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0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1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3C3"/>
    <a:srgbClr val="C0504D"/>
    <a:srgbClr val="D2CA6C"/>
    <a:srgbClr val="94A29D"/>
    <a:srgbClr val="C79F5D"/>
    <a:srgbClr val="B09F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464233"/>
                </a:solidFill>
                <a:latin typeface="Tw Cen MT Condensed"/>
                <a:cs typeface="Tw Cen MT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D2B20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2380" y="826388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050">
            <a:solidFill>
              <a:srgbClr val="9C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464233"/>
                </a:solidFill>
                <a:latin typeface="Tw Cen MT Condensed"/>
                <a:cs typeface="Tw Cen MT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D2B20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2380" y="826388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050">
            <a:solidFill>
              <a:srgbClr val="9C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464233"/>
                </a:solidFill>
                <a:latin typeface="Tw Cen MT Condensed"/>
                <a:cs typeface="Tw Cen MT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464233"/>
                </a:solidFill>
                <a:latin typeface="Tw Cen MT Condensed"/>
                <a:cs typeface="Tw Cen MT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02867" y="830325"/>
            <a:ext cx="783844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464233"/>
                </a:solidFill>
                <a:latin typeface="Tw Cen MT Condensed"/>
                <a:cs typeface="Tw Cen MT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57147" y="1742185"/>
            <a:ext cx="7843520" cy="4486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D2B20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scode.house.gov/quicksearch/get.plx?title=42&amp;section=1274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7302" y="2818130"/>
            <a:ext cx="5121910" cy="1397000"/>
          </a:xfrm>
          <a:prstGeom prst="rect">
            <a:avLst/>
          </a:prstGeom>
        </p:spPr>
        <p:txBody>
          <a:bodyPr vert="horz" wrap="square" lIns="0" tIns="159385" rIns="0" bIns="0" rtlCol="0">
            <a:spAutoFit/>
          </a:bodyPr>
          <a:lstStyle/>
          <a:p>
            <a:pPr marL="12700" marR="5080">
              <a:lnSpc>
                <a:spcPts val="4800"/>
              </a:lnSpc>
              <a:spcBef>
                <a:spcPts val="1255"/>
              </a:spcBef>
            </a:pPr>
            <a:r>
              <a:rPr spc="175" dirty="0" smtClean="0">
                <a:solidFill>
                  <a:srgbClr val="534E3B"/>
                </a:solidFill>
              </a:rPr>
              <a:t>HOME-</a:t>
            </a:r>
            <a:r>
              <a:rPr lang="en-US" spc="175" dirty="0" smtClean="0">
                <a:solidFill>
                  <a:srgbClr val="534E3B"/>
                </a:solidFill>
              </a:rPr>
              <a:t>ARP</a:t>
            </a:r>
            <a:br>
              <a:rPr lang="en-US" spc="175" dirty="0" smtClean="0">
                <a:solidFill>
                  <a:srgbClr val="534E3B"/>
                </a:solidFill>
              </a:rPr>
            </a:br>
            <a:r>
              <a:rPr spc="145" dirty="0" smtClean="0">
                <a:solidFill>
                  <a:srgbClr val="534E3B"/>
                </a:solidFill>
              </a:rPr>
              <a:t>AMERICAN</a:t>
            </a:r>
            <a:r>
              <a:rPr spc="459" dirty="0" smtClean="0">
                <a:solidFill>
                  <a:srgbClr val="534E3B"/>
                </a:solidFill>
              </a:rPr>
              <a:t> </a:t>
            </a:r>
            <a:r>
              <a:rPr spc="130" dirty="0">
                <a:solidFill>
                  <a:srgbClr val="534E3B"/>
                </a:solidFill>
              </a:rPr>
              <a:t>RESCUE </a:t>
            </a:r>
            <a:r>
              <a:rPr spc="100" dirty="0">
                <a:solidFill>
                  <a:srgbClr val="534E3B"/>
                </a:solidFill>
              </a:rPr>
              <a:t>PLAN</a:t>
            </a:r>
          </a:p>
        </p:txBody>
      </p:sp>
      <p:sp>
        <p:nvSpPr>
          <p:cNvPr id="4" name="object 4"/>
          <p:cNvSpPr/>
          <p:nvPr/>
        </p:nvSpPr>
        <p:spPr>
          <a:xfrm>
            <a:off x="5309996" y="438873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0" y="0"/>
                </a:moveTo>
                <a:lnTo>
                  <a:pt x="5852159" y="0"/>
                </a:lnTo>
              </a:path>
            </a:pathLst>
          </a:custGeom>
          <a:ln w="19050">
            <a:solidFill>
              <a:srgbClr val="9C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304" y="3047999"/>
            <a:ext cx="1117490" cy="1905001"/>
          </a:xfrm>
          <a:prstGeom prst="rect">
            <a:avLst/>
          </a:prstGeom>
        </p:spPr>
      </p:pic>
      <p:sp>
        <p:nvSpPr>
          <p:cNvPr id="6" name="object 2"/>
          <p:cNvSpPr txBox="1">
            <a:spLocks/>
          </p:cNvSpPr>
          <p:nvPr/>
        </p:nvSpPr>
        <p:spPr>
          <a:xfrm>
            <a:off x="5356352" y="4343400"/>
            <a:ext cx="5121910" cy="796308"/>
          </a:xfrm>
          <a:prstGeom prst="rect">
            <a:avLst/>
          </a:prstGeom>
        </p:spPr>
        <p:txBody>
          <a:bodyPr vert="horz" wrap="square" lIns="0" tIns="159385" rIns="0" bIns="0" rtlCol="0">
            <a:spAutoFit/>
          </a:bodyPr>
          <a:lstStyle>
            <a:lvl1pPr>
              <a:defRPr sz="5000" b="0" i="0">
                <a:solidFill>
                  <a:srgbClr val="464233"/>
                </a:solidFill>
                <a:latin typeface="Tw Cen MT Condensed"/>
                <a:ea typeface="+mj-ea"/>
                <a:cs typeface="Tw Cen MT Condensed"/>
              </a:defRPr>
            </a:lvl1pPr>
          </a:lstStyle>
          <a:p>
            <a:pPr marL="12700" marR="5080">
              <a:lnSpc>
                <a:spcPts val="4800"/>
              </a:lnSpc>
              <a:spcBef>
                <a:spcPts val="1255"/>
              </a:spcBef>
            </a:pPr>
            <a:r>
              <a:rPr lang="en-US" spc="175" dirty="0" smtClean="0">
                <a:solidFill>
                  <a:srgbClr val="534E3B"/>
                </a:solidFill>
              </a:rPr>
              <a:t>CITY OF NORMAN</a:t>
            </a:r>
            <a:endParaRPr lang="en-US" spc="100" dirty="0">
              <a:solidFill>
                <a:srgbClr val="534E3B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dirty="0" smtClean="0"/>
              <a:t>OTHER</a:t>
            </a:r>
            <a:r>
              <a:rPr spc="645" dirty="0" smtClean="0"/>
              <a:t> </a:t>
            </a:r>
            <a:r>
              <a:rPr spc="-10" dirty="0"/>
              <a:t>POPULATIONS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0" y="1905000"/>
            <a:ext cx="12192000" cy="6631046"/>
          </a:xfrm>
          <a:prstGeom prst="rect">
            <a:avLst/>
          </a:prstGeom>
          <a:solidFill>
            <a:srgbClr val="C79F5D"/>
          </a:solidFill>
        </p:spPr>
        <p:txBody>
          <a:bodyPr vert="horz" wrap="square" lIns="0" tIns="57785" rIns="0" bIns="0" rtlCol="0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  <a:latin typeface="Tw Cen MT"/>
                <a:cs typeface="Tw Cen MT"/>
              </a:rPr>
              <a:t>Where providing services or assistance under section 212(a) of NAHA (42.U.S.C. 12742(a) would prevent the family’s homelessness or would serve those with the greatest risk of housing instability</a:t>
            </a:r>
            <a:r>
              <a:rPr lang="en-US" sz="2800" dirty="0" smtClean="0">
                <a:solidFill>
                  <a:srgbClr val="FFFFFF"/>
                </a:solidFill>
                <a:latin typeface="Tw Cen MT"/>
                <a:cs typeface="Tw Cen MT"/>
              </a:rPr>
              <a:t>…</a:t>
            </a:r>
          </a:p>
          <a:p>
            <a:pPr marL="0" indent="0">
              <a:buNone/>
            </a:pPr>
            <a:endParaRPr lang="en-US" sz="2500" dirty="0" smtClean="0">
              <a:solidFill>
                <a:srgbClr val="FFFFFF"/>
              </a:solidFill>
              <a:latin typeface="Tw Cen MT"/>
              <a:cs typeface="Tw Cen M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FFFFFF"/>
                </a:solidFill>
                <a:latin typeface="Tw Cen MT"/>
                <a:cs typeface="Tw Cen MT"/>
              </a:rPr>
              <a:t>Previously documented as homeless or currently housed due to temporary or emergency assistance according to 24 CFR 91.5 to avoid returning to homelessness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solidFill>
                <a:srgbClr val="FFFFFF"/>
              </a:solidFill>
              <a:latin typeface="Tw Cen MT"/>
              <a:cs typeface="Tw Cen MT"/>
            </a:endParaRPr>
          </a:p>
          <a:p>
            <a:r>
              <a:rPr lang="en-US" sz="2500" dirty="0" smtClean="0">
                <a:solidFill>
                  <a:srgbClr val="FFFFFF"/>
                </a:solidFill>
                <a:latin typeface="Tw Cen MT"/>
                <a:cs typeface="Tw Cen MT"/>
              </a:rPr>
              <a:t>At greatest risk of housing instability including: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FFFFFF"/>
                </a:solidFill>
                <a:latin typeface="Tw Cen MT"/>
                <a:cs typeface="Tw Cen MT"/>
              </a:rPr>
              <a:t>Less than 30% MFI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FFFFFF"/>
                </a:solidFill>
                <a:latin typeface="Tw Cen MT"/>
                <a:cs typeface="Tw Cen MT"/>
              </a:rPr>
              <a:t>Paying more than 50% of household income toward housing costs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FFFFFF"/>
                </a:solidFill>
                <a:latin typeface="Tw Cen MT"/>
                <a:cs typeface="Tw Cen MT"/>
              </a:rPr>
              <a:t>Meet one of the following conditions from paragraph (iii) of At risk of homelessness established in 24 CFR 91.5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endParaRPr lang="en-US" sz="2500" dirty="0" smtClean="0">
              <a:solidFill>
                <a:srgbClr val="FFFFFF"/>
              </a:solidFill>
              <a:latin typeface="Tw Cen MT"/>
              <a:cs typeface="Tw Cen M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 smtClean="0">
              <a:solidFill>
                <a:srgbClr val="FFFFFF"/>
              </a:solidFill>
              <a:latin typeface="Tw Cen MT"/>
              <a:cs typeface="Tw Cen M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solidFill>
                <a:srgbClr val="FFFFFF"/>
              </a:solidFill>
              <a:latin typeface="Tw Cen MT"/>
              <a:cs typeface="Tw Cen M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500" dirty="0">
              <a:solidFill>
                <a:srgbClr val="FFFFFF"/>
              </a:solidFill>
              <a:latin typeface="Tw Cen MT"/>
              <a:cs typeface="Tw Cen MT"/>
            </a:endParaRPr>
          </a:p>
          <a:p>
            <a:pPr marL="151130" marR="146050" indent="1270" algn="ctr">
              <a:lnSpc>
                <a:spcPct val="81700"/>
              </a:lnSpc>
              <a:spcBef>
                <a:spcPts val="455"/>
              </a:spcBef>
            </a:pPr>
            <a:endParaRPr sz="1700" dirty="0">
              <a:solidFill>
                <a:schemeClr val="bg1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333340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48200" cy="6858000"/>
          </a:xfrm>
          <a:custGeom>
            <a:avLst/>
            <a:gdLst/>
            <a:ahLst/>
            <a:cxnLst/>
            <a:rect l="l" t="t" r="r" b="b"/>
            <a:pathLst>
              <a:path w="4648200" h="6858000">
                <a:moveTo>
                  <a:pt x="4648200" y="0"/>
                </a:moveTo>
                <a:lnTo>
                  <a:pt x="0" y="0"/>
                </a:lnTo>
                <a:lnTo>
                  <a:pt x="0" y="6858000"/>
                </a:lnTo>
                <a:lnTo>
                  <a:pt x="4648200" y="6858000"/>
                </a:lnTo>
                <a:lnTo>
                  <a:pt x="4648200" y="0"/>
                </a:lnTo>
                <a:close/>
              </a:path>
            </a:pathLst>
          </a:custGeom>
          <a:solidFill>
            <a:srgbClr val="9CB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6948" y="2619756"/>
            <a:ext cx="3236595" cy="139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8890" algn="r">
              <a:lnSpc>
                <a:spcPts val="5400"/>
              </a:lnSpc>
              <a:spcBef>
                <a:spcPts val="95"/>
              </a:spcBef>
            </a:pPr>
            <a:r>
              <a:rPr sz="5000" dirty="0">
                <a:solidFill>
                  <a:srgbClr val="FFFFFF"/>
                </a:solidFill>
                <a:latin typeface="Tw Cen MT Condensed"/>
                <a:cs typeface="Tw Cen MT Condensed"/>
              </a:rPr>
              <a:t>HUD</a:t>
            </a:r>
            <a:r>
              <a:rPr sz="5000" spc="325" dirty="0">
                <a:solidFill>
                  <a:srgbClr val="FFFFFF"/>
                </a:solidFill>
                <a:latin typeface="Tw Cen MT Condensed"/>
                <a:cs typeface="Tw Cen MT Condensed"/>
              </a:rPr>
              <a:t> </a:t>
            </a:r>
            <a:r>
              <a:rPr sz="5000" spc="55" dirty="0">
                <a:solidFill>
                  <a:srgbClr val="FFFFFF"/>
                </a:solidFill>
                <a:latin typeface="Tw Cen MT Condensed"/>
                <a:cs typeface="Tw Cen MT Condensed"/>
              </a:rPr>
              <a:t>DEFINITION</a:t>
            </a:r>
            <a:endParaRPr sz="5000">
              <a:latin typeface="Tw Cen MT Condensed"/>
              <a:cs typeface="Tw Cen MT Condensed"/>
            </a:endParaRPr>
          </a:p>
          <a:p>
            <a:pPr marR="5080" algn="r">
              <a:lnSpc>
                <a:spcPts val="5400"/>
              </a:lnSpc>
            </a:pPr>
            <a:r>
              <a:rPr sz="5000" spc="50" dirty="0">
                <a:solidFill>
                  <a:srgbClr val="FFFFFF"/>
                </a:solidFill>
                <a:latin typeface="Tw Cen MT Condensed"/>
                <a:cs typeface="Tw Cen MT Condensed"/>
              </a:rPr>
              <a:t>HOMELESS</a:t>
            </a:r>
            <a:endParaRPr sz="5000">
              <a:latin typeface="Tw Cen MT Condensed"/>
              <a:cs typeface="Tw Cen MT Condense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27978" y="250697"/>
            <a:ext cx="4554855" cy="226631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92455">
              <a:lnSpc>
                <a:spcPts val="1760"/>
              </a:lnSpc>
              <a:spcBef>
                <a:spcPts val="490"/>
              </a:spcBef>
            </a:pP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an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individual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family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who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lacks a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fixed, regular,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adequate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nighttime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residence;</a:t>
            </a:r>
            <a:endParaRPr sz="18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1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w Cen MT"/>
              <a:cs typeface="Tw Cen MT"/>
            </a:endParaRPr>
          </a:p>
          <a:p>
            <a:pPr marL="12700" marR="5080">
              <a:lnSpc>
                <a:spcPts val="1760"/>
              </a:lnSpc>
            </a:pP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an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individual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family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with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primary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nighttime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residence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that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is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public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private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place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25" dirty="0">
                <a:solidFill>
                  <a:srgbClr val="2D2B20"/>
                </a:solidFill>
                <a:latin typeface="Tw Cen MT"/>
                <a:cs typeface="Tw Cen MT"/>
              </a:rPr>
              <a:t>not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meant</a:t>
            </a:r>
            <a:r>
              <a:rPr sz="18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18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human</a:t>
            </a:r>
            <a:r>
              <a:rPr sz="18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habitation,</a:t>
            </a:r>
            <a:r>
              <a:rPr sz="18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including</a:t>
            </a:r>
            <a:r>
              <a:rPr sz="18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car,</a:t>
            </a:r>
            <a:r>
              <a:rPr sz="18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park,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abandoned</a:t>
            </a:r>
            <a:r>
              <a:rPr sz="18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building,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bus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train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station,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airport,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 camping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ground;</a:t>
            </a:r>
            <a:endParaRPr sz="1800">
              <a:latin typeface="Tw Cen MT"/>
              <a:cs typeface="Tw Cen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226473" y="79176"/>
            <a:ext cx="969644" cy="872490"/>
            <a:chOff x="5226473" y="79176"/>
            <a:chExt cx="969644" cy="87249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61379" y="79176"/>
              <a:ext cx="334516" cy="34838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26473" y="170910"/>
              <a:ext cx="178494" cy="212013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227955" y="148526"/>
              <a:ext cx="934085" cy="803275"/>
            </a:xfrm>
            <a:custGeom>
              <a:avLst/>
              <a:gdLst/>
              <a:ahLst/>
              <a:cxnLst/>
              <a:rect l="l" t="t" r="r" b="b"/>
              <a:pathLst>
                <a:path w="934085" h="803275">
                  <a:moveTo>
                    <a:pt x="800569" y="471741"/>
                  </a:moveTo>
                  <a:lnTo>
                    <a:pt x="467004" y="153911"/>
                  </a:lnTo>
                  <a:lnTo>
                    <a:pt x="133438" y="471741"/>
                  </a:lnTo>
                  <a:lnTo>
                    <a:pt x="133438" y="802970"/>
                  </a:lnTo>
                  <a:lnTo>
                    <a:pt x="400291" y="802970"/>
                  </a:lnTo>
                  <a:lnTo>
                    <a:pt x="400291" y="524167"/>
                  </a:lnTo>
                  <a:lnTo>
                    <a:pt x="533717" y="524167"/>
                  </a:lnTo>
                  <a:lnTo>
                    <a:pt x="533717" y="802970"/>
                  </a:lnTo>
                  <a:lnTo>
                    <a:pt x="800569" y="802970"/>
                  </a:lnTo>
                  <a:lnTo>
                    <a:pt x="800569" y="471741"/>
                  </a:lnTo>
                  <a:close/>
                </a:path>
                <a:path w="934085" h="803275">
                  <a:moveTo>
                    <a:pt x="934008" y="446100"/>
                  </a:moveTo>
                  <a:lnTo>
                    <a:pt x="467004" y="0"/>
                  </a:lnTo>
                  <a:lnTo>
                    <a:pt x="0" y="446100"/>
                  </a:lnTo>
                  <a:lnTo>
                    <a:pt x="50038" y="488467"/>
                  </a:lnTo>
                  <a:lnTo>
                    <a:pt x="467004" y="91440"/>
                  </a:lnTo>
                  <a:lnTo>
                    <a:pt x="883958" y="488467"/>
                  </a:lnTo>
                  <a:lnTo>
                    <a:pt x="934008" y="446100"/>
                  </a:lnTo>
                  <a:close/>
                </a:path>
              </a:pathLst>
            </a:custGeom>
            <a:solidFill>
              <a:srgbClr val="689C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5275341" y="1579623"/>
            <a:ext cx="858519" cy="822325"/>
          </a:xfrm>
          <a:custGeom>
            <a:avLst/>
            <a:gdLst/>
            <a:ahLst/>
            <a:cxnLst/>
            <a:rect l="l" t="t" r="r" b="b"/>
            <a:pathLst>
              <a:path w="858520" h="822325">
                <a:moveTo>
                  <a:pt x="812174" y="799393"/>
                </a:moveTo>
                <a:lnTo>
                  <a:pt x="50378" y="799393"/>
                </a:lnTo>
                <a:lnTo>
                  <a:pt x="64244" y="813259"/>
                </a:lnTo>
                <a:lnTo>
                  <a:pt x="74175" y="821710"/>
                </a:lnTo>
                <a:lnTo>
                  <a:pt x="788377" y="821710"/>
                </a:lnTo>
                <a:lnTo>
                  <a:pt x="798308" y="813259"/>
                </a:lnTo>
                <a:lnTo>
                  <a:pt x="812174" y="799393"/>
                </a:lnTo>
                <a:close/>
              </a:path>
              <a:path w="858520" h="822325">
                <a:moveTo>
                  <a:pt x="4639" y="725543"/>
                </a:moveTo>
                <a:lnTo>
                  <a:pt x="2397" y="725841"/>
                </a:lnTo>
                <a:lnTo>
                  <a:pt x="0" y="728984"/>
                </a:lnTo>
                <a:lnTo>
                  <a:pt x="300" y="731234"/>
                </a:lnTo>
                <a:lnTo>
                  <a:pt x="1867" y="732443"/>
                </a:lnTo>
                <a:lnTo>
                  <a:pt x="8807" y="740804"/>
                </a:lnTo>
                <a:lnTo>
                  <a:pt x="14452" y="749864"/>
                </a:lnTo>
                <a:lnTo>
                  <a:pt x="18851" y="759679"/>
                </a:lnTo>
                <a:lnTo>
                  <a:pt x="21382" y="768307"/>
                </a:lnTo>
                <a:lnTo>
                  <a:pt x="33310" y="782324"/>
                </a:lnTo>
                <a:lnTo>
                  <a:pt x="34191" y="783206"/>
                </a:lnTo>
                <a:lnTo>
                  <a:pt x="37801" y="783213"/>
                </a:lnTo>
                <a:lnTo>
                  <a:pt x="56380" y="783213"/>
                </a:lnTo>
                <a:lnTo>
                  <a:pt x="56380" y="799393"/>
                </a:lnTo>
                <a:lnTo>
                  <a:pt x="78670" y="799393"/>
                </a:lnTo>
                <a:lnTo>
                  <a:pt x="78670" y="783436"/>
                </a:lnTo>
                <a:lnTo>
                  <a:pt x="105240" y="783421"/>
                </a:lnTo>
                <a:lnTo>
                  <a:pt x="111897" y="777905"/>
                </a:lnTo>
                <a:lnTo>
                  <a:pt x="113380" y="770271"/>
                </a:lnTo>
                <a:lnTo>
                  <a:pt x="116428" y="759849"/>
                </a:lnTo>
                <a:lnTo>
                  <a:pt x="118697" y="754760"/>
                </a:lnTo>
                <a:lnTo>
                  <a:pt x="57270" y="754760"/>
                </a:lnTo>
                <a:lnTo>
                  <a:pt x="46043" y="745156"/>
                </a:lnTo>
                <a:lnTo>
                  <a:pt x="33667" y="737220"/>
                </a:lnTo>
                <a:lnTo>
                  <a:pt x="20327" y="731053"/>
                </a:lnTo>
                <a:lnTo>
                  <a:pt x="6206" y="726752"/>
                </a:lnTo>
                <a:lnTo>
                  <a:pt x="4639" y="725543"/>
                </a:lnTo>
                <a:close/>
              </a:path>
              <a:path w="858520" h="822325">
                <a:moveTo>
                  <a:pt x="245269" y="687809"/>
                </a:moveTo>
                <a:lnTo>
                  <a:pt x="223019" y="687809"/>
                </a:lnTo>
                <a:lnTo>
                  <a:pt x="223019" y="799393"/>
                </a:lnTo>
                <a:lnTo>
                  <a:pt x="245269" y="799393"/>
                </a:lnTo>
                <a:lnTo>
                  <a:pt x="245269" y="687809"/>
                </a:lnTo>
                <a:close/>
              </a:path>
              <a:path w="858520" h="822325">
                <a:moveTo>
                  <a:pt x="645777" y="687809"/>
                </a:moveTo>
                <a:lnTo>
                  <a:pt x="623526" y="687809"/>
                </a:lnTo>
                <a:lnTo>
                  <a:pt x="623526" y="799393"/>
                </a:lnTo>
                <a:lnTo>
                  <a:pt x="645777" y="799393"/>
                </a:lnTo>
                <a:lnTo>
                  <a:pt x="645777" y="687809"/>
                </a:lnTo>
                <a:close/>
              </a:path>
              <a:path w="858520" h="822325">
                <a:moveTo>
                  <a:pt x="790404" y="219706"/>
                </a:moveTo>
                <a:lnTo>
                  <a:pt x="768154" y="219706"/>
                </a:lnTo>
                <a:lnTo>
                  <a:pt x="768154" y="799393"/>
                </a:lnTo>
                <a:lnTo>
                  <a:pt x="790404" y="799393"/>
                </a:lnTo>
                <a:lnTo>
                  <a:pt x="790404" y="219706"/>
                </a:lnTo>
                <a:close/>
              </a:path>
              <a:path w="858520" h="822325">
                <a:moveTo>
                  <a:pt x="37948" y="648940"/>
                </a:moveTo>
                <a:lnTo>
                  <a:pt x="27417" y="684614"/>
                </a:lnTo>
                <a:lnTo>
                  <a:pt x="32720" y="709328"/>
                </a:lnTo>
                <a:lnTo>
                  <a:pt x="57270" y="724279"/>
                </a:lnTo>
                <a:lnTo>
                  <a:pt x="57270" y="754760"/>
                </a:lnTo>
                <a:lnTo>
                  <a:pt x="78670" y="754760"/>
                </a:lnTo>
                <a:lnTo>
                  <a:pt x="78700" y="724279"/>
                </a:lnTo>
                <a:lnTo>
                  <a:pt x="103079" y="709346"/>
                </a:lnTo>
                <a:lnTo>
                  <a:pt x="108398" y="684596"/>
                </a:lnTo>
                <a:lnTo>
                  <a:pt x="106148" y="671498"/>
                </a:lnTo>
                <a:lnTo>
                  <a:pt x="53043" y="671498"/>
                </a:lnTo>
                <a:lnTo>
                  <a:pt x="40132" y="649497"/>
                </a:lnTo>
                <a:lnTo>
                  <a:pt x="37948" y="648940"/>
                </a:lnTo>
                <a:close/>
              </a:path>
              <a:path w="858520" h="822325">
                <a:moveTo>
                  <a:pt x="131236" y="726213"/>
                </a:moveTo>
                <a:lnTo>
                  <a:pt x="129957" y="726641"/>
                </a:lnTo>
                <a:lnTo>
                  <a:pt x="115771" y="730940"/>
                </a:lnTo>
                <a:lnTo>
                  <a:pt x="102373" y="737130"/>
                </a:lnTo>
                <a:lnTo>
                  <a:pt x="89885" y="745156"/>
                </a:lnTo>
                <a:lnTo>
                  <a:pt x="78670" y="754760"/>
                </a:lnTo>
                <a:lnTo>
                  <a:pt x="118697" y="754760"/>
                </a:lnTo>
                <a:lnTo>
                  <a:pt x="120827" y="749983"/>
                </a:lnTo>
                <a:lnTo>
                  <a:pt x="126561" y="740740"/>
                </a:lnTo>
                <a:lnTo>
                  <a:pt x="133406" y="732443"/>
                </a:lnTo>
                <a:lnTo>
                  <a:pt x="134697" y="731234"/>
                </a:lnTo>
                <a:lnTo>
                  <a:pt x="134803" y="730940"/>
                </a:lnTo>
                <a:lnTo>
                  <a:pt x="134870" y="728947"/>
                </a:lnTo>
                <a:lnTo>
                  <a:pt x="132645" y="726566"/>
                </a:lnTo>
                <a:lnTo>
                  <a:pt x="131236" y="726213"/>
                </a:lnTo>
                <a:close/>
              </a:path>
              <a:path w="858520" h="822325">
                <a:moveTo>
                  <a:pt x="716069" y="620857"/>
                </a:moveTo>
                <a:lnTo>
                  <a:pt x="153301" y="620857"/>
                </a:lnTo>
                <a:lnTo>
                  <a:pt x="145421" y="628742"/>
                </a:lnTo>
                <a:lnTo>
                  <a:pt x="145421" y="679923"/>
                </a:lnTo>
                <a:lnTo>
                  <a:pt x="153301" y="687809"/>
                </a:lnTo>
                <a:lnTo>
                  <a:pt x="716069" y="687809"/>
                </a:lnTo>
                <a:lnTo>
                  <a:pt x="723931" y="679923"/>
                </a:lnTo>
                <a:lnTo>
                  <a:pt x="723931" y="665491"/>
                </a:lnTo>
                <a:lnTo>
                  <a:pt x="167671" y="665491"/>
                </a:lnTo>
                <a:lnTo>
                  <a:pt x="167671" y="643174"/>
                </a:lnTo>
                <a:lnTo>
                  <a:pt x="723931" y="643174"/>
                </a:lnTo>
                <a:lnTo>
                  <a:pt x="723931" y="628742"/>
                </a:lnTo>
                <a:lnTo>
                  <a:pt x="716069" y="620857"/>
                </a:lnTo>
                <a:close/>
              </a:path>
              <a:path w="858520" h="822325">
                <a:moveTo>
                  <a:pt x="67963" y="648902"/>
                </a:moveTo>
                <a:lnTo>
                  <a:pt x="65720" y="650167"/>
                </a:lnTo>
                <a:lnTo>
                  <a:pt x="65238" y="650669"/>
                </a:lnTo>
                <a:lnTo>
                  <a:pt x="53043" y="671498"/>
                </a:lnTo>
                <a:lnTo>
                  <a:pt x="82971" y="671498"/>
                </a:lnTo>
                <a:lnTo>
                  <a:pt x="70109" y="649497"/>
                </a:lnTo>
                <a:lnTo>
                  <a:pt x="67963" y="648902"/>
                </a:lnTo>
                <a:close/>
              </a:path>
              <a:path w="858520" h="822325">
                <a:moveTo>
                  <a:pt x="97916" y="648921"/>
                </a:moveTo>
                <a:lnTo>
                  <a:pt x="95669" y="650167"/>
                </a:lnTo>
                <a:lnTo>
                  <a:pt x="95169" y="650669"/>
                </a:lnTo>
                <a:lnTo>
                  <a:pt x="82971" y="671498"/>
                </a:lnTo>
                <a:lnTo>
                  <a:pt x="106148" y="671498"/>
                </a:lnTo>
                <a:lnTo>
                  <a:pt x="104415" y="661433"/>
                </a:lnTo>
                <a:lnTo>
                  <a:pt x="100910" y="651190"/>
                </a:lnTo>
                <a:lnTo>
                  <a:pt x="100011" y="649535"/>
                </a:lnTo>
                <a:lnTo>
                  <a:pt x="97916" y="648921"/>
                </a:lnTo>
                <a:close/>
              </a:path>
              <a:path w="858520" h="822325">
                <a:moveTo>
                  <a:pt x="723931" y="643174"/>
                </a:moveTo>
                <a:lnTo>
                  <a:pt x="701681" y="643174"/>
                </a:lnTo>
                <a:lnTo>
                  <a:pt x="701681" y="665491"/>
                </a:lnTo>
                <a:lnTo>
                  <a:pt x="723931" y="665491"/>
                </a:lnTo>
                <a:lnTo>
                  <a:pt x="723931" y="643174"/>
                </a:lnTo>
                <a:close/>
              </a:path>
              <a:path w="858520" h="822325">
                <a:moveTo>
                  <a:pt x="267520" y="565064"/>
                </a:moveTo>
                <a:lnTo>
                  <a:pt x="245269" y="565064"/>
                </a:lnTo>
                <a:lnTo>
                  <a:pt x="245269" y="620857"/>
                </a:lnTo>
                <a:lnTo>
                  <a:pt x="267520" y="620857"/>
                </a:lnTo>
                <a:lnTo>
                  <a:pt x="267520" y="565064"/>
                </a:lnTo>
                <a:close/>
              </a:path>
              <a:path w="858520" h="822325">
                <a:moveTo>
                  <a:pt x="623526" y="565064"/>
                </a:moveTo>
                <a:lnTo>
                  <a:pt x="601554" y="565064"/>
                </a:lnTo>
                <a:lnTo>
                  <a:pt x="601554" y="620857"/>
                </a:lnTo>
                <a:lnTo>
                  <a:pt x="623526" y="620857"/>
                </a:lnTo>
                <a:lnTo>
                  <a:pt x="623526" y="565064"/>
                </a:lnTo>
                <a:close/>
              </a:path>
              <a:path w="858520" h="822325">
                <a:moveTo>
                  <a:pt x="680024" y="542747"/>
                </a:moveTo>
                <a:lnTo>
                  <a:pt x="189347" y="542747"/>
                </a:lnTo>
                <a:lnTo>
                  <a:pt x="184359" y="547750"/>
                </a:lnTo>
                <a:lnTo>
                  <a:pt x="184359" y="560061"/>
                </a:lnTo>
                <a:lnTo>
                  <a:pt x="189347" y="565064"/>
                </a:lnTo>
                <a:lnTo>
                  <a:pt x="680024" y="565064"/>
                </a:lnTo>
                <a:lnTo>
                  <a:pt x="684993" y="560061"/>
                </a:lnTo>
                <a:lnTo>
                  <a:pt x="684993" y="547750"/>
                </a:lnTo>
                <a:lnTo>
                  <a:pt x="680024" y="542747"/>
                </a:lnTo>
                <a:close/>
              </a:path>
              <a:path w="858520" h="822325">
                <a:moveTo>
                  <a:pt x="267520" y="509271"/>
                </a:moveTo>
                <a:lnTo>
                  <a:pt x="245269" y="509271"/>
                </a:lnTo>
                <a:lnTo>
                  <a:pt x="245269" y="542747"/>
                </a:lnTo>
                <a:lnTo>
                  <a:pt x="267520" y="542747"/>
                </a:lnTo>
                <a:lnTo>
                  <a:pt x="267520" y="509271"/>
                </a:lnTo>
                <a:close/>
              </a:path>
              <a:path w="858520" h="822325">
                <a:moveTo>
                  <a:pt x="623526" y="509271"/>
                </a:moveTo>
                <a:lnTo>
                  <a:pt x="601276" y="509271"/>
                </a:lnTo>
                <a:lnTo>
                  <a:pt x="601276" y="542747"/>
                </a:lnTo>
                <a:lnTo>
                  <a:pt x="623526" y="542747"/>
                </a:lnTo>
                <a:lnTo>
                  <a:pt x="623526" y="509271"/>
                </a:lnTo>
                <a:close/>
              </a:path>
              <a:path w="858520" h="822325">
                <a:moveTo>
                  <a:pt x="680024" y="486954"/>
                </a:moveTo>
                <a:lnTo>
                  <a:pt x="189347" y="486954"/>
                </a:lnTo>
                <a:lnTo>
                  <a:pt x="184359" y="491957"/>
                </a:lnTo>
                <a:lnTo>
                  <a:pt x="184359" y="504268"/>
                </a:lnTo>
                <a:lnTo>
                  <a:pt x="189347" y="509271"/>
                </a:lnTo>
                <a:lnTo>
                  <a:pt x="680024" y="509271"/>
                </a:lnTo>
                <a:lnTo>
                  <a:pt x="684993" y="504268"/>
                </a:lnTo>
                <a:lnTo>
                  <a:pt x="684993" y="491957"/>
                </a:lnTo>
                <a:lnTo>
                  <a:pt x="680024" y="486954"/>
                </a:lnTo>
                <a:close/>
              </a:path>
              <a:path w="858520" h="822325">
                <a:moveTo>
                  <a:pt x="267520" y="453478"/>
                </a:moveTo>
                <a:lnTo>
                  <a:pt x="245269" y="453478"/>
                </a:lnTo>
                <a:lnTo>
                  <a:pt x="245269" y="486954"/>
                </a:lnTo>
                <a:lnTo>
                  <a:pt x="267520" y="486954"/>
                </a:lnTo>
                <a:lnTo>
                  <a:pt x="267520" y="453478"/>
                </a:lnTo>
                <a:close/>
              </a:path>
              <a:path w="858520" h="822325">
                <a:moveTo>
                  <a:pt x="623526" y="453478"/>
                </a:moveTo>
                <a:lnTo>
                  <a:pt x="601276" y="453478"/>
                </a:lnTo>
                <a:lnTo>
                  <a:pt x="601276" y="486954"/>
                </a:lnTo>
                <a:lnTo>
                  <a:pt x="623526" y="486954"/>
                </a:lnTo>
                <a:lnTo>
                  <a:pt x="623526" y="453478"/>
                </a:lnTo>
                <a:close/>
              </a:path>
              <a:path w="858520" h="822325">
                <a:moveTo>
                  <a:pt x="680024" y="431161"/>
                </a:moveTo>
                <a:lnTo>
                  <a:pt x="189347" y="431161"/>
                </a:lnTo>
                <a:lnTo>
                  <a:pt x="184359" y="436164"/>
                </a:lnTo>
                <a:lnTo>
                  <a:pt x="184359" y="448475"/>
                </a:lnTo>
                <a:lnTo>
                  <a:pt x="189347" y="453478"/>
                </a:lnTo>
                <a:lnTo>
                  <a:pt x="680024" y="453478"/>
                </a:lnTo>
                <a:lnTo>
                  <a:pt x="684993" y="448475"/>
                </a:lnTo>
                <a:lnTo>
                  <a:pt x="684993" y="436164"/>
                </a:lnTo>
                <a:lnTo>
                  <a:pt x="680024" y="431161"/>
                </a:lnTo>
                <a:close/>
              </a:path>
              <a:path w="858520" h="822325">
                <a:moveTo>
                  <a:pt x="267520" y="386527"/>
                </a:moveTo>
                <a:lnTo>
                  <a:pt x="245548" y="386527"/>
                </a:lnTo>
                <a:lnTo>
                  <a:pt x="245548" y="431161"/>
                </a:lnTo>
                <a:lnTo>
                  <a:pt x="267520" y="431161"/>
                </a:lnTo>
                <a:lnTo>
                  <a:pt x="267520" y="386527"/>
                </a:lnTo>
                <a:close/>
              </a:path>
              <a:path w="858520" h="822325">
                <a:moveTo>
                  <a:pt x="623526" y="386527"/>
                </a:moveTo>
                <a:lnTo>
                  <a:pt x="601276" y="386527"/>
                </a:lnTo>
                <a:lnTo>
                  <a:pt x="601276" y="431161"/>
                </a:lnTo>
                <a:lnTo>
                  <a:pt x="623526" y="431161"/>
                </a:lnTo>
                <a:lnTo>
                  <a:pt x="623526" y="386527"/>
                </a:lnTo>
                <a:close/>
              </a:path>
              <a:path w="858520" h="822325">
                <a:moveTo>
                  <a:pt x="777947" y="0"/>
                </a:moveTo>
                <a:lnTo>
                  <a:pt x="770504" y="1439"/>
                </a:lnTo>
                <a:lnTo>
                  <a:pt x="763815" y="5719"/>
                </a:lnTo>
                <a:lnTo>
                  <a:pt x="759115" y="12129"/>
                </a:lnTo>
                <a:lnTo>
                  <a:pt x="757029" y="20079"/>
                </a:lnTo>
                <a:lnTo>
                  <a:pt x="731199" y="24659"/>
                </a:lnTo>
                <a:lnTo>
                  <a:pt x="712013" y="32702"/>
                </a:lnTo>
                <a:lnTo>
                  <a:pt x="700066" y="43946"/>
                </a:lnTo>
                <a:lnTo>
                  <a:pt x="695957" y="58111"/>
                </a:lnTo>
                <a:lnTo>
                  <a:pt x="696100" y="60956"/>
                </a:lnTo>
                <a:lnTo>
                  <a:pt x="696322" y="62351"/>
                </a:lnTo>
                <a:lnTo>
                  <a:pt x="725322" y="204753"/>
                </a:lnTo>
                <a:lnTo>
                  <a:pt x="725971" y="208529"/>
                </a:lnTo>
                <a:lnTo>
                  <a:pt x="727528" y="212081"/>
                </a:lnTo>
                <a:lnTo>
                  <a:pt x="729883" y="215112"/>
                </a:lnTo>
                <a:lnTo>
                  <a:pt x="733147" y="218292"/>
                </a:lnTo>
                <a:lnTo>
                  <a:pt x="737578" y="219948"/>
                </a:lnTo>
                <a:lnTo>
                  <a:pt x="742121" y="219706"/>
                </a:lnTo>
                <a:lnTo>
                  <a:pt x="820904" y="219706"/>
                </a:lnTo>
                <a:lnTo>
                  <a:pt x="832513" y="204753"/>
                </a:lnTo>
                <a:lnTo>
                  <a:pt x="834046" y="197389"/>
                </a:lnTo>
                <a:lnTo>
                  <a:pt x="746515" y="197389"/>
                </a:lnTo>
                <a:lnTo>
                  <a:pt x="718257" y="58576"/>
                </a:lnTo>
                <a:lnTo>
                  <a:pt x="718202" y="58111"/>
                </a:lnTo>
                <a:lnTo>
                  <a:pt x="720625" y="53930"/>
                </a:lnTo>
                <a:lnTo>
                  <a:pt x="728073" y="49354"/>
                </a:lnTo>
                <a:lnTo>
                  <a:pt x="740816" y="45199"/>
                </a:lnTo>
                <a:lnTo>
                  <a:pt x="759124" y="42284"/>
                </a:lnTo>
                <a:lnTo>
                  <a:pt x="776832" y="40610"/>
                </a:lnTo>
                <a:lnTo>
                  <a:pt x="821593" y="40610"/>
                </a:lnTo>
                <a:lnTo>
                  <a:pt x="798308" y="17326"/>
                </a:lnTo>
                <a:lnTo>
                  <a:pt x="777947" y="0"/>
                </a:lnTo>
                <a:close/>
              </a:path>
              <a:path w="858520" h="822325">
                <a:moveTo>
                  <a:pt x="820904" y="219706"/>
                </a:moveTo>
                <a:lnTo>
                  <a:pt x="815714" y="219706"/>
                </a:lnTo>
                <a:lnTo>
                  <a:pt x="820257" y="219948"/>
                </a:lnTo>
                <a:lnTo>
                  <a:pt x="820904" y="219706"/>
                </a:lnTo>
                <a:close/>
              </a:path>
              <a:path w="858520" h="822325">
                <a:moveTo>
                  <a:pt x="839815" y="60684"/>
                </a:moveTo>
                <a:lnTo>
                  <a:pt x="811320" y="197389"/>
                </a:lnTo>
                <a:lnTo>
                  <a:pt x="834046" y="197389"/>
                </a:lnTo>
                <a:lnTo>
                  <a:pt x="858020" y="82165"/>
                </a:lnTo>
                <a:lnTo>
                  <a:pt x="857611" y="81598"/>
                </a:lnTo>
                <a:lnTo>
                  <a:pt x="839815" y="60684"/>
                </a:lnTo>
                <a:close/>
              </a:path>
              <a:path w="858520" h="822325">
                <a:moveTo>
                  <a:pt x="821593" y="40610"/>
                </a:moveTo>
                <a:lnTo>
                  <a:pt x="783729" y="40610"/>
                </a:lnTo>
                <a:lnTo>
                  <a:pt x="807037" y="43270"/>
                </a:lnTo>
                <a:lnTo>
                  <a:pt x="814898" y="44962"/>
                </a:lnTo>
                <a:lnTo>
                  <a:pt x="822538" y="47399"/>
                </a:lnTo>
                <a:lnTo>
                  <a:pt x="830522" y="49764"/>
                </a:lnTo>
                <a:lnTo>
                  <a:pt x="829243" y="48261"/>
                </a:lnTo>
                <a:lnTo>
                  <a:pt x="821593" y="40610"/>
                </a:lnTo>
                <a:close/>
              </a:path>
            </a:pathLst>
          </a:custGeom>
          <a:solidFill>
            <a:srgbClr val="D2C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413753" y="3022853"/>
            <a:ext cx="3614420" cy="74803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 indent="48260">
              <a:lnSpc>
                <a:spcPts val="1760"/>
              </a:lnSpc>
              <a:spcBef>
                <a:spcPts val="490"/>
              </a:spcBef>
            </a:pP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an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individual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family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living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in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shelter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designated</a:t>
            </a:r>
            <a:r>
              <a:rPr sz="18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provide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temporary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living arrangements</a:t>
            </a:r>
            <a:endParaRPr sz="1800">
              <a:latin typeface="Tw Cen MT"/>
              <a:cs typeface="Tw Cen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72498" y="3541400"/>
            <a:ext cx="847090" cy="145415"/>
          </a:xfrm>
          <a:custGeom>
            <a:avLst/>
            <a:gdLst/>
            <a:ahLst/>
            <a:cxnLst/>
            <a:rect l="l" t="t" r="r" b="b"/>
            <a:pathLst>
              <a:path w="847089" h="145414">
                <a:moveTo>
                  <a:pt x="773874" y="0"/>
                </a:moveTo>
                <a:lnTo>
                  <a:pt x="73042" y="0"/>
                </a:lnTo>
                <a:lnTo>
                  <a:pt x="66274" y="5486"/>
                </a:lnTo>
                <a:lnTo>
                  <a:pt x="60231" y="28528"/>
                </a:lnTo>
                <a:lnTo>
                  <a:pt x="49436" y="49928"/>
                </a:lnTo>
                <a:lnTo>
                  <a:pt x="35668" y="68267"/>
                </a:lnTo>
                <a:lnTo>
                  <a:pt x="19125" y="84841"/>
                </a:lnTo>
                <a:lnTo>
                  <a:pt x="0" y="100948"/>
                </a:lnTo>
                <a:lnTo>
                  <a:pt x="0" y="145043"/>
                </a:lnTo>
                <a:lnTo>
                  <a:pt x="846874" y="145043"/>
                </a:lnTo>
                <a:lnTo>
                  <a:pt x="846188" y="100408"/>
                </a:lnTo>
                <a:lnTo>
                  <a:pt x="827358" y="84539"/>
                </a:lnTo>
                <a:lnTo>
                  <a:pt x="811055" y="68248"/>
                </a:lnTo>
                <a:lnTo>
                  <a:pt x="797486" y="50221"/>
                </a:lnTo>
                <a:lnTo>
                  <a:pt x="783590" y="19323"/>
                </a:lnTo>
                <a:lnTo>
                  <a:pt x="780623" y="5486"/>
                </a:lnTo>
                <a:lnTo>
                  <a:pt x="773874" y="0"/>
                </a:lnTo>
                <a:close/>
              </a:path>
            </a:pathLst>
          </a:custGeom>
          <a:solidFill>
            <a:srgbClr val="94A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39922" y="3039245"/>
            <a:ext cx="712470" cy="457834"/>
          </a:xfrm>
          <a:custGeom>
            <a:avLst/>
            <a:gdLst/>
            <a:ahLst/>
            <a:cxnLst/>
            <a:rect l="l" t="t" r="r" b="b"/>
            <a:pathLst>
              <a:path w="712470" h="457835">
                <a:moveTo>
                  <a:pt x="400507" y="0"/>
                </a:moveTo>
                <a:lnTo>
                  <a:pt x="311505" y="0"/>
                </a:lnTo>
                <a:lnTo>
                  <a:pt x="289255" y="22317"/>
                </a:lnTo>
                <a:lnTo>
                  <a:pt x="291005" y="31006"/>
                </a:lnTo>
                <a:lnTo>
                  <a:pt x="295777" y="38099"/>
                </a:lnTo>
                <a:lnTo>
                  <a:pt x="302850" y="42881"/>
                </a:lnTo>
                <a:lnTo>
                  <a:pt x="311505" y="44634"/>
                </a:lnTo>
                <a:lnTo>
                  <a:pt x="333755" y="44634"/>
                </a:lnTo>
                <a:lnTo>
                  <a:pt x="333755" y="82815"/>
                </a:lnTo>
                <a:lnTo>
                  <a:pt x="320001" y="91422"/>
                </a:lnTo>
                <a:lnTo>
                  <a:pt x="309482" y="103372"/>
                </a:lnTo>
                <a:lnTo>
                  <a:pt x="302755" y="117815"/>
                </a:lnTo>
                <a:lnTo>
                  <a:pt x="300380" y="136767"/>
                </a:lnTo>
                <a:lnTo>
                  <a:pt x="246719" y="145789"/>
                </a:lnTo>
                <a:lnTo>
                  <a:pt x="197859" y="161168"/>
                </a:lnTo>
                <a:lnTo>
                  <a:pt x="154341" y="183065"/>
                </a:lnTo>
                <a:lnTo>
                  <a:pt x="116704" y="211644"/>
                </a:lnTo>
                <a:lnTo>
                  <a:pt x="85492" y="247066"/>
                </a:lnTo>
                <a:lnTo>
                  <a:pt x="61243" y="289494"/>
                </a:lnTo>
                <a:lnTo>
                  <a:pt x="37401" y="359785"/>
                </a:lnTo>
                <a:lnTo>
                  <a:pt x="27507" y="379166"/>
                </a:lnTo>
                <a:lnTo>
                  <a:pt x="14984" y="396954"/>
                </a:lnTo>
                <a:lnTo>
                  <a:pt x="0" y="412867"/>
                </a:lnTo>
                <a:lnTo>
                  <a:pt x="0" y="457502"/>
                </a:lnTo>
                <a:lnTo>
                  <a:pt x="712012" y="457502"/>
                </a:lnTo>
                <a:lnTo>
                  <a:pt x="712012" y="412867"/>
                </a:lnTo>
                <a:lnTo>
                  <a:pt x="697036" y="396954"/>
                </a:lnTo>
                <a:lnTo>
                  <a:pt x="684512" y="379166"/>
                </a:lnTo>
                <a:lnTo>
                  <a:pt x="674613" y="359785"/>
                </a:lnTo>
                <a:lnTo>
                  <a:pt x="650775" y="289499"/>
                </a:lnTo>
                <a:lnTo>
                  <a:pt x="626532" y="247071"/>
                </a:lnTo>
                <a:lnTo>
                  <a:pt x="595321" y="211646"/>
                </a:lnTo>
                <a:lnTo>
                  <a:pt x="557685" y="183063"/>
                </a:lnTo>
                <a:lnTo>
                  <a:pt x="514164" y="161163"/>
                </a:lnTo>
                <a:lnTo>
                  <a:pt x="465299" y="145784"/>
                </a:lnTo>
                <a:lnTo>
                  <a:pt x="411632" y="136767"/>
                </a:lnTo>
                <a:lnTo>
                  <a:pt x="409259" y="117815"/>
                </a:lnTo>
                <a:lnTo>
                  <a:pt x="402537" y="103372"/>
                </a:lnTo>
                <a:lnTo>
                  <a:pt x="392018" y="91422"/>
                </a:lnTo>
                <a:lnTo>
                  <a:pt x="378256" y="82815"/>
                </a:lnTo>
                <a:lnTo>
                  <a:pt x="378256" y="44634"/>
                </a:lnTo>
                <a:lnTo>
                  <a:pt x="416242" y="38099"/>
                </a:lnTo>
                <a:lnTo>
                  <a:pt x="422757" y="22317"/>
                </a:lnTo>
                <a:lnTo>
                  <a:pt x="421009" y="13628"/>
                </a:lnTo>
                <a:lnTo>
                  <a:pt x="416242" y="6534"/>
                </a:lnTo>
                <a:lnTo>
                  <a:pt x="409170" y="1753"/>
                </a:lnTo>
                <a:lnTo>
                  <a:pt x="400507" y="0"/>
                </a:lnTo>
                <a:close/>
              </a:path>
            </a:pathLst>
          </a:custGeom>
          <a:solidFill>
            <a:srgbClr val="94A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427978" y="4245609"/>
            <a:ext cx="4443730" cy="237871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1760"/>
              </a:lnSpc>
              <a:spcBef>
                <a:spcPts val="490"/>
              </a:spcBef>
            </a:pP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an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individual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who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resided in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shelter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place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not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meant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human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habitation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who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25" dirty="0">
                <a:solidFill>
                  <a:srgbClr val="2D2B20"/>
                </a:solidFill>
                <a:latin typeface="Tw Cen MT"/>
                <a:cs typeface="Tw Cen MT"/>
              </a:rPr>
              <a:t>is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exiting</a:t>
            </a:r>
            <a:r>
              <a:rPr sz="18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an</a:t>
            </a:r>
            <a:r>
              <a:rPr sz="18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institution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where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he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she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temporarily resided;</a:t>
            </a:r>
            <a:endParaRPr sz="18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1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w Cen MT"/>
              <a:cs typeface="Tw Cen MT"/>
            </a:endParaRPr>
          </a:p>
          <a:p>
            <a:pPr marL="12700" marR="22225">
              <a:lnSpc>
                <a:spcPct val="81700"/>
              </a:lnSpc>
            </a:pP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an</a:t>
            </a:r>
            <a:r>
              <a:rPr sz="18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individual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family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who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will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imminently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lose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their</a:t>
            </a:r>
            <a:r>
              <a:rPr sz="18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housing,</a:t>
            </a:r>
            <a:r>
              <a:rPr sz="18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including</a:t>
            </a:r>
            <a:r>
              <a:rPr sz="18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housing</a:t>
            </a:r>
            <a:r>
              <a:rPr sz="18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they</a:t>
            </a:r>
            <a:r>
              <a:rPr sz="18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own,</a:t>
            </a:r>
            <a:r>
              <a:rPr sz="18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rent,</a:t>
            </a:r>
            <a:r>
              <a:rPr sz="18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25" dirty="0">
                <a:solidFill>
                  <a:srgbClr val="2D2B20"/>
                </a:solidFill>
                <a:latin typeface="Tw Cen MT"/>
                <a:cs typeface="Tw Cen MT"/>
              </a:rPr>
              <a:t>or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live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in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without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paying</a:t>
            </a:r>
            <a:r>
              <a:rPr sz="18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rent,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are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sharing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with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others,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rooms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in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hotels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motels</a:t>
            </a:r>
            <a:endParaRPr sz="1800">
              <a:latin typeface="Tw Cen MT"/>
              <a:cs typeface="Tw Cen M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205747" y="4500927"/>
            <a:ext cx="979169" cy="535940"/>
          </a:xfrm>
          <a:custGeom>
            <a:avLst/>
            <a:gdLst/>
            <a:ahLst/>
            <a:cxnLst/>
            <a:rect l="l" t="t" r="r" b="b"/>
            <a:pathLst>
              <a:path w="979170" h="535939">
                <a:moveTo>
                  <a:pt x="33375" y="0"/>
                </a:moveTo>
                <a:lnTo>
                  <a:pt x="0" y="33475"/>
                </a:lnTo>
                <a:lnTo>
                  <a:pt x="0" y="500114"/>
                </a:lnTo>
                <a:lnTo>
                  <a:pt x="11668" y="523556"/>
                </a:lnTo>
                <a:lnTo>
                  <a:pt x="18951" y="535612"/>
                </a:lnTo>
                <a:lnTo>
                  <a:pt x="66751" y="535612"/>
                </a:lnTo>
                <a:lnTo>
                  <a:pt x="66751" y="424026"/>
                </a:lnTo>
                <a:lnTo>
                  <a:pt x="979023" y="424026"/>
                </a:lnTo>
                <a:lnTo>
                  <a:pt x="979023" y="357074"/>
                </a:lnTo>
                <a:lnTo>
                  <a:pt x="66751" y="357074"/>
                </a:lnTo>
                <a:lnTo>
                  <a:pt x="66751" y="312440"/>
                </a:lnTo>
                <a:lnTo>
                  <a:pt x="898531" y="312440"/>
                </a:lnTo>
                <a:lnTo>
                  <a:pt x="886128" y="294028"/>
                </a:lnTo>
                <a:lnTo>
                  <a:pt x="857828" y="274850"/>
                </a:lnTo>
                <a:lnTo>
                  <a:pt x="823270" y="267806"/>
                </a:lnTo>
                <a:lnTo>
                  <a:pt x="133508" y="267806"/>
                </a:lnTo>
                <a:lnTo>
                  <a:pt x="124865" y="266045"/>
                </a:lnTo>
                <a:lnTo>
                  <a:pt x="117788" y="261250"/>
                </a:lnTo>
                <a:lnTo>
                  <a:pt x="113007" y="254154"/>
                </a:lnTo>
                <a:lnTo>
                  <a:pt x="111252" y="245488"/>
                </a:lnTo>
                <a:lnTo>
                  <a:pt x="66751" y="245488"/>
                </a:lnTo>
                <a:lnTo>
                  <a:pt x="66751" y="33475"/>
                </a:lnTo>
                <a:lnTo>
                  <a:pt x="64195" y="20242"/>
                </a:lnTo>
                <a:lnTo>
                  <a:pt x="57155" y="9624"/>
                </a:lnTo>
                <a:lnTo>
                  <a:pt x="46569" y="2562"/>
                </a:lnTo>
                <a:lnTo>
                  <a:pt x="33375" y="0"/>
                </a:lnTo>
                <a:close/>
              </a:path>
              <a:path w="979170" h="535939">
                <a:moveTo>
                  <a:pt x="979023" y="424026"/>
                </a:moveTo>
                <a:lnTo>
                  <a:pt x="912272" y="424026"/>
                </a:lnTo>
                <a:lnTo>
                  <a:pt x="912272" y="535612"/>
                </a:lnTo>
                <a:lnTo>
                  <a:pt x="953834" y="535612"/>
                </a:lnTo>
                <a:lnTo>
                  <a:pt x="961117" y="523556"/>
                </a:lnTo>
                <a:lnTo>
                  <a:pt x="979023" y="487581"/>
                </a:lnTo>
                <a:lnTo>
                  <a:pt x="979023" y="424026"/>
                </a:lnTo>
                <a:close/>
              </a:path>
              <a:path w="979170" h="535939">
                <a:moveTo>
                  <a:pt x="898531" y="312440"/>
                </a:moveTo>
                <a:lnTo>
                  <a:pt x="823270" y="312440"/>
                </a:lnTo>
                <a:lnTo>
                  <a:pt x="840549" y="315962"/>
                </a:lnTo>
                <a:lnTo>
                  <a:pt x="854699" y="325551"/>
                </a:lnTo>
                <a:lnTo>
                  <a:pt x="864260" y="339744"/>
                </a:lnTo>
                <a:lnTo>
                  <a:pt x="867771" y="357074"/>
                </a:lnTo>
                <a:lnTo>
                  <a:pt x="912272" y="357074"/>
                </a:lnTo>
                <a:lnTo>
                  <a:pt x="905249" y="322413"/>
                </a:lnTo>
                <a:lnTo>
                  <a:pt x="898531" y="312440"/>
                </a:lnTo>
                <a:close/>
              </a:path>
              <a:path w="979170" h="535939">
                <a:moveTo>
                  <a:pt x="945647" y="167378"/>
                </a:moveTo>
                <a:lnTo>
                  <a:pt x="932453" y="169941"/>
                </a:lnTo>
                <a:lnTo>
                  <a:pt x="921867" y="177003"/>
                </a:lnTo>
                <a:lnTo>
                  <a:pt x="914827" y="187621"/>
                </a:lnTo>
                <a:lnTo>
                  <a:pt x="912272" y="200854"/>
                </a:lnTo>
                <a:lnTo>
                  <a:pt x="912272" y="357074"/>
                </a:lnTo>
                <a:lnTo>
                  <a:pt x="979023" y="357074"/>
                </a:lnTo>
                <a:lnTo>
                  <a:pt x="979023" y="200854"/>
                </a:lnTo>
                <a:lnTo>
                  <a:pt x="976468" y="187621"/>
                </a:lnTo>
                <a:lnTo>
                  <a:pt x="969427" y="177003"/>
                </a:lnTo>
                <a:lnTo>
                  <a:pt x="958841" y="169941"/>
                </a:lnTo>
                <a:lnTo>
                  <a:pt x="945647" y="167378"/>
                </a:lnTo>
                <a:close/>
              </a:path>
              <a:path w="979170" h="535939">
                <a:moveTo>
                  <a:pt x="318114" y="223171"/>
                </a:moveTo>
                <a:lnTo>
                  <a:pt x="255885" y="223171"/>
                </a:lnTo>
                <a:lnTo>
                  <a:pt x="264524" y="224932"/>
                </a:lnTo>
                <a:lnTo>
                  <a:pt x="271599" y="229727"/>
                </a:lnTo>
                <a:lnTo>
                  <a:pt x="276379" y="236823"/>
                </a:lnTo>
                <a:lnTo>
                  <a:pt x="278135" y="245488"/>
                </a:lnTo>
                <a:lnTo>
                  <a:pt x="276379" y="254154"/>
                </a:lnTo>
                <a:lnTo>
                  <a:pt x="271599" y="261250"/>
                </a:lnTo>
                <a:lnTo>
                  <a:pt x="264524" y="266045"/>
                </a:lnTo>
                <a:lnTo>
                  <a:pt x="255885" y="267806"/>
                </a:lnTo>
                <a:lnTo>
                  <a:pt x="318186" y="267806"/>
                </a:lnTo>
                <a:lnTo>
                  <a:pt x="320411" y="261111"/>
                </a:lnTo>
                <a:lnTo>
                  <a:pt x="322636" y="253300"/>
                </a:lnTo>
                <a:lnTo>
                  <a:pt x="322636" y="245488"/>
                </a:lnTo>
                <a:lnTo>
                  <a:pt x="318114" y="223171"/>
                </a:lnTo>
                <a:close/>
              </a:path>
              <a:path w="979170" h="535939">
                <a:moveTo>
                  <a:pt x="255885" y="178537"/>
                </a:moveTo>
                <a:lnTo>
                  <a:pt x="133508" y="178537"/>
                </a:lnTo>
                <a:lnTo>
                  <a:pt x="86360" y="198204"/>
                </a:lnTo>
                <a:lnTo>
                  <a:pt x="66751" y="245488"/>
                </a:lnTo>
                <a:lnTo>
                  <a:pt x="111252" y="245488"/>
                </a:lnTo>
                <a:lnTo>
                  <a:pt x="113007" y="236823"/>
                </a:lnTo>
                <a:lnTo>
                  <a:pt x="117788" y="229727"/>
                </a:lnTo>
                <a:lnTo>
                  <a:pt x="124865" y="224932"/>
                </a:lnTo>
                <a:lnTo>
                  <a:pt x="133508" y="223171"/>
                </a:lnTo>
                <a:lnTo>
                  <a:pt x="318114" y="223171"/>
                </a:lnTo>
                <a:lnTo>
                  <a:pt x="317369" y="219492"/>
                </a:lnTo>
                <a:lnTo>
                  <a:pt x="303028" y="198204"/>
                </a:lnTo>
                <a:lnTo>
                  <a:pt x="281803" y="183820"/>
                </a:lnTo>
                <a:lnTo>
                  <a:pt x="255885" y="178537"/>
                </a:lnTo>
                <a:close/>
              </a:path>
            </a:pathLst>
          </a:custGeom>
          <a:solidFill>
            <a:srgbClr val="C79F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50243" y="5828715"/>
            <a:ext cx="422909" cy="692150"/>
          </a:xfrm>
          <a:custGeom>
            <a:avLst/>
            <a:gdLst/>
            <a:ahLst/>
            <a:cxnLst/>
            <a:rect l="l" t="t" r="r" b="b"/>
            <a:pathLst>
              <a:path w="422910" h="692150">
                <a:moveTo>
                  <a:pt x="267004" y="290118"/>
                </a:moveTo>
                <a:lnTo>
                  <a:pt x="200253" y="290118"/>
                </a:lnTo>
                <a:lnTo>
                  <a:pt x="200253" y="357073"/>
                </a:lnTo>
                <a:lnTo>
                  <a:pt x="200253" y="401713"/>
                </a:lnTo>
                <a:lnTo>
                  <a:pt x="200253" y="446341"/>
                </a:lnTo>
                <a:lnTo>
                  <a:pt x="200253" y="490982"/>
                </a:lnTo>
                <a:lnTo>
                  <a:pt x="200253" y="535609"/>
                </a:lnTo>
                <a:lnTo>
                  <a:pt x="200253" y="580250"/>
                </a:lnTo>
                <a:lnTo>
                  <a:pt x="155752" y="580250"/>
                </a:lnTo>
                <a:lnTo>
                  <a:pt x="155752" y="535609"/>
                </a:lnTo>
                <a:lnTo>
                  <a:pt x="200253" y="535609"/>
                </a:lnTo>
                <a:lnTo>
                  <a:pt x="200253" y="490982"/>
                </a:lnTo>
                <a:lnTo>
                  <a:pt x="155752" y="490982"/>
                </a:lnTo>
                <a:lnTo>
                  <a:pt x="155752" y="446341"/>
                </a:lnTo>
                <a:lnTo>
                  <a:pt x="200253" y="446341"/>
                </a:lnTo>
                <a:lnTo>
                  <a:pt x="200253" y="401713"/>
                </a:lnTo>
                <a:lnTo>
                  <a:pt x="155752" y="401713"/>
                </a:lnTo>
                <a:lnTo>
                  <a:pt x="155752" y="357073"/>
                </a:lnTo>
                <a:lnTo>
                  <a:pt x="200253" y="357073"/>
                </a:lnTo>
                <a:lnTo>
                  <a:pt x="200253" y="290118"/>
                </a:lnTo>
                <a:lnTo>
                  <a:pt x="111252" y="290118"/>
                </a:lnTo>
                <a:lnTo>
                  <a:pt x="111252" y="357073"/>
                </a:lnTo>
                <a:lnTo>
                  <a:pt x="111252" y="401713"/>
                </a:lnTo>
                <a:lnTo>
                  <a:pt x="111252" y="446341"/>
                </a:lnTo>
                <a:lnTo>
                  <a:pt x="111252" y="490982"/>
                </a:lnTo>
                <a:lnTo>
                  <a:pt x="111252" y="535609"/>
                </a:lnTo>
                <a:lnTo>
                  <a:pt x="111252" y="580250"/>
                </a:lnTo>
                <a:lnTo>
                  <a:pt x="66751" y="580250"/>
                </a:lnTo>
                <a:lnTo>
                  <a:pt x="66751" y="535609"/>
                </a:lnTo>
                <a:lnTo>
                  <a:pt x="111252" y="535609"/>
                </a:lnTo>
                <a:lnTo>
                  <a:pt x="111252" y="490982"/>
                </a:lnTo>
                <a:lnTo>
                  <a:pt x="66751" y="490982"/>
                </a:lnTo>
                <a:lnTo>
                  <a:pt x="66751" y="446341"/>
                </a:lnTo>
                <a:lnTo>
                  <a:pt x="111252" y="446341"/>
                </a:lnTo>
                <a:lnTo>
                  <a:pt x="111252" y="401713"/>
                </a:lnTo>
                <a:lnTo>
                  <a:pt x="66751" y="401713"/>
                </a:lnTo>
                <a:lnTo>
                  <a:pt x="66751" y="357073"/>
                </a:lnTo>
                <a:lnTo>
                  <a:pt x="111252" y="357073"/>
                </a:lnTo>
                <a:lnTo>
                  <a:pt x="111252" y="290118"/>
                </a:lnTo>
                <a:lnTo>
                  <a:pt x="0" y="290118"/>
                </a:lnTo>
                <a:lnTo>
                  <a:pt x="0" y="653338"/>
                </a:lnTo>
                <a:lnTo>
                  <a:pt x="15557" y="674916"/>
                </a:lnTo>
                <a:lnTo>
                  <a:pt x="29946" y="691832"/>
                </a:lnTo>
                <a:lnTo>
                  <a:pt x="111252" y="691832"/>
                </a:lnTo>
                <a:lnTo>
                  <a:pt x="111252" y="624878"/>
                </a:lnTo>
                <a:lnTo>
                  <a:pt x="155752" y="624878"/>
                </a:lnTo>
                <a:lnTo>
                  <a:pt x="155752" y="691832"/>
                </a:lnTo>
                <a:lnTo>
                  <a:pt x="267004" y="691832"/>
                </a:lnTo>
                <a:lnTo>
                  <a:pt x="267004" y="624878"/>
                </a:lnTo>
                <a:lnTo>
                  <a:pt x="267004" y="580250"/>
                </a:lnTo>
                <a:lnTo>
                  <a:pt x="267004" y="357073"/>
                </a:lnTo>
                <a:lnTo>
                  <a:pt x="267004" y="290118"/>
                </a:lnTo>
                <a:close/>
              </a:path>
              <a:path w="422910" h="692150">
                <a:moveTo>
                  <a:pt x="422757" y="0"/>
                </a:moveTo>
                <a:lnTo>
                  <a:pt x="356006" y="0"/>
                </a:lnTo>
                <a:lnTo>
                  <a:pt x="356006" y="66954"/>
                </a:lnTo>
                <a:lnTo>
                  <a:pt x="356006" y="111582"/>
                </a:lnTo>
                <a:lnTo>
                  <a:pt x="356006" y="156222"/>
                </a:lnTo>
                <a:lnTo>
                  <a:pt x="356006" y="200850"/>
                </a:lnTo>
                <a:lnTo>
                  <a:pt x="311505" y="200850"/>
                </a:lnTo>
                <a:lnTo>
                  <a:pt x="311505" y="156222"/>
                </a:lnTo>
                <a:lnTo>
                  <a:pt x="356006" y="156222"/>
                </a:lnTo>
                <a:lnTo>
                  <a:pt x="356006" y="111582"/>
                </a:lnTo>
                <a:lnTo>
                  <a:pt x="311505" y="111582"/>
                </a:lnTo>
                <a:lnTo>
                  <a:pt x="311505" y="66954"/>
                </a:lnTo>
                <a:lnTo>
                  <a:pt x="356006" y="66954"/>
                </a:lnTo>
                <a:lnTo>
                  <a:pt x="356006" y="0"/>
                </a:lnTo>
                <a:lnTo>
                  <a:pt x="267004" y="0"/>
                </a:lnTo>
                <a:lnTo>
                  <a:pt x="267004" y="66954"/>
                </a:lnTo>
                <a:lnTo>
                  <a:pt x="267004" y="111582"/>
                </a:lnTo>
                <a:lnTo>
                  <a:pt x="267004" y="156222"/>
                </a:lnTo>
                <a:lnTo>
                  <a:pt x="267004" y="200850"/>
                </a:lnTo>
                <a:lnTo>
                  <a:pt x="222504" y="200850"/>
                </a:lnTo>
                <a:lnTo>
                  <a:pt x="222504" y="156222"/>
                </a:lnTo>
                <a:lnTo>
                  <a:pt x="267004" y="156222"/>
                </a:lnTo>
                <a:lnTo>
                  <a:pt x="267004" y="111582"/>
                </a:lnTo>
                <a:lnTo>
                  <a:pt x="222504" y="111582"/>
                </a:lnTo>
                <a:lnTo>
                  <a:pt x="222504" y="66954"/>
                </a:lnTo>
                <a:lnTo>
                  <a:pt x="267004" y="66954"/>
                </a:lnTo>
                <a:lnTo>
                  <a:pt x="267004" y="0"/>
                </a:lnTo>
                <a:lnTo>
                  <a:pt x="155752" y="0"/>
                </a:lnTo>
                <a:lnTo>
                  <a:pt x="155752" y="245491"/>
                </a:lnTo>
                <a:lnTo>
                  <a:pt x="311505" y="245491"/>
                </a:lnTo>
                <a:lnTo>
                  <a:pt x="311505" y="334759"/>
                </a:lnTo>
                <a:lnTo>
                  <a:pt x="422757" y="334759"/>
                </a:lnTo>
                <a:lnTo>
                  <a:pt x="422757" y="200850"/>
                </a:lnTo>
                <a:lnTo>
                  <a:pt x="422757" y="156222"/>
                </a:lnTo>
                <a:lnTo>
                  <a:pt x="422757" y="111582"/>
                </a:lnTo>
                <a:lnTo>
                  <a:pt x="422757" y="66954"/>
                </a:lnTo>
                <a:lnTo>
                  <a:pt x="422757" y="0"/>
                </a:lnTo>
                <a:close/>
              </a:path>
            </a:pathLst>
          </a:custGeom>
          <a:solidFill>
            <a:srgbClr val="B09F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61759" y="6208099"/>
            <a:ext cx="267335" cy="313055"/>
          </a:xfrm>
          <a:custGeom>
            <a:avLst/>
            <a:gdLst/>
            <a:ahLst/>
            <a:cxnLst/>
            <a:rect l="l" t="t" r="r" b="b"/>
            <a:pathLst>
              <a:path w="267335" h="313054">
                <a:moveTo>
                  <a:pt x="267004" y="0"/>
                </a:moveTo>
                <a:lnTo>
                  <a:pt x="0" y="0"/>
                </a:lnTo>
                <a:lnTo>
                  <a:pt x="0" y="312440"/>
                </a:lnTo>
                <a:lnTo>
                  <a:pt x="111252" y="312440"/>
                </a:lnTo>
                <a:lnTo>
                  <a:pt x="111252" y="245488"/>
                </a:lnTo>
                <a:lnTo>
                  <a:pt x="267004" y="245488"/>
                </a:lnTo>
                <a:lnTo>
                  <a:pt x="267004" y="200854"/>
                </a:lnTo>
                <a:lnTo>
                  <a:pt x="66751" y="200854"/>
                </a:lnTo>
                <a:lnTo>
                  <a:pt x="66751" y="156220"/>
                </a:lnTo>
                <a:lnTo>
                  <a:pt x="267004" y="156220"/>
                </a:lnTo>
                <a:lnTo>
                  <a:pt x="267004" y="111585"/>
                </a:lnTo>
                <a:lnTo>
                  <a:pt x="66751" y="111585"/>
                </a:lnTo>
                <a:lnTo>
                  <a:pt x="66751" y="66951"/>
                </a:lnTo>
                <a:lnTo>
                  <a:pt x="267004" y="66951"/>
                </a:lnTo>
                <a:lnTo>
                  <a:pt x="267004" y="0"/>
                </a:lnTo>
                <a:close/>
              </a:path>
              <a:path w="267335" h="313054">
                <a:moveTo>
                  <a:pt x="267004" y="245488"/>
                </a:moveTo>
                <a:lnTo>
                  <a:pt x="155752" y="245488"/>
                </a:lnTo>
                <a:lnTo>
                  <a:pt x="155752" y="312440"/>
                </a:lnTo>
                <a:lnTo>
                  <a:pt x="267004" y="312440"/>
                </a:lnTo>
                <a:lnTo>
                  <a:pt x="267004" y="245488"/>
                </a:lnTo>
                <a:close/>
              </a:path>
              <a:path w="267335" h="313054">
                <a:moveTo>
                  <a:pt x="155752" y="156220"/>
                </a:moveTo>
                <a:lnTo>
                  <a:pt x="111252" y="156220"/>
                </a:lnTo>
                <a:lnTo>
                  <a:pt x="111252" y="200854"/>
                </a:lnTo>
                <a:lnTo>
                  <a:pt x="155752" y="200854"/>
                </a:lnTo>
                <a:lnTo>
                  <a:pt x="155752" y="156220"/>
                </a:lnTo>
                <a:close/>
              </a:path>
              <a:path w="267335" h="313054">
                <a:moveTo>
                  <a:pt x="267004" y="156220"/>
                </a:moveTo>
                <a:lnTo>
                  <a:pt x="200253" y="156220"/>
                </a:lnTo>
                <a:lnTo>
                  <a:pt x="200253" y="200854"/>
                </a:lnTo>
                <a:lnTo>
                  <a:pt x="267004" y="200854"/>
                </a:lnTo>
                <a:lnTo>
                  <a:pt x="267004" y="156220"/>
                </a:lnTo>
                <a:close/>
              </a:path>
              <a:path w="267335" h="313054">
                <a:moveTo>
                  <a:pt x="155752" y="66951"/>
                </a:moveTo>
                <a:lnTo>
                  <a:pt x="111252" y="66951"/>
                </a:lnTo>
                <a:lnTo>
                  <a:pt x="111252" y="111585"/>
                </a:lnTo>
                <a:lnTo>
                  <a:pt x="155752" y="111585"/>
                </a:lnTo>
                <a:lnTo>
                  <a:pt x="155752" y="66951"/>
                </a:lnTo>
                <a:close/>
              </a:path>
              <a:path w="267335" h="313054">
                <a:moveTo>
                  <a:pt x="267004" y="66951"/>
                </a:moveTo>
                <a:lnTo>
                  <a:pt x="200253" y="66951"/>
                </a:lnTo>
                <a:lnTo>
                  <a:pt x="200253" y="111585"/>
                </a:lnTo>
                <a:lnTo>
                  <a:pt x="267004" y="111585"/>
                </a:lnTo>
                <a:lnTo>
                  <a:pt x="267004" y="66951"/>
                </a:lnTo>
                <a:close/>
              </a:path>
            </a:pathLst>
          </a:custGeom>
          <a:solidFill>
            <a:srgbClr val="B09F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73265" y="5851025"/>
            <a:ext cx="267335" cy="669925"/>
          </a:xfrm>
          <a:custGeom>
            <a:avLst/>
            <a:gdLst/>
            <a:ahLst/>
            <a:cxnLst/>
            <a:rect l="l" t="t" r="r" b="b"/>
            <a:pathLst>
              <a:path w="267335" h="669925">
                <a:moveTo>
                  <a:pt x="0" y="0"/>
                </a:moveTo>
                <a:lnTo>
                  <a:pt x="0" y="669515"/>
                </a:lnTo>
                <a:lnTo>
                  <a:pt x="111252" y="669515"/>
                </a:lnTo>
                <a:lnTo>
                  <a:pt x="111252" y="602563"/>
                </a:lnTo>
                <a:lnTo>
                  <a:pt x="267005" y="602563"/>
                </a:lnTo>
                <a:lnTo>
                  <a:pt x="267005" y="557929"/>
                </a:lnTo>
                <a:lnTo>
                  <a:pt x="66751" y="557929"/>
                </a:lnTo>
                <a:lnTo>
                  <a:pt x="66751" y="513295"/>
                </a:lnTo>
                <a:lnTo>
                  <a:pt x="267005" y="513295"/>
                </a:lnTo>
                <a:lnTo>
                  <a:pt x="267005" y="468660"/>
                </a:lnTo>
                <a:lnTo>
                  <a:pt x="66751" y="468660"/>
                </a:lnTo>
                <a:lnTo>
                  <a:pt x="66751" y="424026"/>
                </a:lnTo>
                <a:lnTo>
                  <a:pt x="267004" y="424026"/>
                </a:lnTo>
                <a:lnTo>
                  <a:pt x="267004" y="379392"/>
                </a:lnTo>
                <a:lnTo>
                  <a:pt x="66751" y="379392"/>
                </a:lnTo>
                <a:lnTo>
                  <a:pt x="66751" y="334757"/>
                </a:lnTo>
                <a:lnTo>
                  <a:pt x="267004" y="334757"/>
                </a:lnTo>
                <a:lnTo>
                  <a:pt x="267004" y="290123"/>
                </a:lnTo>
                <a:lnTo>
                  <a:pt x="66751" y="290123"/>
                </a:lnTo>
                <a:lnTo>
                  <a:pt x="66751" y="245488"/>
                </a:lnTo>
                <a:lnTo>
                  <a:pt x="267004" y="245488"/>
                </a:lnTo>
                <a:lnTo>
                  <a:pt x="267004" y="200854"/>
                </a:lnTo>
                <a:lnTo>
                  <a:pt x="66751" y="200854"/>
                </a:lnTo>
                <a:lnTo>
                  <a:pt x="66751" y="156220"/>
                </a:lnTo>
                <a:lnTo>
                  <a:pt x="267004" y="156220"/>
                </a:lnTo>
                <a:lnTo>
                  <a:pt x="267004" y="122744"/>
                </a:lnTo>
                <a:lnTo>
                  <a:pt x="66751" y="122744"/>
                </a:lnTo>
                <a:lnTo>
                  <a:pt x="66751" y="78110"/>
                </a:lnTo>
                <a:lnTo>
                  <a:pt x="267004" y="78110"/>
                </a:lnTo>
                <a:lnTo>
                  <a:pt x="267004" y="33475"/>
                </a:lnTo>
                <a:lnTo>
                  <a:pt x="0" y="0"/>
                </a:lnTo>
                <a:close/>
              </a:path>
              <a:path w="267335" h="669925">
                <a:moveTo>
                  <a:pt x="267005" y="602563"/>
                </a:moveTo>
                <a:lnTo>
                  <a:pt x="155753" y="602563"/>
                </a:lnTo>
                <a:lnTo>
                  <a:pt x="155753" y="669515"/>
                </a:lnTo>
                <a:lnTo>
                  <a:pt x="230819" y="669515"/>
                </a:lnTo>
                <a:lnTo>
                  <a:pt x="245210" y="652604"/>
                </a:lnTo>
                <a:lnTo>
                  <a:pt x="267005" y="622363"/>
                </a:lnTo>
                <a:lnTo>
                  <a:pt x="267005" y="602563"/>
                </a:lnTo>
                <a:close/>
              </a:path>
              <a:path w="267335" h="669925">
                <a:moveTo>
                  <a:pt x="155752" y="513295"/>
                </a:moveTo>
                <a:lnTo>
                  <a:pt x="111252" y="513295"/>
                </a:lnTo>
                <a:lnTo>
                  <a:pt x="111252" y="557929"/>
                </a:lnTo>
                <a:lnTo>
                  <a:pt x="155753" y="557929"/>
                </a:lnTo>
                <a:lnTo>
                  <a:pt x="155752" y="513295"/>
                </a:lnTo>
                <a:close/>
              </a:path>
              <a:path w="267335" h="669925">
                <a:moveTo>
                  <a:pt x="267005" y="513295"/>
                </a:moveTo>
                <a:lnTo>
                  <a:pt x="200253" y="513295"/>
                </a:lnTo>
                <a:lnTo>
                  <a:pt x="200253" y="557929"/>
                </a:lnTo>
                <a:lnTo>
                  <a:pt x="267005" y="557929"/>
                </a:lnTo>
                <a:lnTo>
                  <a:pt x="267005" y="513295"/>
                </a:lnTo>
                <a:close/>
              </a:path>
              <a:path w="267335" h="669925">
                <a:moveTo>
                  <a:pt x="155752" y="424026"/>
                </a:moveTo>
                <a:lnTo>
                  <a:pt x="111252" y="424026"/>
                </a:lnTo>
                <a:lnTo>
                  <a:pt x="111252" y="468660"/>
                </a:lnTo>
                <a:lnTo>
                  <a:pt x="155752" y="468660"/>
                </a:lnTo>
                <a:lnTo>
                  <a:pt x="155752" y="424026"/>
                </a:lnTo>
                <a:close/>
              </a:path>
              <a:path w="267335" h="669925">
                <a:moveTo>
                  <a:pt x="267004" y="424026"/>
                </a:moveTo>
                <a:lnTo>
                  <a:pt x="200253" y="424026"/>
                </a:lnTo>
                <a:lnTo>
                  <a:pt x="200253" y="468660"/>
                </a:lnTo>
                <a:lnTo>
                  <a:pt x="267005" y="468660"/>
                </a:lnTo>
                <a:lnTo>
                  <a:pt x="267004" y="424026"/>
                </a:lnTo>
                <a:close/>
              </a:path>
              <a:path w="267335" h="669925">
                <a:moveTo>
                  <a:pt x="155752" y="334757"/>
                </a:moveTo>
                <a:lnTo>
                  <a:pt x="111252" y="334757"/>
                </a:lnTo>
                <a:lnTo>
                  <a:pt x="111252" y="379392"/>
                </a:lnTo>
                <a:lnTo>
                  <a:pt x="155752" y="379392"/>
                </a:lnTo>
                <a:lnTo>
                  <a:pt x="155752" y="334757"/>
                </a:lnTo>
                <a:close/>
              </a:path>
              <a:path w="267335" h="669925">
                <a:moveTo>
                  <a:pt x="267004" y="334757"/>
                </a:moveTo>
                <a:lnTo>
                  <a:pt x="200253" y="334757"/>
                </a:lnTo>
                <a:lnTo>
                  <a:pt x="200253" y="379392"/>
                </a:lnTo>
                <a:lnTo>
                  <a:pt x="267004" y="379392"/>
                </a:lnTo>
                <a:lnTo>
                  <a:pt x="267004" y="334757"/>
                </a:lnTo>
                <a:close/>
              </a:path>
              <a:path w="267335" h="669925">
                <a:moveTo>
                  <a:pt x="155752" y="245488"/>
                </a:moveTo>
                <a:lnTo>
                  <a:pt x="111252" y="245488"/>
                </a:lnTo>
                <a:lnTo>
                  <a:pt x="111252" y="290123"/>
                </a:lnTo>
                <a:lnTo>
                  <a:pt x="155752" y="290123"/>
                </a:lnTo>
                <a:lnTo>
                  <a:pt x="155752" y="245488"/>
                </a:lnTo>
                <a:close/>
              </a:path>
              <a:path w="267335" h="669925">
                <a:moveTo>
                  <a:pt x="267004" y="245488"/>
                </a:moveTo>
                <a:lnTo>
                  <a:pt x="200253" y="245488"/>
                </a:lnTo>
                <a:lnTo>
                  <a:pt x="200253" y="290123"/>
                </a:lnTo>
                <a:lnTo>
                  <a:pt x="267004" y="290123"/>
                </a:lnTo>
                <a:lnTo>
                  <a:pt x="267004" y="245488"/>
                </a:lnTo>
                <a:close/>
              </a:path>
              <a:path w="267335" h="669925">
                <a:moveTo>
                  <a:pt x="155752" y="156220"/>
                </a:moveTo>
                <a:lnTo>
                  <a:pt x="111252" y="156220"/>
                </a:lnTo>
                <a:lnTo>
                  <a:pt x="111252" y="200854"/>
                </a:lnTo>
                <a:lnTo>
                  <a:pt x="155752" y="200854"/>
                </a:lnTo>
                <a:lnTo>
                  <a:pt x="155752" y="156220"/>
                </a:lnTo>
                <a:close/>
              </a:path>
              <a:path w="267335" h="669925">
                <a:moveTo>
                  <a:pt x="267004" y="156220"/>
                </a:moveTo>
                <a:lnTo>
                  <a:pt x="200253" y="156220"/>
                </a:lnTo>
                <a:lnTo>
                  <a:pt x="200253" y="200854"/>
                </a:lnTo>
                <a:lnTo>
                  <a:pt x="267004" y="200854"/>
                </a:lnTo>
                <a:lnTo>
                  <a:pt x="267004" y="156220"/>
                </a:lnTo>
                <a:close/>
              </a:path>
              <a:path w="267335" h="669925">
                <a:moveTo>
                  <a:pt x="155752" y="78110"/>
                </a:moveTo>
                <a:lnTo>
                  <a:pt x="111252" y="78110"/>
                </a:lnTo>
                <a:lnTo>
                  <a:pt x="111252" y="122744"/>
                </a:lnTo>
                <a:lnTo>
                  <a:pt x="155752" y="122744"/>
                </a:lnTo>
                <a:lnTo>
                  <a:pt x="155752" y="78110"/>
                </a:lnTo>
                <a:close/>
              </a:path>
              <a:path w="267335" h="669925">
                <a:moveTo>
                  <a:pt x="267004" y="78110"/>
                </a:moveTo>
                <a:lnTo>
                  <a:pt x="200253" y="78110"/>
                </a:lnTo>
                <a:lnTo>
                  <a:pt x="200253" y="122744"/>
                </a:lnTo>
                <a:lnTo>
                  <a:pt x="267004" y="122744"/>
                </a:lnTo>
                <a:lnTo>
                  <a:pt x="267004" y="78110"/>
                </a:lnTo>
                <a:close/>
              </a:path>
            </a:pathLst>
          </a:custGeom>
          <a:solidFill>
            <a:srgbClr val="B09F8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54550" cy="6858000"/>
          </a:xfrm>
          <a:custGeom>
            <a:avLst/>
            <a:gdLst/>
            <a:ahLst/>
            <a:cxnLst/>
            <a:rect l="l" t="t" r="r" b="b"/>
            <a:pathLst>
              <a:path w="4654550" h="6858000">
                <a:moveTo>
                  <a:pt x="4654296" y="0"/>
                </a:moveTo>
                <a:lnTo>
                  <a:pt x="0" y="0"/>
                </a:lnTo>
                <a:lnTo>
                  <a:pt x="0" y="6858000"/>
                </a:lnTo>
                <a:lnTo>
                  <a:pt x="4654296" y="6858000"/>
                </a:lnTo>
                <a:lnTo>
                  <a:pt x="4654296" y="0"/>
                </a:lnTo>
                <a:close/>
              </a:path>
            </a:pathLst>
          </a:custGeom>
          <a:solidFill>
            <a:srgbClr val="9CB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9713" y="2009647"/>
            <a:ext cx="3429635" cy="3735704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553085" marR="5080" indent="2030730" algn="r">
              <a:lnSpc>
                <a:spcPts val="4800"/>
              </a:lnSpc>
              <a:spcBef>
                <a:spcPts val="1260"/>
              </a:spcBef>
            </a:pPr>
            <a:r>
              <a:rPr sz="5000" spc="70" dirty="0">
                <a:solidFill>
                  <a:srgbClr val="FFFFFF"/>
                </a:solidFill>
                <a:latin typeface="Tw Cen MT Condensed"/>
                <a:cs typeface="Tw Cen MT Condensed"/>
              </a:rPr>
              <a:t>HUD </a:t>
            </a:r>
            <a:r>
              <a:rPr sz="5000" spc="65" dirty="0">
                <a:solidFill>
                  <a:srgbClr val="FFFFFF"/>
                </a:solidFill>
                <a:latin typeface="Tw Cen MT Condensed"/>
                <a:cs typeface="Tw Cen MT Condensed"/>
              </a:rPr>
              <a:t>DEFINITION</a:t>
            </a:r>
            <a:r>
              <a:rPr sz="5000" spc="210" dirty="0">
                <a:solidFill>
                  <a:srgbClr val="FFFFFF"/>
                </a:solidFill>
                <a:latin typeface="Tw Cen MT Condensed"/>
                <a:cs typeface="Tw Cen MT Condensed"/>
              </a:rPr>
              <a:t> </a:t>
            </a:r>
            <a:r>
              <a:rPr sz="5000" spc="-25" dirty="0">
                <a:solidFill>
                  <a:srgbClr val="FFFFFF"/>
                </a:solidFill>
                <a:latin typeface="Tw Cen MT Condensed"/>
                <a:cs typeface="Tw Cen MT Condensed"/>
              </a:rPr>
              <a:t>AT</a:t>
            </a:r>
            <a:endParaRPr sz="5000">
              <a:latin typeface="Tw Cen MT Condensed"/>
              <a:cs typeface="Tw Cen MT Condensed"/>
            </a:endParaRPr>
          </a:p>
          <a:p>
            <a:pPr marL="478155" marR="21590" indent="1388110" algn="r">
              <a:lnSpc>
                <a:spcPts val="4800"/>
              </a:lnSpc>
            </a:pPr>
            <a:r>
              <a:rPr sz="5000" spc="50" dirty="0">
                <a:solidFill>
                  <a:srgbClr val="FFFFFF"/>
                </a:solidFill>
                <a:latin typeface="Tw Cen MT Condensed"/>
                <a:cs typeface="Tw Cen MT Condensed"/>
              </a:rPr>
              <a:t>RISK</a:t>
            </a:r>
            <a:r>
              <a:rPr sz="5000" spc="195" dirty="0">
                <a:solidFill>
                  <a:srgbClr val="FFFFFF"/>
                </a:solidFill>
                <a:latin typeface="Tw Cen MT Condensed"/>
                <a:cs typeface="Tw Cen MT Condensed"/>
              </a:rPr>
              <a:t> </a:t>
            </a:r>
            <a:r>
              <a:rPr sz="5000" spc="-25" dirty="0">
                <a:solidFill>
                  <a:srgbClr val="FFFFFF"/>
                </a:solidFill>
                <a:latin typeface="Tw Cen MT Condensed"/>
                <a:cs typeface="Tw Cen MT Condensed"/>
              </a:rPr>
              <a:t>OF </a:t>
            </a:r>
            <a:r>
              <a:rPr sz="5000" spc="55" dirty="0">
                <a:solidFill>
                  <a:srgbClr val="FFFFFF"/>
                </a:solidFill>
                <a:latin typeface="Tw Cen MT Condensed"/>
                <a:cs typeface="Tw Cen MT Condensed"/>
              </a:rPr>
              <a:t>HOMELESSNESS</a:t>
            </a:r>
            <a:endParaRPr sz="5000">
              <a:latin typeface="Tw Cen MT Condensed"/>
              <a:cs typeface="Tw Cen MT Condensed"/>
            </a:endParaRPr>
          </a:p>
          <a:p>
            <a:pPr marL="12700" marR="5080" indent="369570" algn="r">
              <a:lnSpc>
                <a:spcPct val="100000"/>
              </a:lnSpc>
              <a:spcBef>
                <a:spcPts val="1650"/>
              </a:spcBef>
            </a:pPr>
            <a:r>
              <a:rPr sz="2000" dirty="0">
                <a:solidFill>
                  <a:srgbClr val="5F5B4F"/>
                </a:solidFill>
                <a:latin typeface="Tw Cen MT"/>
                <a:cs typeface="Tw Cen MT"/>
              </a:rPr>
              <a:t>Income</a:t>
            </a:r>
            <a:r>
              <a:rPr sz="2000" spc="-50" dirty="0">
                <a:solidFill>
                  <a:srgbClr val="5F5B4F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5F5B4F"/>
                </a:solidFill>
                <a:latin typeface="Tw Cen MT"/>
                <a:cs typeface="Tw Cen MT"/>
              </a:rPr>
              <a:t>at</a:t>
            </a:r>
            <a:r>
              <a:rPr sz="2000" spc="-65" dirty="0">
                <a:solidFill>
                  <a:srgbClr val="5F5B4F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5F5B4F"/>
                </a:solidFill>
                <a:latin typeface="Tw Cen MT"/>
                <a:cs typeface="Tw Cen MT"/>
              </a:rPr>
              <a:t>or</a:t>
            </a:r>
            <a:r>
              <a:rPr sz="2000" spc="-55" dirty="0">
                <a:solidFill>
                  <a:srgbClr val="5F5B4F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5F5B4F"/>
                </a:solidFill>
                <a:latin typeface="Tw Cen MT"/>
                <a:cs typeface="Tw Cen MT"/>
              </a:rPr>
              <a:t>below</a:t>
            </a:r>
            <a:r>
              <a:rPr sz="2000" spc="-60" dirty="0">
                <a:solidFill>
                  <a:srgbClr val="5F5B4F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5F5B4F"/>
                </a:solidFill>
                <a:latin typeface="Tw Cen MT"/>
                <a:cs typeface="Tw Cen MT"/>
              </a:rPr>
              <a:t>30%</a:t>
            </a:r>
            <a:r>
              <a:rPr sz="2000" spc="-50" dirty="0">
                <a:solidFill>
                  <a:srgbClr val="5F5B4F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5F5B4F"/>
                </a:solidFill>
                <a:latin typeface="Tw Cen MT"/>
                <a:cs typeface="Tw Cen MT"/>
              </a:rPr>
              <a:t>AMI; </a:t>
            </a:r>
            <a:r>
              <a:rPr sz="2000" dirty="0">
                <a:solidFill>
                  <a:srgbClr val="5F5B4F"/>
                </a:solidFill>
                <a:latin typeface="Tw Cen MT"/>
                <a:cs typeface="Tw Cen MT"/>
              </a:rPr>
              <a:t>Lacks</a:t>
            </a:r>
            <a:r>
              <a:rPr sz="2000" spc="-45" dirty="0">
                <a:solidFill>
                  <a:srgbClr val="5F5B4F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5F5B4F"/>
                </a:solidFill>
                <a:latin typeface="Tw Cen MT"/>
                <a:cs typeface="Tw Cen MT"/>
              </a:rPr>
              <a:t>sufficient</a:t>
            </a:r>
            <a:r>
              <a:rPr sz="2000" spc="-55" dirty="0">
                <a:solidFill>
                  <a:srgbClr val="5F5B4F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5F5B4F"/>
                </a:solidFill>
                <a:latin typeface="Tw Cen MT"/>
                <a:cs typeface="Tw Cen MT"/>
              </a:rPr>
              <a:t>resources</a:t>
            </a:r>
            <a:r>
              <a:rPr sz="2000" spc="-55" dirty="0">
                <a:solidFill>
                  <a:srgbClr val="5F5B4F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5F5B4F"/>
                </a:solidFill>
                <a:latin typeface="Tw Cen MT"/>
                <a:cs typeface="Tw Cen MT"/>
              </a:rPr>
              <a:t>to</a:t>
            </a:r>
            <a:r>
              <a:rPr sz="2000" spc="-40" dirty="0">
                <a:solidFill>
                  <a:srgbClr val="5F5B4F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5F5B4F"/>
                </a:solidFill>
                <a:latin typeface="Tw Cen MT"/>
                <a:cs typeface="Tw Cen MT"/>
              </a:rPr>
              <a:t>attain</a:t>
            </a:r>
            <a:endParaRPr sz="2000">
              <a:latin typeface="Tw Cen MT"/>
              <a:cs typeface="Tw Cen MT"/>
            </a:endParaRPr>
          </a:p>
          <a:p>
            <a:pPr marR="5715" algn="r">
              <a:lnSpc>
                <a:spcPct val="100000"/>
              </a:lnSpc>
            </a:pPr>
            <a:r>
              <a:rPr sz="2000" dirty="0">
                <a:solidFill>
                  <a:srgbClr val="5F5B4F"/>
                </a:solidFill>
                <a:latin typeface="Tw Cen MT"/>
                <a:cs typeface="Tw Cen MT"/>
              </a:rPr>
              <a:t>housing</a:t>
            </a:r>
            <a:r>
              <a:rPr sz="2000" spc="-75" dirty="0">
                <a:solidFill>
                  <a:srgbClr val="5F5B4F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5F5B4F"/>
                </a:solidFill>
                <a:latin typeface="Tw Cen MT"/>
                <a:cs typeface="Tw Cen MT"/>
              </a:rPr>
              <a:t>stability;</a:t>
            </a:r>
            <a:r>
              <a:rPr sz="2000" spc="-95" dirty="0">
                <a:solidFill>
                  <a:srgbClr val="5F5B4F"/>
                </a:solidFill>
                <a:latin typeface="Tw Cen MT"/>
                <a:cs typeface="Tw Cen MT"/>
              </a:rPr>
              <a:t> </a:t>
            </a:r>
            <a:r>
              <a:rPr sz="2000" spc="-25" dirty="0">
                <a:solidFill>
                  <a:srgbClr val="5F5B4F"/>
                </a:solidFill>
                <a:latin typeface="Tw Cen MT"/>
                <a:cs typeface="Tw Cen MT"/>
              </a:rPr>
              <a:t>AND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8495" y="36830"/>
            <a:ext cx="4364355" cy="97218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1760"/>
              </a:lnSpc>
              <a:spcBef>
                <a:spcPts val="490"/>
              </a:spcBef>
            </a:pP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Multiple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Moves:</a:t>
            </a:r>
            <a:r>
              <a:rPr sz="1800" spc="4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Has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moved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because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25" dirty="0">
                <a:solidFill>
                  <a:srgbClr val="2D2B20"/>
                </a:solidFill>
                <a:latin typeface="Tw Cen MT"/>
                <a:cs typeface="Tw Cen MT"/>
              </a:rPr>
              <a:t>of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economic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reasons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two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more times during </a:t>
            </a:r>
            <a:r>
              <a:rPr sz="1800" spc="-25" dirty="0">
                <a:solidFill>
                  <a:srgbClr val="2D2B20"/>
                </a:solidFill>
                <a:latin typeface="Tw Cen MT"/>
                <a:cs typeface="Tw Cen MT"/>
              </a:rPr>
              <a:t>the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60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days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immediately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preceding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application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18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assistance</a:t>
            </a:r>
            <a:endParaRPr sz="1800">
              <a:latin typeface="Tw Cen MT"/>
              <a:cs typeface="Tw Cen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62842" y="358749"/>
            <a:ext cx="750570" cy="898525"/>
          </a:xfrm>
          <a:custGeom>
            <a:avLst/>
            <a:gdLst/>
            <a:ahLst/>
            <a:cxnLst/>
            <a:rect l="l" t="t" r="r" b="b"/>
            <a:pathLst>
              <a:path w="750570" h="898525">
                <a:moveTo>
                  <a:pt x="352399" y="495985"/>
                </a:moveTo>
                <a:lnTo>
                  <a:pt x="0" y="281622"/>
                </a:lnTo>
                <a:lnTo>
                  <a:pt x="0" y="319252"/>
                </a:lnTo>
                <a:lnTo>
                  <a:pt x="0" y="684110"/>
                </a:lnTo>
                <a:lnTo>
                  <a:pt x="352399" y="898461"/>
                </a:lnTo>
                <a:lnTo>
                  <a:pt x="352399" y="495985"/>
                </a:lnTo>
                <a:close/>
              </a:path>
              <a:path w="750570" h="898525">
                <a:moveTo>
                  <a:pt x="545655" y="352323"/>
                </a:moveTo>
                <a:lnTo>
                  <a:pt x="170522" y="124282"/>
                </a:lnTo>
                <a:lnTo>
                  <a:pt x="0" y="228041"/>
                </a:lnTo>
                <a:lnTo>
                  <a:pt x="375132" y="456069"/>
                </a:lnTo>
                <a:lnTo>
                  <a:pt x="545655" y="352323"/>
                </a:lnTo>
                <a:close/>
              </a:path>
              <a:path w="750570" h="898525">
                <a:moveTo>
                  <a:pt x="750265" y="281622"/>
                </a:moveTo>
                <a:lnTo>
                  <a:pt x="522922" y="419925"/>
                </a:lnTo>
                <a:lnTo>
                  <a:pt x="522922" y="478878"/>
                </a:lnTo>
                <a:lnTo>
                  <a:pt x="522922" y="558685"/>
                </a:lnTo>
                <a:lnTo>
                  <a:pt x="443344" y="604291"/>
                </a:lnTo>
                <a:lnTo>
                  <a:pt x="443344" y="524484"/>
                </a:lnTo>
                <a:lnTo>
                  <a:pt x="522922" y="478878"/>
                </a:lnTo>
                <a:lnTo>
                  <a:pt x="522922" y="419925"/>
                </a:lnTo>
                <a:lnTo>
                  <a:pt x="397878" y="495985"/>
                </a:lnTo>
                <a:lnTo>
                  <a:pt x="397878" y="898461"/>
                </a:lnTo>
                <a:lnTo>
                  <a:pt x="750265" y="684110"/>
                </a:lnTo>
                <a:lnTo>
                  <a:pt x="750265" y="604291"/>
                </a:lnTo>
                <a:lnTo>
                  <a:pt x="750265" y="478878"/>
                </a:lnTo>
                <a:lnTo>
                  <a:pt x="750265" y="281622"/>
                </a:lnTo>
                <a:close/>
              </a:path>
              <a:path w="750570" h="898525">
                <a:moveTo>
                  <a:pt x="750265" y="228041"/>
                </a:moveTo>
                <a:lnTo>
                  <a:pt x="375132" y="0"/>
                </a:lnTo>
                <a:lnTo>
                  <a:pt x="213715" y="98056"/>
                </a:lnTo>
                <a:lnTo>
                  <a:pt x="588848" y="326097"/>
                </a:lnTo>
                <a:lnTo>
                  <a:pt x="750265" y="228041"/>
                </a:lnTo>
                <a:close/>
              </a:path>
            </a:pathLst>
          </a:custGeom>
          <a:solidFill>
            <a:srgbClr val="9CB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08495" y="1697735"/>
            <a:ext cx="4017645" cy="52387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1760"/>
              </a:lnSpc>
              <a:spcBef>
                <a:spcPts val="490"/>
              </a:spcBef>
            </a:pP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Doubled Up: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Is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living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in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home of</a:t>
            </a:r>
            <a:r>
              <a:rPr sz="1800" spc="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another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because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1800" spc="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economic</a:t>
            </a:r>
            <a:r>
              <a:rPr sz="18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hardship</a:t>
            </a:r>
            <a:endParaRPr sz="1800">
              <a:latin typeface="Tw Cen MT"/>
              <a:cs typeface="Tw Cen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81866" y="1586242"/>
            <a:ext cx="955040" cy="821055"/>
          </a:xfrm>
          <a:custGeom>
            <a:avLst/>
            <a:gdLst/>
            <a:ahLst/>
            <a:cxnLst/>
            <a:rect l="l" t="t" r="r" b="b"/>
            <a:pathLst>
              <a:path w="955039" h="821055">
                <a:moveTo>
                  <a:pt x="818476" y="482295"/>
                </a:moveTo>
                <a:lnTo>
                  <a:pt x="750277" y="417322"/>
                </a:lnTo>
                <a:lnTo>
                  <a:pt x="750277" y="535876"/>
                </a:lnTo>
                <a:lnTo>
                  <a:pt x="750277" y="672693"/>
                </a:lnTo>
                <a:lnTo>
                  <a:pt x="613854" y="672693"/>
                </a:lnTo>
                <a:lnTo>
                  <a:pt x="613854" y="535876"/>
                </a:lnTo>
                <a:lnTo>
                  <a:pt x="750277" y="535876"/>
                </a:lnTo>
                <a:lnTo>
                  <a:pt x="750277" y="417322"/>
                </a:lnTo>
                <a:lnTo>
                  <a:pt x="477443" y="157340"/>
                </a:lnTo>
                <a:lnTo>
                  <a:pt x="341033" y="287324"/>
                </a:lnTo>
                <a:lnTo>
                  <a:pt x="341033" y="535876"/>
                </a:lnTo>
                <a:lnTo>
                  <a:pt x="341033" y="672693"/>
                </a:lnTo>
                <a:lnTo>
                  <a:pt x="204622" y="672693"/>
                </a:lnTo>
                <a:lnTo>
                  <a:pt x="204622" y="535876"/>
                </a:lnTo>
                <a:lnTo>
                  <a:pt x="341033" y="535876"/>
                </a:lnTo>
                <a:lnTo>
                  <a:pt x="341033" y="287324"/>
                </a:lnTo>
                <a:lnTo>
                  <a:pt x="136423" y="482295"/>
                </a:lnTo>
                <a:lnTo>
                  <a:pt x="136423" y="820915"/>
                </a:lnTo>
                <a:lnTo>
                  <a:pt x="409244" y="820915"/>
                </a:lnTo>
                <a:lnTo>
                  <a:pt x="409244" y="672693"/>
                </a:lnTo>
                <a:lnTo>
                  <a:pt x="409244" y="535876"/>
                </a:lnTo>
                <a:lnTo>
                  <a:pt x="545655" y="535876"/>
                </a:lnTo>
                <a:lnTo>
                  <a:pt x="545655" y="820915"/>
                </a:lnTo>
                <a:lnTo>
                  <a:pt x="818476" y="820915"/>
                </a:lnTo>
                <a:lnTo>
                  <a:pt x="818476" y="672693"/>
                </a:lnTo>
                <a:lnTo>
                  <a:pt x="818476" y="535876"/>
                </a:lnTo>
                <a:lnTo>
                  <a:pt x="818476" y="482295"/>
                </a:lnTo>
                <a:close/>
              </a:path>
              <a:path w="955039" h="821055">
                <a:moveTo>
                  <a:pt x="954887" y="456069"/>
                </a:moveTo>
                <a:lnTo>
                  <a:pt x="750277" y="259956"/>
                </a:lnTo>
                <a:lnTo>
                  <a:pt x="750277" y="68414"/>
                </a:lnTo>
                <a:lnTo>
                  <a:pt x="659333" y="68414"/>
                </a:lnTo>
                <a:lnTo>
                  <a:pt x="659333" y="173304"/>
                </a:lnTo>
                <a:lnTo>
                  <a:pt x="477443" y="0"/>
                </a:lnTo>
                <a:lnTo>
                  <a:pt x="0" y="456069"/>
                </a:lnTo>
                <a:lnTo>
                  <a:pt x="51155" y="499389"/>
                </a:lnTo>
                <a:lnTo>
                  <a:pt x="477443" y="93497"/>
                </a:lnTo>
                <a:lnTo>
                  <a:pt x="903732" y="499389"/>
                </a:lnTo>
                <a:lnTo>
                  <a:pt x="954887" y="456069"/>
                </a:lnTo>
                <a:close/>
              </a:path>
            </a:pathLst>
          </a:custGeom>
          <a:solidFill>
            <a:srgbClr val="D2C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508495" y="2910840"/>
            <a:ext cx="4278630" cy="97218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1760"/>
              </a:lnSpc>
              <a:spcBef>
                <a:spcPts val="490"/>
              </a:spcBef>
            </a:pP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Hotel/Motel:</a:t>
            </a:r>
            <a:r>
              <a:rPr sz="1800" spc="484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Lives in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hotel</a:t>
            </a:r>
            <a:r>
              <a:rPr sz="18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motel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and </a:t>
            </a:r>
            <a:r>
              <a:rPr sz="1800" spc="-25" dirty="0">
                <a:solidFill>
                  <a:srgbClr val="2D2B20"/>
                </a:solidFill>
                <a:latin typeface="Tw Cen MT"/>
                <a:cs typeface="Tw Cen MT"/>
              </a:rPr>
              <a:t>the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cost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is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not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paid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by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charitable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organizations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8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by</a:t>
            </a:r>
            <a:r>
              <a:rPr sz="18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federal,</a:t>
            </a:r>
            <a:r>
              <a:rPr sz="18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state,</a:t>
            </a:r>
            <a:r>
              <a:rPr sz="18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8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local</a:t>
            </a:r>
            <a:r>
              <a:rPr sz="18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government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programs</a:t>
            </a:r>
            <a:r>
              <a:rPr sz="18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18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low-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income</a:t>
            </a:r>
            <a:r>
              <a:rPr sz="18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individuals</a:t>
            </a:r>
            <a:endParaRPr sz="1800">
              <a:latin typeface="Tw Cen MT"/>
              <a:cs typeface="Tw Cen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29812" y="3730574"/>
            <a:ext cx="865505" cy="148590"/>
          </a:xfrm>
          <a:custGeom>
            <a:avLst/>
            <a:gdLst/>
            <a:ahLst/>
            <a:cxnLst/>
            <a:rect l="l" t="t" r="r" b="b"/>
            <a:pathLst>
              <a:path w="865504" h="148589">
                <a:moveTo>
                  <a:pt x="790734" y="0"/>
                </a:moveTo>
                <a:lnTo>
                  <a:pt x="74633" y="0"/>
                </a:lnTo>
                <a:lnTo>
                  <a:pt x="67718" y="5605"/>
                </a:lnTo>
                <a:lnTo>
                  <a:pt x="61544" y="29150"/>
                </a:lnTo>
                <a:lnTo>
                  <a:pt x="50513" y="51016"/>
                </a:lnTo>
                <a:lnTo>
                  <a:pt x="36445" y="69754"/>
                </a:lnTo>
                <a:lnTo>
                  <a:pt x="19541" y="86689"/>
                </a:lnTo>
                <a:lnTo>
                  <a:pt x="0" y="103147"/>
                </a:lnTo>
                <a:lnTo>
                  <a:pt x="0" y="148203"/>
                </a:lnTo>
                <a:lnTo>
                  <a:pt x="865325" y="148203"/>
                </a:lnTo>
                <a:lnTo>
                  <a:pt x="864624" y="102596"/>
                </a:lnTo>
                <a:lnTo>
                  <a:pt x="845383" y="86381"/>
                </a:lnTo>
                <a:lnTo>
                  <a:pt x="828726" y="69735"/>
                </a:lnTo>
                <a:lnTo>
                  <a:pt x="814860" y="51315"/>
                </a:lnTo>
                <a:lnTo>
                  <a:pt x="800662" y="19743"/>
                </a:lnTo>
                <a:lnTo>
                  <a:pt x="797631" y="5605"/>
                </a:lnTo>
                <a:lnTo>
                  <a:pt x="790734" y="0"/>
                </a:lnTo>
                <a:close/>
              </a:path>
            </a:pathLst>
          </a:custGeom>
          <a:solidFill>
            <a:srgbClr val="94A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98705" y="3217478"/>
            <a:ext cx="727710" cy="467995"/>
          </a:xfrm>
          <a:custGeom>
            <a:avLst/>
            <a:gdLst/>
            <a:ahLst/>
            <a:cxnLst/>
            <a:rect l="l" t="t" r="r" b="b"/>
            <a:pathLst>
              <a:path w="727710" h="467995">
                <a:moveTo>
                  <a:pt x="409232" y="0"/>
                </a:moveTo>
                <a:lnTo>
                  <a:pt x="318292" y="0"/>
                </a:lnTo>
                <a:lnTo>
                  <a:pt x="309448" y="1791"/>
                </a:lnTo>
                <a:lnTo>
                  <a:pt x="302221" y="6677"/>
                </a:lnTo>
                <a:lnTo>
                  <a:pt x="297345" y="13925"/>
                </a:lnTo>
                <a:lnTo>
                  <a:pt x="295557" y="22803"/>
                </a:lnTo>
                <a:lnTo>
                  <a:pt x="297345" y="31681"/>
                </a:lnTo>
                <a:lnTo>
                  <a:pt x="302221" y="38929"/>
                </a:lnTo>
                <a:lnTo>
                  <a:pt x="309448" y="43815"/>
                </a:lnTo>
                <a:lnTo>
                  <a:pt x="318292" y="45606"/>
                </a:lnTo>
                <a:lnTo>
                  <a:pt x="341027" y="45606"/>
                </a:lnTo>
                <a:lnTo>
                  <a:pt x="341027" y="84619"/>
                </a:lnTo>
                <a:lnTo>
                  <a:pt x="326973" y="93414"/>
                </a:lnTo>
                <a:lnTo>
                  <a:pt x="316224" y="105624"/>
                </a:lnTo>
                <a:lnTo>
                  <a:pt x="309351" y="120382"/>
                </a:lnTo>
                <a:lnTo>
                  <a:pt x="306924" y="139746"/>
                </a:lnTo>
                <a:lnTo>
                  <a:pt x="258691" y="147461"/>
                </a:lnTo>
                <a:lnTo>
                  <a:pt x="214161" y="160133"/>
                </a:lnTo>
                <a:lnTo>
                  <a:pt x="173704" y="177872"/>
                </a:lnTo>
                <a:lnTo>
                  <a:pt x="137689" y="200791"/>
                </a:lnTo>
                <a:lnTo>
                  <a:pt x="106488" y="228999"/>
                </a:lnTo>
                <a:lnTo>
                  <a:pt x="80471" y="262609"/>
                </a:lnTo>
                <a:lnTo>
                  <a:pt x="60008" y="301732"/>
                </a:lnTo>
                <a:lnTo>
                  <a:pt x="38216" y="367623"/>
                </a:lnTo>
                <a:lnTo>
                  <a:pt x="28106" y="387427"/>
                </a:lnTo>
                <a:lnTo>
                  <a:pt x="15310" y="405602"/>
                </a:lnTo>
                <a:lnTo>
                  <a:pt x="0" y="421862"/>
                </a:lnTo>
                <a:lnTo>
                  <a:pt x="0" y="467469"/>
                </a:lnTo>
                <a:lnTo>
                  <a:pt x="727525" y="467469"/>
                </a:lnTo>
                <a:lnTo>
                  <a:pt x="727525" y="421862"/>
                </a:lnTo>
                <a:lnTo>
                  <a:pt x="712222" y="405602"/>
                </a:lnTo>
                <a:lnTo>
                  <a:pt x="699426" y="387427"/>
                </a:lnTo>
                <a:lnTo>
                  <a:pt x="689311" y="367623"/>
                </a:lnTo>
                <a:lnTo>
                  <a:pt x="667522" y="301737"/>
                </a:lnTo>
                <a:lnTo>
                  <a:pt x="647064" y="262615"/>
                </a:lnTo>
                <a:lnTo>
                  <a:pt x="621049" y="229003"/>
                </a:lnTo>
                <a:lnTo>
                  <a:pt x="589849" y="200791"/>
                </a:lnTo>
                <a:lnTo>
                  <a:pt x="553834" y="177869"/>
                </a:lnTo>
                <a:lnTo>
                  <a:pt x="513374" y="160127"/>
                </a:lnTo>
                <a:lnTo>
                  <a:pt x="468839" y="147456"/>
                </a:lnTo>
                <a:lnTo>
                  <a:pt x="420600" y="139746"/>
                </a:lnTo>
                <a:lnTo>
                  <a:pt x="418176" y="120382"/>
                </a:lnTo>
                <a:lnTo>
                  <a:pt x="411307" y="105624"/>
                </a:lnTo>
                <a:lnTo>
                  <a:pt x="400559" y="93414"/>
                </a:lnTo>
                <a:lnTo>
                  <a:pt x="386497" y="84619"/>
                </a:lnTo>
                <a:lnTo>
                  <a:pt x="386497" y="45606"/>
                </a:lnTo>
                <a:lnTo>
                  <a:pt x="409232" y="45606"/>
                </a:lnTo>
                <a:lnTo>
                  <a:pt x="418084" y="43815"/>
                </a:lnTo>
                <a:lnTo>
                  <a:pt x="425310" y="38929"/>
                </a:lnTo>
                <a:lnTo>
                  <a:pt x="430182" y="31681"/>
                </a:lnTo>
                <a:lnTo>
                  <a:pt x="431968" y="22803"/>
                </a:lnTo>
                <a:lnTo>
                  <a:pt x="430182" y="13925"/>
                </a:lnTo>
                <a:lnTo>
                  <a:pt x="425310" y="6677"/>
                </a:lnTo>
                <a:lnTo>
                  <a:pt x="418084" y="1791"/>
                </a:lnTo>
                <a:lnTo>
                  <a:pt x="409232" y="0"/>
                </a:lnTo>
                <a:close/>
              </a:path>
            </a:pathLst>
          </a:custGeom>
          <a:solidFill>
            <a:srgbClr val="94A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508495" y="4235704"/>
            <a:ext cx="4429125" cy="119634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1760"/>
              </a:lnSpc>
              <a:spcBef>
                <a:spcPts val="490"/>
              </a:spcBef>
            </a:pP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Overcrowded</a:t>
            </a:r>
            <a:r>
              <a:rPr sz="18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Housing:</a:t>
            </a:r>
            <a:r>
              <a:rPr sz="1800" spc="4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Lives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in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single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room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occupancy</a:t>
            </a:r>
            <a:r>
              <a:rPr sz="18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(SRO)</a:t>
            </a:r>
            <a:r>
              <a:rPr sz="18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8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efficiency</a:t>
            </a:r>
            <a:r>
              <a:rPr sz="18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apartment</a:t>
            </a:r>
            <a:r>
              <a:rPr sz="18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unit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where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two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more persons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reside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where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there are</a:t>
            </a:r>
            <a:r>
              <a:rPr sz="18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more than</a:t>
            </a:r>
            <a:r>
              <a:rPr sz="18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one-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and-a-half</a:t>
            </a:r>
            <a:r>
              <a:rPr sz="1800" spc="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persons</a:t>
            </a:r>
            <a:r>
              <a:rPr sz="18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25" dirty="0">
                <a:solidFill>
                  <a:srgbClr val="2D2B20"/>
                </a:solidFill>
                <a:latin typeface="Tw Cen MT"/>
                <a:cs typeface="Tw Cen MT"/>
              </a:rPr>
              <a:t>per 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room</a:t>
            </a:r>
            <a:endParaRPr sz="1800">
              <a:latin typeface="Tw Cen MT"/>
              <a:cs typeface="Tw Cen MT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282500" y="4551712"/>
            <a:ext cx="953769" cy="638810"/>
            <a:chOff x="5282500" y="4551712"/>
            <a:chExt cx="953769" cy="63881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43512" y="4551712"/>
              <a:ext cx="113675" cy="11401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16160" y="4551712"/>
              <a:ext cx="113675" cy="11401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61451" y="4551712"/>
              <a:ext cx="113681" cy="11401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88808" y="4551712"/>
              <a:ext cx="113675" cy="11401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282500" y="4677576"/>
              <a:ext cx="953769" cy="513080"/>
            </a:xfrm>
            <a:custGeom>
              <a:avLst/>
              <a:gdLst/>
              <a:ahLst/>
              <a:cxnLst/>
              <a:rect l="l" t="t" r="r" b="b"/>
              <a:pathLst>
                <a:path w="953770" h="513079">
                  <a:moveTo>
                    <a:pt x="829590" y="160"/>
                  </a:moveTo>
                  <a:lnTo>
                    <a:pt x="783001" y="3883"/>
                  </a:lnTo>
                  <a:lnTo>
                    <a:pt x="722362" y="34899"/>
                  </a:lnTo>
                  <a:lnTo>
                    <a:pt x="704174" y="111291"/>
                  </a:lnTo>
                  <a:lnTo>
                    <a:pt x="688259" y="39460"/>
                  </a:lnTo>
                  <a:lnTo>
                    <a:pt x="624867" y="4364"/>
                  </a:lnTo>
                  <a:lnTo>
                    <a:pt x="578598" y="0"/>
                  </a:lnTo>
                  <a:lnTo>
                    <a:pt x="555649" y="3883"/>
                  </a:lnTo>
                  <a:lnTo>
                    <a:pt x="521014" y="17797"/>
                  </a:lnTo>
                  <a:lnTo>
                    <a:pt x="495010" y="34899"/>
                  </a:lnTo>
                  <a:lnTo>
                    <a:pt x="491600" y="44021"/>
                  </a:lnTo>
                  <a:lnTo>
                    <a:pt x="476822" y="111291"/>
                  </a:lnTo>
                  <a:lnTo>
                    <a:pt x="460907" y="39460"/>
                  </a:lnTo>
                  <a:lnTo>
                    <a:pt x="397515" y="4364"/>
                  </a:lnTo>
                  <a:lnTo>
                    <a:pt x="351246" y="0"/>
                  </a:lnTo>
                  <a:lnTo>
                    <a:pt x="328297" y="3883"/>
                  </a:lnTo>
                  <a:lnTo>
                    <a:pt x="293662" y="17797"/>
                  </a:lnTo>
                  <a:lnTo>
                    <a:pt x="267659" y="34899"/>
                  </a:lnTo>
                  <a:lnTo>
                    <a:pt x="264248" y="44021"/>
                  </a:lnTo>
                  <a:lnTo>
                    <a:pt x="249470" y="110151"/>
                  </a:lnTo>
                  <a:lnTo>
                    <a:pt x="233556" y="39460"/>
                  </a:lnTo>
                  <a:lnTo>
                    <a:pt x="170164" y="4364"/>
                  </a:lnTo>
                  <a:lnTo>
                    <a:pt x="123893" y="0"/>
                  </a:lnTo>
                  <a:lnTo>
                    <a:pt x="100941" y="3883"/>
                  </a:lnTo>
                  <a:lnTo>
                    <a:pt x="40301" y="34899"/>
                  </a:lnTo>
                  <a:lnTo>
                    <a:pt x="515" y="209345"/>
                  </a:lnTo>
                  <a:lnTo>
                    <a:pt x="0" y="218770"/>
                  </a:lnTo>
                  <a:lnTo>
                    <a:pt x="3214" y="227446"/>
                  </a:lnTo>
                  <a:lnTo>
                    <a:pt x="9626" y="234198"/>
                  </a:lnTo>
                  <a:lnTo>
                    <a:pt x="22113" y="237850"/>
                  </a:lnTo>
                  <a:lnTo>
                    <a:pt x="29502" y="236603"/>
                  </a:lnTo>
                  <a:lnTo>
                    <a:pt x="36038" y="233004"/>
                  </a:lnTo>
                  <a:lnTo>
                    <a:pt x="41296" y="227267"/>
                  </a:lnTo>
                  <a:lnTo>
                    <a:pt x="44848" y="219607"/>
                  </a:lnTo>
                  <a:lnTo>
                    <a:pt x="78951" y="67964"/>
                  </a:lnTo>
                  <a:lnTo>
                    <a:pt x="78951" y="148916"/>
                  </a:lnTo>
                  <a:lnTo>
                    <a:pt x="44848" y="318802"/>
                  </a:lnTo>
                  <a:lnTo>
                    <a:pt x="78951" y="318802"/>
                  </a:lnTo>
                  <a:lnTo>
                    <a:pt x="78951" y="512631"/>
                  </a:lnTo>
                  <a:lnTo>
                    <a:pt x="124427" y="512631"/>
                  </a:lnTo>
                  <a:lnTo>
                    <a:pt x="124427" y="318802"/>
                  </a:lnTo>
                  <a:lnTo>
                    <a:pt x="147162" y="318802"/>
                  </a:lnTo>
                  <a:lnTo>
                    <a:pt x="147162" y="512631"/>
                  </a:lnTo>
                  <a:lnTo>
                    <a:pt x="192632" y="512631"/>
                  </a:lnTo>
                  <a:lnTo>
                    <a:pt x="192632" y="318802"/>
                  </a:lnTo>
                  <a:lnTo>
                    <a:pt x="226735" y="318802"/>
                  </a:lnTo>
                  <a:lnTo>
                    <a:pt x="192632" y="148916"/>
                  </a:lnTo>
                  <a:lnTo>
                    <a:pt x="192632" y="67964"/>
                  </a:lnTo>
                  <a:lnTo>
                    <a:pt x="226735" y="220747"/>
                  </a:lnTo>
                  <a:lnTo>
                    <a:pt x="229630" y="227927"/>
                  </a:lnTo>
                  <a:lnTo>
                    <a:pt x="234550" y="233717"/>
                  </a:lnTo>
                  <a:lnTo>
                    <a:pt x="240962" y="237582"/>
                  </a:lnTo>
                  <a:lnTo>
                    <a:pt x="248334" y="238990"/>
                  </a:lnTo>
                  <a:lnTo>
                    <a:pt x="255705" y="237743"/>
                  </a:lnTo>
                  <a:lnTo>
                    <a:pt x="262117" y="234144"/>
                  </a:lnTo>
                  <a:lnTo>
                    <a:pt x="267037" y="228408"/>
                  </a:lnTo>
                  <a:lnTo>
                    <a:pt x="269932" y="220747"/>
                  </a:lnTo>
                  <a:lnTo>
                    <a:pt x="306308" y="67964"/>
                  </a:lnTo>
                  <a:lnTo>
                    <a:pt x="306308" y="512631"/>
                  </a:lnTo>
                  <a:lnTo>
                    <a:pt x="351779" y="512631"/>
                  </a:lnTo>
                  <a:lnTo>
                    <a:pt x="351779" y="250392"/>
                  </a:lnTo>
                  <a:lnTo>
                    <a:pt x="374514" y="250392"/>
                  </a:lnTo>
                  <a:lnTo>
                    <a:pt x="374514" y="512631"/>
                  </a:lnTo>
                  <a:lnTo>
                    <a:pt x="419984" y="512631"/>
                  </a:lnTo>
                  <a:lnTo>
                    <a:pt x="419984" y="67964"/>
                  </a:lnTo>
                  <a:lnTo>
                    <a:pt x="454087" y="220747"/>
                  </a:lnTo>
                  <a:lnTo>
                    <a:pt x="457000" y="227927"/>
                  </a:lnTo>
                  <a:lnTo>
                    <a:pt x="462044" y="233717"/>
                  </a:lnTo>
                  <a:lnTo>
                    <a:pt x="468794" y="237582"/>
                  </a:lnTo>
                  <a:lnTo>
                    <a:pt x="476822" y="238990"/>
                  </a:lnTo>
                  <a:lnTo>
                    <a:pt x="484193" y="237743"/>
                  </a:lnTo>
                  <a:lnTo>
                    <a:pt x="490605" y="234144"/>
                  </a:lnTo>
                  <a:lnTo>
                    <a:pt x="495525" y="228408"/>
                  </a:lnTo>
                  <a:lnTo>
                    <a:pt x="498421" y="220747"/>
                  </a:lnTo>
                  <a:lnTo>
                    <a:pt x="533660" y="67964"/>
                  </a:lnTo>
                  <a:lnTo>
                    <a:pt x="533660" y="150057"/>
                  </a:lnTo>
                  <a:lnTo>
                    <a:pt x="499557" y="318802"/>
                  </a:lnTo>
                  <a:lnTo>
                    <a:pt x="533660" y="318802"/>
                  </a:lnTo>
                  <a:lnTo>
                    <a:pt x="533660" y="512631"/>
                  </a:lnTo>
                  <a:lnTo>
                    <a:pt x="579130" y="512631"/>
                  </a:lnTo>
                  <a:lnTo>
                    <a:pt x="579130" y="318802"/>
                  </a:lnTo>
                  <a:lnTo>
                    <a:pt x="601866" y="318802"/>
                  </a:lnTo>
                  <a:lnTo>
                    <a:pt x="601866" y="512631"/>
                  </a:lnTo>
                  <a:lnTo>
                    <a:pt x="647336" y="512631"/>
                  </a:lnTo>
                  <a:lnTo>
                    <a:pt x="647336" y="318802"/>
                  </a:lnTo>
                  <a:lnTo>
                    <a:pt x="681439" y="318802"/>
                  </a:lnTo>
                  <a:lnTo>
                    <a:pt x="647336" y="147776"/>
                  </a:lnTo>
                  <a:lnTo>
                    <a:pt x="647336" y="67964"/>
                  </a:lnTo>
                  <a:lnTo>
                    <a:pt x="681439" y="220747"/>
                  </a:lnTo>
                  <a:lnTo>
                    <a:pt x="684352" y="227927"/>
                  </a:lnTo>
                  <a:lnTo>
                    <a:pt x="689396" y="233717"/>
                  </a:lnTo>
                  <a:lnTo>
                    <a:pt x="696145" y="237582"/>
                  </a:lnTo>
                  <a:lnTo>
                    <a:pt x="704174" y="238990"/>
                  </a:lnTo>
                  <a:lnTo>
                    <a:pt x="711563" y="237743"/>
                  </a:lnTo>
                  <a:lnTo>
                    <a:pt x="718099" y="234144"/>
                  </a:lnTo>
                  <a:lnTo>
                    <a:pt x="723357" y="228408"/>
                  </a:lnTo>
                  <a:lnTo>
                    <a:pt x="726909" y="220747"/>
                  </a:lnTo>
                  <a:lnTo>
                    <a:pt x="761012" y="67964"/>
                  </a:lnTo>
                  <a:lnTo>
                    <a:pt x="761012" y="512631"/>
                  </a:lnTo>
                  <a:lnTo>
                    <a:pt x="806482" y="512631"/>
                  </a:lnTo>
                  <a:lnTo>
                    <a:pt x="806482" y="250392"/>
                  </a:lnTo>
                  <a:lnTo>
                    <a:pt x="829217" y="250392"/>
                  </a:lnTo>
                  <a:lnTo>
                    <a:pt x="829217" y="512631"/>
                  </a:lnTo>
                  <a:lnTo>
                    <a:pt x="874688" y="512631"/>
                  </a:lnTo>
                  <a:lnTo>
                    <a:pt x="874688" y="67964"/>
                  </a:lnTo>
                  <a:lnTo>
                    <a:pt x="908790" y="220747"/>
                  </a:lnTo>
                  <a:lnTo>
                    <a:pt x="911703" y="227927"/>
                  </a:lnTo>
                  <a:lnTo>
                    <a:pt x="916748" y="233717"/>
                  </a:lnTo>
                  <a:lnTo>
                    <a:pt x="923497" y="237582"/>
                  </a:lnTo>
                  <a:lnTo>
                    <a:pt x="937209" y="238990"/>
                  </a:lnTo>
                  <a:lnTo>
                    <a:pt x="946250" y="233253"/>
                  </a:lnTo>
                  <a:lnTo>
                    <a:pt x="950992" y="226733"/>
                  </a:lnTo>
                  <a:lnTo>
                    <a:pt x="953390" y="218930"/>
                  </a:lnTo>
                  <a:lnTo>
                    <a:pt x="953124" y="210486"/>
                  </a:lnTo>
                  <a:lnTo>
                    <a:pt x="915611" y="39460"/>
                  </a:lnTo>
                  <a:lnTo>
                    <a:pt x="913337" y="34899"/>
                  </a:lnTo>
                  <a:lnTo>
                    <a:pt x="887334" y="17369"/>
                  </a:lnTo>
                  <a:lnTo>
                    <a:pt x="852219" y="4364"/>
                  </a:lnTo>
                  <a:lnTo>
                    <a:pt x="829590" y="160"/>
                  </a:lnTo>
                  <a:close/>
                </a:path>
              </a:pathLst>
            </a:custGeom>
            <a:solidFill>
              <a:srgbClr val="C79F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508495" y="5896609"/>
            <a:ext cx="4159250" cy="74803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5080">
              <a:lnSpc>
                <a:spcPct val="81700"/>
              </a:lnSpc>
              <a:spcBef>
                <a:spcPts val="495"/>
              </a:spcBef>
              <a:tabLst>
                <a:tab pos="1682750" algn="l"/>
              </a:tabLst>
            </a:pP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Exiting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Institution: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	Is</a:t>
            </a:r>
            <a:r>
              <a:rPr sz="18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exiting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publicly</a:t>
            </a:r>
            <a:r>
              <a:rPr sz="18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funded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institution</a:t>
            </a:r>
            <a:r>
              <a:rPr sz="18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system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1800" spc="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care</a:t>
            </a:r>
            <a:r>
              <a:rPr sz="18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(e.g.,</a:t>
            </a:r>
            <a:r>
              <a:rPr sz="18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jail,</a:t>
            </a:r>
            <a:r>
              <a:rPr sz="18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prison, </a:t>
            </a:r>
            <a:r>
              <a:rPr sz="1800" dirty="0">
                <a:solidFill>
                  <a:srgbClr val="2D2B20"/>
                </a:solidFill>
                <a:latin typeface="Tw Cen MT"/>
                <a:cs typeface="Tw Cen MT"/>
              </a:rPr>
              <a:t>psychiatric hospital,</a:t>
            </a:r>
            <a:r>
              <a:rPr sz="18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spc="-10" dirty="0">
                <a:solidFill>
                  <a:srgbClr val="2D2B20"/>
                </a:solidFill>
                <a:latin typeface="Tw Cen MT"/>
                <a:cs typeface="Tw Cen MT"/>
              </a:rPr>
              <a:t>etc.);</a:t>
            </a:r>
            <a:endParaRPr sz="1800">
              <a:latin typeface="Tw Cen MT"/>
              <a:cs typeface="Tw Cen MT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93245" y="5898806"/>
            <a:ext cx="932180" cy="773430"/>
          </a:xfrm>
          <a:custGeom>
            <a:avLst/>
            <a:gdLst/>
            <a:ahLst/>
            <a:cxnLst/>
            <a:rect l="l" t="t" r="r" b="b"/>
            <a:pathLst>
              <a:path w="932179" h="773429">
                <a:moveTo>
                  <a:pt x="663981" y="198628"/>
                </a:moveTo>
                <a:lnTo>
                  <a:pt x="466064" y="0"/>
                </a:lnTo>
                <a:lnTo>
                  <a:pt x="268160" y="198628"/>
                </a:lnTo>
                <a:lnTo>
                  <a:pt x="300215" y="230771"/>
                </a:lnTo>
                <a:lnTo>
                  <a:pt x="466064" y="64541"/>
                </a:lnTo>
                <a:lnTo>
                  <a:pt x="631926" y="230771"/>
                </a:lnTo>
                <a:lnTo>
                  <a:pt x="663981" y="198628"/>
                </a:lnTo>
                <a:close/>
              </a:path>
              <a:path w="932179" h="773429">
                <a:moveTo>
                  <a:pt x="932141" y="294513"/>
                </a:moveTo>
                <a:lnTo>
                  <a:pt x="863930" y="294513"/>
                </a:lnTo>
                <a:lnTo>
                  <a:pt x="863930" y="385724"/>
                </a:lnTo>
                <a:lnTo>
                  <a:pt x="863930" y="454139"/>
                </a:lnTo>
                <a:lnTo>
                  <a:pt x="863930" y="499745"/>
                </a:lnTo>
                <a:lnTo>
                  <a:pt x="863930" y="568147"/>
                </a:lnTo>
                <a:lnTo>
                  <a:pt x="863930" y="613752"/>
                </a:lnTo>
                <a:lnTo>
                  <a:pt x="863930" y="682167"/>
                </a:lnTo>
                <a:lnTo>
                  <a:pt x="795731" y="682167"/>
                </a:lnTo>
                <a:lnTo>
                  <a:pt x="795731" y="613752"/>
                </a:lnTo>
                <a:lnTo>
                  <a:pt x="863930" y="613752"/>
                </a:lnTo>
                <a:lnTo>
                  <a:pt x="863930" y="568147"/>
                </a:lnTo>
                <a:lnTo>
                  <a:pt x="795731" y="568147"/>
                </a:lnTo>
                <a:lnTo>
                  <a:pt x="795731" y="499745"/>
                </a:lnTo>
                <a:lnTo>
                  <a:pt x="863930" y="499745"/>
                </a:lnTo>
                <a:lnTo>
                  <a:pt x="863930" y="454139"/>
                </a:lnTo>
                <a:lnTo>
                  <a:pt x="795731" y="454139"/>
                </a:lnTo>
                <a:lnTo>
                  <a:pt x="795731" y="385724"/>
                </a:lnTo>
                <a:lnTo>
                  <a:pt x="863930" y="385724"/>
                </a:lnTo>
                <a:lnTo>
                  <a:pt x="863930" y="294513"/>
                </a:lnTo>
                <a:lnTo>
                  <a:pt x="750265" y="294513"/>
                </a:lnTo>
                <a:lnTo>
                  <a:pt x="750265" y="385724"/>
                </a:lnTo>
                <a:lnTo>
                  <a:pt x="750265" y="454139"/>
                </a:lnTo>
                <a:lnTo>
                  <a:pt x="750265" y="499745"/>
                </a:lnTo>
                <a:lnTo>
                  <a:pt x="750265" y="568147"/>
                </a:lnTo>
                <a:lnTo>
                  <a:pt x="750265" y="613752"/>
                </a:lnTo>
                <a:lnTo>
                  <a:pt x="750265" y="682167"/>
                </a:lnTo>
                <a:lnTo>
                  <a:pt x="682053" y="682167"/>
                </a:lnTo>
                <a:lnTo>
                  <a:pt x="682053" y="613752"/>
                </a:lnTo>
                <a:lnTo>
                  <a:pt x="750265" y="613752"/>
                </a:lnTo>
                <a:lnTo>
                  <a:pt x="750265" y="568147"/>
                </a:lnTo>
                <a:lnTo>
                  <a:pt x="682053" y="568147"/>
                </a:lnTo>
                <a:lnTo>
                  <a:pt x="682053" y="499745"/>
                </a:lnTo>
                <a:lnTo>
                  <a:pt x="750265" y="499745"/>
                </a:lnTo>
                <a:lnTo>
                  <a:pt x="750265" y="454139"/>
                </a:lnTo>
                <a:lnTo>
                  <a:pt x="682053" y="454139"/>
                </a:lnTo>
                <a:lnTo>
                  <a:pt x="682053" y="385724"/>
                </a:lnTo>
                <a:lnTo>
                  <a:pt x="750265" y="385724"/>
                </a:lnTo>
                <a:lnTo>
                  <a:pt x="750265" y="294513"/>
                </a:lnTo>
                <a:lnTo>
                  <a:pt x="636587" y="294513"/>
                </a:lnTo>
                <a:lnTo>
                  <a:pt x="636587" y="385724"/>
                </a:lnTo>
                <a:lnTo>
                  <a:pt x="636587" y="454139"/>
                </a:lnTo>
                <a:lnTo>
                  <a:pt x="636587" y="499745"/>
                </a:lnTo>
                <a:lnTo>
                  <a:pt x="636587" y="568147"/>
                </a:lnTo>
                <a:lnTo>
                  <a:pt x="636587" y="613752"/>
                </a:lnTo>
                <a:lnTo>
                  <a:pt x="636587" y="682167"/>
                </a:lnTo>
                <a:lnTo>
                  <a:pt x="568375" y="682167"/>
                </a:lnTo>
                <a:lnTo>
                  <a:pt x="568375" y="613752"/>
                </a:lnTo>
                <a:lnTo>
                  <a:pt x="636587" y="613752"/>
                </a:lnTo>
                <a:lnTo>
                  <a:pt x="636587" y="568147"/>
                </a:lnTo>
                <a:lnTo>
                  <a:pt x="568375" y="568147"/>
                </a:lnTo>
                <a:lnTo>
                  <a:pt x="568375" y="499745"/>
                </a:lnTo>
                <a:lnTo>
                  <a:pt x="636587" y="499745"/>
                </a:lnTo>
                <a:lnTo>
                  <a:pt x="636587" y="454139"/>
                </a:lnTo>
                <a:lnTo>
                  <a:pt x="568375" y="454139"/>
                </a:lnTo>
                <a:lnTo>
                  <a:pt x="568375" y="397129"/>
                </a:lnTo>
                <a:lnTo>
                  <a:pt x="568375" y="385724"/>
                </a:lnTo>
                <a:lnTo>
                  <a:pt x="636587" y="385724"/>
                </a:lnTo>
                <a:lnTo>
                  <a:pt x="636587" y="294513"/>
                </a:lnTo>
                <a:lnTo>
                  <a:pt x="602475" y="294513"/>
                </a:lnTo>
                <a:lnTo>
                  <a:pt x="602475" y="260311"/>
                </a:lnTo>
                <a:lnTo>
                  <a:pt x="601116" y="258940"/>
                </a:lnTo>
                <a:lnTo>
                  <a:pt x="579742" y="237502"/>
                </a:lnTo>
                <a:lnTo>
                  <a:pt x="545642" y="203301"/>
                </a:lnTo>
                <a:lnTo>
                  <a:pt x="545642" y="295884"/>
                </a:lnTo>
                <a:lnTo>
                  <a:pt x="508469" y="317309"/>
                </a:lnTo>
                <a:lnTo>
                  <a:pt x="545642" y="338747"/>
                </a:lnTo>
                <a:lnTo>
                  <a:pt x="524383" y="375691"/>
                </a:lnTo>
                <a:lnTo>
                  <a:pt x="511543" y="368236"/>
                </a:lnTo>
                <a:lnTo>
                  <a:pt x="511543" y="568147"/>
                </a:lnTo>
                <a:lnTo>
                  <a:pt x="511543" y="727773"/>
                </a:lnTo>
                <a:lnTo>
                  <a:pt x="420598" y="727773"/>
                </a:lnTo>
                <a:lnTo>
                  <a:pt x="420598" y="682167"/>
                </a:lnTo>
                <a:lnTo>
                  <a:pt x="420598" y="613752"/>
                </a:lnTo>
                <a:lnTo>
                  <a:pt x="420598" y="568147"/>
                </a:lnTo>
                <a:lnTo>
                  <a:pt x="511543" y="568147"/>
                </a:lnTo>
                <a:lnTo>
                  <a:pt x="511543" y="368236"/>
                </a:lnTo>
                <a:lnTo>
                  <a:pt x="487324" y="354139"/>
                </a:lnTo>
                <a:lnTo>
                  <a:pt x="487324" y="397129"/>
                </a:lnTo>
                <a:lnTo>
                  <a:pt x="444817" y="397129"/>
                </a:lnTo>
                <a:lnTo>
                  <a:pt x="444817" y="385724"/>
                </a:lnTo>
                <a:lnTo>
                  <a:pt x="444817" y="375691"/>
                </a:lnTo>
                <a:lnTo>
                  <a:pt x="444817" y="354139"/>
                </a:lnTo>
                <a:lnTo>
                  <a:pt x="407758" y="375691"/>
                </a:lnTo>
                <a:lnTo>
                  <a:pt x="386499" y="338747"/>
                </a:lnTo>
                <a:lnTo>
                  <a:pt x="423672" y="317309"/>
                </a:lnTo>
                <a:lnTo>
                  <a:pt x="386499" y="295884"/>
                </a:lnTo>
                <a:lnTo>
                  <a:pt x="407758" y="258940"/>
                </a:lnTo>
                <a:lnTo>
                  <a:pt x="444817" y="280492"/>
                </a:lnTo>
                <a:lnTo>
                  <a:pt x="444817" y="258940"/>
                </a:lnTo>
                <a:lnTo>
                  <a:pt x="444817" y="237502"/>
                </a:lnTo>
                <a:lnTo>
                  <a:pt x="487324" y="237502"/>
                </a:lnTo>
                <a:lnTo>
                  <a:pt x="487324" y="280492"/>
                </a:lnTo>
                <a:lnTo>
                  <a:pt x="524383" y="258940"/>
                </a:lnTo>
                <a:lnTo>
                  <a:pt x="545642" y="295884"/>
                </a:lnTo>
                <a:lnTo>
                  <a:pt x="545642" y="203301"/>
                </a:lnTo>
                <a:lnTo>
                  <a:pt x="466064" y="123482"/>
                </a:lnTo>
                <a:lnTo>
                  <a:pt x="363766" y="226098"/>
                </a:lnTo>
                <a:lnTo>
                  <a:pt x="363766" y="385724"/>
                </a:lnTo>
                <a:lnTo>
                  <a:pt x="363766" y="454139"/>
                </a:lnTo>
                <a:lnTo>
                  <a:pt x="363766" y="499745"/>
                </a:lnTo>
                <a:lnTo>
                  <a:pt x="363766" y="568147"/>
                </a:lnTo>
                <a:lnTo>
                  <a:pt x="363766" y="613752"/>
                </a:lnTo>
                <a:lnTo>
                  <a:pt x="363766" y="682167"/>
                </a:lnTo>
                <a:lnTo>
                  <a:pt x="295554" y="682167"/>
                </a:lnTo>
                <a:lnTo>
                  <a:pt x="295554" y="613752"/>
                </a:lnTo>
                <a:lnTo>
                  <a:pt x="363766" y="613752"/>
                </a:lnTo>
                <a:lnTo>
                  <a:pt x="363766" y="568147"/>
                </a:lnTo>
                <a:lnTo>
                  <a:pt x="295554" y="568147"/>
                </a:lnTo>
                <a:lnTo>
                  <a:pt x="295554" y="499745"/>
                </a:lnTo>
                <a:lnTo>
                  <a:pt x="363766" y="499745"/>
                </a:lnTo>
                <a:lnTo>
                  <a:pt x="363766" y="454139"/>
                </a:lnTo>
                <a:lnTo>
                  <a:pt x="295554" y="454139"/>
                </a:lnTo>
                <a:lnTo>
                  <a:pt x="295554" y="385724"/>
                </a:lnTo>
                <a:lnTo>
                  <a:pt x="363766" y="385724"/>
                </a:lnTo>
                <a:lnTo>
                  <a:pt x="363766" y="226098"/>
                </a:lnTo>
                <a:lnTo>
                  <a:pt x="329653" y="260311"/>
                </a:lnTo>
                <a:lnTo>
                  <a:pt x="329653" y="294513"/>
                </a:lnTo>
                <a:lnTo>
                  <a:pt x="250088" y="294513"/>
                </a:lnTo>
                <a:lnTo>
                  <a:pt x="250088" y="682167"/>
                </a:lnTo>
                <a:lnTo>
                  <a:pt x="181876" y="682167"/>
                </a:lnTo>
                <a:lnTo>
                  <a:pt x="181876" y="613752"/>
                </a:lnTo>
                <a:lnTo>
                  <a:pt x="250088" y="613752"/>
                </a:lnTo>
                <a:lnTo>
                  <a:pt x="250088" y="568147"/>
                </a:lnTo>
                <a:lnTo>
                  <a:pt x="181876" y="568147"/>
                </a:lnTo>
                <a:lnTo>
                  <a:pt x="181876" y="499745"/>
                </a:lnTo>
                <a:lnTo>
                  <a:pt x="250088" y="499745"/>
                </a:lnTo>
                <a:lnTo>
                  <a:pt x="250088" y="454139"/>
                </a:lnTo>
                <a:lnTo>
                  <a:pt x="181876" y="454139"/>
                </a:lnTo>
                <a:lnTo>
                  <a:pt x="181876" y="385724"/>
                </a:lnTo>
                <a:lnTo>
                  <a:pt x="250088" y="385724"/>
                </a:lnTo>
                <a:lnTo>
                  <a:pt x="250088" y="294513"/>
                </a:lnTo>
                <a:lnTo>
                  <a:pt x="136410" y="294513"/>
                </a:lnTo>
                <a:lnTo>
                  <a:pt x="136410" y="385724"/>
                </a:lnTo>
                <a:lnTo>
                  <a:pt x="136410" y="454139"/>
                </a:lnTo>
                <a:lnTo>
                  <a:pt x="136410" y="499745"/>
                </a:lnTo>
                <a:lnTo>
                  <a:pt x="136410" y="568147"/>
                </a:lnTo>
                <a:lnTo>
                  <a:pt x="136410" y="613752"/>
                </a:lnTo>
                <a:lnTo>
                  <a:pt x="136410" y="682167"/>
                </a:lnTo>
                <a:lnTo>
                  <a:pt x="68199" y="682167"/>
                </a:lnTo>
                <a:lnTo>
                  <a:pt x="68199" y="613752"/>
                </a:lnTo>
                <a:lnTo>
                  <a:pt x="136410" y="613752"/>
                </a:lnTo>
                <a:lnTo>
                  <a:pt x="136410" y="568147"/>
                </a:lnTo>
                <a:lnTo>
                  <a:pt x="68199" y="568147"/>
                </a:lnTo>
                <a:lnTo>
                  <a:pt x="68199" y="499745"/>
                </a:lnTo>
                <a:lnTo>
                  <a:pt x="136410" y="499745"/>
                </a:lnTo>
                <a:lnTo>
                  <a:pt x="136410" y="454139"/>
                </a:lnTo>
                <a:lnTo>
                  <a:pt x="68199" y="454139"/>
                </a:lnTo>
                <a:lnTo>
                  <a:pt x="68199" y="385724"/>
                </a:lnTo>
                <a:lnTo>
                  <a:pt x="136410" y="385724"/>
                </a:lnTo>
                <a:lnTo>
                  <a:pt x="136410" y="294513"/>
                </a:lnTo>
                <a:lnTo>
                  <a:pt x="0" y="294513"/>
                </a:lnTo>
                <a:lnTo>
                  <a:pt x="0" y="340118"/>
                </a:lnTo>
                <a:lnTo>
                  <a:pt x="22733" y="340118"/>
                </a:lnTo>
                <a:lnTo>
                  <a:pt x="22733" y="738441"/>
                </a:lnTo>
                <a:lnTo>
                  <a:pt x="27228" y="744689"/>
                </a:lnTo>
                <a:lnTo>
                  <a:pt x="51650" y="773379"/>
                </a:lnTo>
                <a:lnTo>
                  <a:pt x="874153" y="773379"/>
                </a:lnTo>
                <a:lnTo>
                  <a:pt x="898563" y="744689"/>
                </a:lnTo>
                <a:lnTo>
                  <a:pt x="909408" y="729640"/>
                </a:lnTo>
                <a:lnTo>
                  <a:pt x="909408" y="727773"/>
                </a:lnTo>
                <a:lnTo>
                  <a:pt x="909408" y="682167"/>
                </a:lnTo>
                <a:lnTo>
                  <a:pt x="909408" y="340118"/>
                </a:lnTo>
                <a:lnTo>
                  <a:pt x="932141" y="340118"/>
                </a:lnTo>
                <a:lnTo>
                  <a:pt x="932141" y="294513"/>
                </a:lnTo>
                <a:close/>
              </a:path>
            </a:pathLst>
          </a:custGeom>
          <a:solidFill>
            <a:srgbClr val="B09F8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4572000"/>
          </a:xfrm>
          <a:custGeom>
            <a:avLst/>
            <a:gdLst/>
            <a:ahLst/>
            <a:cxnLst/>
            <a:rect l="l" t="t" r="r" b="b"/>
            <a:pathLst>
              <a:path w="12192000" h="4572000">
                <a:moveTo>
                  <a:pt x="12192000" y="0"/>
                </a:moveTo>
                <a:lnTo>
                  <a:pt x="0" y="0"/>
                </a:lnTo>
                <a:lnTo>
                  <a:pt x="0" y="4572000"/>
                </a:lnTo>
                <a:lnTo>
                  <a:pt x="12192000" y="4572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2C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6953" y="5264277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050">
            <a:solidFill>
              <a:srgbClr val="D2CA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68092" y="5187441"/>
            <a:ext cx="535622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0" spc="145" dirty="0">
                <a:solidFill>
                  <a:srgbClr val="464233"/>
                </a:solidFill>
                <a:latin typeface="Tw Cen MT Condensed"/>
                <a:cs typeface="Tw Cen MT Condensed"/>
              </a:rPr>
              <a:t>PLANNING</a:t>
            </a:r>
            <a:r>
              <a:rPr sz="5000" spc="430" dirty="0">
                <a:solidFill>
                  <a:srgbClr val="464233"/>
                </a:solidFill>
                <a:latin typeface="Tw Cen MT Condensed"/>
                <a:cs typeface="Tw Cen MT Condensed"/>
              </a:rPr>
              <a:t> </a:t>
            </a:r>
            <a:r>
              <a:rPr sz="5000" spc="105" dirty="0">
                <a:solidFill>
                  <a:srgbClr val="464233"/>
                </a:solidFill>
                <a:latin typeface="Tw Cen MT Condensed"/>
                <a:cs typeface="Tw Cen MT Condensed"/>
              </a:rPr>
              <a:t>FOR</a:t>
            </a:r>
            <a:r>
              <a:rPr sz="5000" spc="409" dirty="0">
                <a:solidFill>
                  <a:srgbClr val="464233"/>
                </a:solidFill>
                <a:latin typeface="Tw Cen MT Condensed"/>
                <a:cs typeface="Tw Cen MT Condensed"/>
              </a:rPr>
              <a:t> </a:t>
            </a:r>
            <a:r>
              <a:rPr sz="5000" spc="190" dirty="0">
                <a:solidFill>
                  <a:srgbClr val="464233"/>
                </a:solidFill>
                <a:latin typeface="Tw Cen MT Condensed"/>
                <a:cs typeface="Tw Cen MT Condensed"/>
              </a:rPr>
              <a:t>HOME-</a:t>
            </a:r>
            <a:r>
              <a:rPr sz="5000" spc="80" dirty="0">
                <a:solidFill>
                  <a:srgbClr val="464233"/>
                </a:solidFill>
                <a:latin typeface="Tw Cen MT Condensed"/>
                <a:cs typeface="Tw Cen MT Condensed"/>
              </a:rPr>
              <a:t>ARP</a:t>
            </a:r>
            <a:endParaRPr sz="5000">
              <a:latin typeface="Tw Cen MT Condensed"/>
              <a:cs typeface="Tw Cen MT Condense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89847" y="5392166"/>
            <a:ext cx="29895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64233"/>
                </a:solidFill>
                <a:latin typeface="Tw Cen MT"/>
                <a:cs typeface="Tw Cen MT"/>
              </a:rPr>
              <a:t>Who</a:t>
            </a:r>
            <a:r>
              <a:rPr sz="1800" spc="-50" dirty="0">
                <a:solidFill>
                  <a:srgbClr val="464233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464233"/>
                </a:solidFill>
                <a:latin typeface="Tw Cen MT"/>
                <a:cs typeface="Tw Cen MT"/>
              </a:rPr>
              <a:t>are</a:t>
            </a:r>
            <a:r>
              <a:rPr sz="1800" spc="-40" dirty="0">
                <a:solidFill>
                  <a:srgbClr val="464233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464233"/>
                </a:solidFill>
                <a:latin typeface="Tw Cen MT"/>
                <a:cs typeface="Tw Cen MT"/>
              </a:rPr>
              <a:t>the</a:t>
            </a:r>
            <a:r>
              <a:rPr sz="1800" spc="-35" dirty="0">
                <a:solidFill>
                  <a:srgbClr val="464233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464233"/>
                </a:solidFill>
                <a:latin typeface="Tw Cen MT"/>
                <a:cs typeface="Tw Cen MT"/>
              </a:rPr>
              <a:t>key</a:t>
            </a:r>
            <a:r>
              <a:rPr sz="1800" spc="-35" dirty="0">
                <a:solidFill>
                  <a:srgbClr val="464233"/>
                </a:solidFill>
                <a:latin typeface="Tw Cen MT"/>
                <a:cs typeface="Tw Cen MT"/>
              </a:rPr>
              <a:t> </a:t>
            </a:r>
            <a:r>
              <a:rPr sz="1800" dirty="0">
                <a:solidFill>
                  <a:srgbClr val="464233"/>
                </a:solidFill>
                <a:latin typeface="Tw Cen MT"/>
                <a:cs typeface="Tw Cen MT"/>
              </a:rPr>
              <a:t>players</a:t>
            </a:r>
            <a:r>
              <a:rPr sz="1800" spc="-45" dirty="0">
                <a:solidFill>
                  <a:srgbClr val="464233"/>
                </a:solidFill>
                <a:latin typeface="Tw Cen MT"/>
                <a:cs typeface="Tw Cen MT"/>
              </a:rPr>
              <a:t> </a:t>
            </a:r>
            <a:r>
              <a:rPr sz="1800" spc="-25" dirty="0">
                <a:solidFill>
                  <a:srgbClr val="464233"/>
                </a:solidFill>
                <a:latin typeface="Tw Cen MT"/>
                <a:cs typeface="Tw Cen MT"/>
              </a:rPr>
              <a:t>and </a:t>
            </a:r>
            <a:r>
              <a:rPr lang="en-US" sz="1800" dirty="0" smtClean="0">
                <a:solidFill>
                  <a:srgbClr val="464233"/>
                </a:solidFill>
                <a:latin typeface="Tw Cen MT"/>
                <a:cs typeface="Tw Cen MT"/>
              </a:rPr>
              <a:t>how engagement occurs</a:t>
            </a:r>
            <a:r>
              <a:rPr sz="1800" spc="-55" dirty="0" smtClean="0">
                <a:solidFill>
                  <a:srgbClr val="464233"/>
                </a:solidFill>
                <a:latin typeface="Tw Cen MT"/>
                <a:cs typeface="Tw Cen MT"/>
              </a:rPr>
              <a:t>.</a:t>
            </a:r>
            <a:endParaRPr sz="18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659" y="321563"/>
            <a:ext cx="11551285" cy="6215380"/>
          </a:xfrm>
          <a:custGeom>
            <a:avLst/>
            <a:gdLst/>
            <a:ahLst/>
            <a:cxnLst/>
            <a:rect l="l" t="t" r="r" b="b"/>
            <a:pathLst>
              <a:path w="11551285" h="6215380">
                <a:moveTo>
                  <a:pt x="11551158" y="0"/>
                </a:moveTo>
                <a:lnTo>
                  <a:pt x="0" y="0"/>
                </a:lnTo>
                <a:lnTo>
                  <a:pt x="0" y="6214872"/>
                </a:lnTo>
                <a:lnTo>
                  <a:pt x="11551158" y="6214872"/>
                </a:lnTo>
                <a:lnTo>
                  <a:pt x="11551158" y="0"/>
                </a:lnTo>
                <a:close/>
              </a:path>
            </a:pathLst>
          </a:custGeom>
          <a:solidFill>
            <a:srgbClr val="9CBDBC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2866" y="830325"/>
            <a:ext cx="9641333" cy="7816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FFFFFF"/>
                </a:solidFill>
              </a:rPr>
              <a:t>PARTICIPATING</a:t>
            </a:r>
            <a:r>
              <a:rPr spc="175" dirty="0">
                <a:solidFill>
                  <a:srgbClr val="FFFFFF"/>
                </a:solidFill>
              </a:rPr>
              <a:t> </a:t>
            </a:r>
            <a:r>
              <a:rPr spc="65" dirty="0" smtClean="0">
                <a:solidFill>
                  <a:srgbClr val="FFFFFF"/>
                </a:solidFill>
              </a:rPr>
              <a:t>JURISDICTION</a:t>
            </a:r>
            <a:r>
              <a:rPr spc="155" dirty="0" smtClean="0">
                <a:solidFill>
                  <a:srgbClr val="FFFFFF"/>
                </a:solidFill>
              </a:rPr>
              <a:t> </a:t>
            </a:r>
            <a:r>
              <a:rPr spc="70" dirty="0">
                <a:solidFill>
                  <a:srgbClr val="FFFFFF"/>
                </a:solidFill>
              </a:rPr>
              <a:t>(</a:t>
            </a:r>
            <a:r>
              <a:rPr spc="70" dirty="0" smtClean="0">
                <a:solidFill>
                  <a:srgbClr val="FFFFFF"/>
                </a:solidFill>
              </a:rPr>
              <a:t>PJ)</a:t>
            </a:r>
            <a:r>
              <a:rPr lang="en-US" spc="70" dirty="0" smtClean="0">
                <a:solidFill>
                  <a:srgbClr val="FFFFFF"/>
                </a:solidFill>
              </a:rPr>
              <a:t> - </a:t>
            </a:r>
            <a:r>
              <a:rPr lang="en-US" sz="4000" spc="70" dirty="0" smtClean="0">
                <a:solidFill>
                  <a:srgbClr val="FFFFFF"/>
                </a:solidFill>
              </a:rPr>
              <a:t>City of Norman</a:t>
            </a:r>
            <a:endParaRPr sz="4000" spc="70" dirty="0">
              <a:solidFill>
                <a:srgbClr val="FFFFFF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2380" y="826388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050">
            <a:solidFill>
              <a:srgbClr val="EDE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48588" y="2238502"/>
            <a:ext cx="10097135" cy="304355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 indent="34290">
              <a:lnSpc>
                <a:spcPct val="90000"/>
              </a:lnSpc>
              <a:spcBef>
                <a:spcPts val="530"/>
              </a:spcBef>
            </a:pP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State</a:t>
            </a:r>
            <a:r>
              <a:rPr sz="36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36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local</a:t>
            </a:r>
            <a:r>
              <a:rPr sz="36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government</a:t>
            </a:r>
            <a:r>
              <a:rPr sz="36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agencies</a:t>
            </a:r>
            <a:r>
              <a:rPr sz="36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that</a:t>
            </a:r>
            <a:r>
              <a:rPr sz="36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administer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HOME</a:t>
            </a:r>
            <a:r>
              <a:rPr sz="36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funds.</a:t>
            </a:r>
            <a:r>
              <a:rPr sz="36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PJs</a:t>
            </a:r>
            <a:r>
              <a:rPr sz="36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are</a:t>
            </a:r>
            <a:r>
              <a:rPr sz="36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given</a:t>
            </a:r>
            <a:r>
              <a:rPr sz="36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broad</a:t>
            </a:r>
            <a:r>
              <a:rPr sz="36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discretion</a:t>
            </a:r>
            <a:r>
              <a:rPr sz="3600" spc="-25" dirty="0">
                <a:solidFill>
                  <a:srgbClr val="FFFFFF"/>
                </a:solidFill>
                <a:latin typeface="Tw Cen MT"/>
                <a:cs typeface="Tw Cen MT"/>
              </a:rPr>
              <a:t> in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determining</a:t>
            </a:r>
            <a:r>
              <a:rPr sz="3600" spc="-5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how</a:t>
            </a:r>
            <a:r>
              <a:rPr sz="36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HOME</a:t>
            </a:r>
            <a:r>
              <a:rPr sz="36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funds</a:t>
            </a:r>
            <a:r>
              <a:rPr sz="36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are</a:t>
            </a:r>
            <a:r>
              <a:rPr sz="36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spent,</a:t>
            </a:r>
            <a:r>
              <a:rPr sz="36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although</a:t>
            </a:r>
            <a:r>
              <a:rPr sz="36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there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are</a:t>
            </a:r>
            <a:r>
              <a:rPr sz="36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prohibited</a:t>
            </a:r>
            <a:r>
              <a:rPr sz="36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activities.</a:t>
            </a:r>
            <a:r>
              <a:rPr sz="3600" spc="-6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HOME</a:t>
            </a:r>
            <a:r>
              <a:rPr sz="36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projects</a:t>
            </a:r>
            <a:r>
              <a:rPr sz="36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36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activities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in</a:t>
            </a:r>
            <a:r>
              <a:rPr sz="36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nonmetropolitan</a:t>
            </a:r>
            <a:r>
              <a:rPr sz="36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36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rural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areas</a:t>
            </a:r>
            <a:r>
              <a:rPr sz="36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are</a:t>
            </a:r>
            <a:r>
              <a:rPr sz="36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generally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funded</a:t>
            </a:r>
            <a:r>
              <a:rPr sz="36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through</a:t>
            </a:r>
            <a:r>
              <a:rPr sz="3600" spc="-5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state</a:t>
            </a:r>
            <a:r>
              <a:rPr sz="36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spc="-20" dirty="0" smtClean="0">
                <a:solidFill>
                  <a:srgbClr val="FFFFFF"/>
                </a:solidFill>
                <a:latin typeface="Tw Cen MT"/>
                <a:cs typeface="Tw Cen MT"/>
              </a:rPr>
              <a:t>PJs</a:t>
            </a:r>
            <a:r>
              <a:rPr lang="en-US" sz="3600" spc="-20" dirty="0" smtClean="0">
                <a:solidFill>
                  <a:srgbClr val="FFFFFF"/>
                </a:solidFill>
                <a:latin typeface="Tw Cen MT"/>
                <a:cs typeface="Tw Cen MT"/>
              </a:rPr>
              <a:t> (OHFA)</a:t>
            </a:r>
            <a:r>
              <a:rPr sz="3600" spc="-20" dirty="0" smtClean="0">
                <a:solidFill>
                  <a:srgbClr val="FFFFFF"/>
                </a:solidFill>
                <a:latin typeface="Tw Cen MT"/>
                <a:cs typeface="Tw Cen MT"/>
              </a:rPr>
              <a:t>.</a:t>
            </a:r>
            <a:endParaRPr sz="36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PJS</a:t>
            </a:r>
            <a:r>
              <a:rPr spc="315" dirty="0"/>
              <a:t> </a:t>
            </a:r>
            <a:r>
              <a:rPr spc="60" dirty="0"/>
              <a:t>RESPONSIBILITIES</a:t>
            </a:r>
          </a:p>
        </p:txBody>
      </p:sp>
      <p:sp>
        <p:nvSpPr>
          <p:cNvPr id="3" name="object 3"/>
          <p:cNvSpPr/>
          <p:nvPr/>
        </p:nvSpPr>
        <p:spPr>
          <a:xfrm>
            <a:off x="1024508" y="2252852"/>
            <a:ext cx="10707370" cy="800100"/>
          </a:xfrm>
          <a:custGeom>
            <a:avLst/>
            <a:gdLst/>
            <a:ahLst/>
            <a:cxnLst/>
            <a:rect l="l" t="t" r="r" b="b"/>
            <a:pathLst>
              <a:path w="10707370" h="800100">
                <a:moveTo>
                  <a:pt x="10573512" y="0"/>
                </a:moveTo>
                <a:lnTo>
                  <a:pt x="133350" y="0"/>
                </a:lnTo>
                <a:lnTo>
                  <a:pt x="91201" y="6797"/>
                </a:lnTo>
                <a:lnTo>
                  <a:pt x="54595" y="25725"/>
                </a:lnTo>
                <a:lnTo>
                  <a:pt x="25728" y="54589"/>
                </a:lnTo>
                <a:lnTo>
                  <a:pt x="6798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8" y="708903"/>
                </a:lnTo>
                <a:lnTo>
                  <a:pt x="25728" y="745510"/>
                </a:lnTo>
                <a:lnTo>
                  <a:pt x="54595" y="774374"/>
                </a:lnTo>
                <a:lnTo>
                  <a:pt x="91201" y="793302"/>
                </a:lnTo>
                <a:lnTo>
                  <a:pt x="133350" y="800100"/>
                </a:lnTo>
                <a:lnTo>
                  <a:pt x="10573512" y="800100"/>
                </a:lnTo>
                <a:lnTo>
                  <a:pt x="10615665" y="793302"/>
                </a:lnTo>
                <a:lnTo>
                  <a:pt x="10652272" y="774374"/>
                </a:lnTo>
                <a:lnTo>
                  <a:pt x="10681136" y="745510"/>
                </a:lnTo>
                <a:lnTo>
                  <a:pt x="10700064" y="708903"/>
                </a:lnTo>
                <a:lnTo>
                  <a:pt x="10706862" y="666750"/>
                </a:lnTo>
                <a:lnTo>
                  <a:pt x="10706862" y="133350"/>
                </a:lnTo>
                <a:lnTo>
                  <a:pt x="10700064" y="91196"/>
                </a:lnTo>
                <a:lnTo>
                  <a:pt x="10681136" y="54589"/>
                </a:lnTo>
                <a:lnTo>
                  <a:pt x="10652272" y="25725"/>
                </a:lnTo>
                <a:lnTo>
                  <a:pt x="10615665" y="6797"/>
                </a:lnTo>
                <a:lnTo>
                  <a:pt x="10573512" y="0"/>
                </a:lnTo>
                <a:close/>
              </a:path>
            </a:pathLst>
          </a:custGeom>
          <a:solidFill>
            <a:srgbClr val="9CB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4508" y="3116198"/>
            <a:ext cx="10707370" cy="800100"/>
          </a:xfrm>
          <a:custGeom>
            <a:avLst/>
            <a:gdLst/>
            <a:ahLst/>
            <a:cxnLst/>
            <a:rect l="l" t="t" r="r" b="b"/>
            <a:pathLst>
              <a:path w="10707370" h="800100">
                <a:moveTo>
                  <a:pt x="10573512" y="0"/>
                </a:moveTo>
                <a:lnTo>
                  <a:pt x="133350" y="0"/>
                </a:lnTo>
                <a:lnTo>
                  <a:pt x="91201" y="6797"/>
                </a:lnTo>
                <a:lnTo>
                  <a:pt x="54595" y="25725"/>
                </a:lnTo>
                <a:lnTo>
                  <a:pt x="25728" y="54589"/>
                </a:lnTo>
                <a:lnTo>
                  <a:pt x="6798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8" y="708903"/>
                </a:lnTo>
                <a:lnTo>
                  <a:pt x="25728" y="745510"/>
                </a:lnTo>
                <a:lnTo>
                  <a:pt x="54595" y="774374"/>
                </a:lnTo>
                <a:lnTo>
                  <a:pt x="91201" y="793302"/>
                </a:lnTo>
                <a:lnTo>
                  <a:pt x="133350" y="800100"/>
                </a:lnTo>
                <a:lnTo>
                  <a:pt x="10573512" y="800100"/>
                </a:lnTo>
                <a:lnTo>
                  <a:pt x="10615665" y="793302"/>
                </a:lnTo>
                <a:lnTo>
                  <a:pt x="10652272" y="774374"/>
                </a:lnTo>
                <a:lnTo>
                  <a:pt x="10681136" y="745510"/>
                </a:lnTo>
                <a:lnTo>
                  <a:pt x="10700064" y="708903"/>
                </a:lnTo>
                <a:lnTo>
                  <a:pt x="10706862" y="666750"/>
                </a:lnTo>
                <a:lnTo>
                  <a:pt x="10706862" y="133350"/>
                </a:lnTo>
                <a:lnTo>
                  <a:pt x="10700064" y="91196"/>
                </a:lnTo>
                <a:lnTo>
                  <a:pt x="10681136" y="54589"/>
                </a:lnTo>
                <a:lnTo>
                  <a:pt x="10652272" y="25725"/>
                </a:lnTo>
                <a:lnTo>
                  <a:pt x="10615665" y="6797"/>
                </a:lnTo>
                <a:lnTo>
                  <a:pt x="10573512" y="0"/>
                </a:lnTo>
                <a:close/>
              </a:path>
            </a:pathLst>
          </a:custGeom>
          <a:solidFill>
            <a:srgbClr val="D2C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24508" y="3979545"/>
            <a:ext cx="10707370" cy="800100"/>
          </a:xfrm>
          <a:custGeom>
            <a:avLst/>
            <a:gdLst/>
            <a:ahLst/>
            <a:cxnLst/>
            <a:rect l="l" t="t" r="r" b="b"/>
            <a:pathLst>
              <a:path w="10707370" h="800100">
                <a:moveTo>
                  <a:pt x="10573512" y="0"/>
                </a:moveTo>
                <a:lnTo>
                  <a:pt x="133350" y="0"/>
                </a:lnTo>
                <a:lnTo>
                  <a:pt x="91201" y="6797"/>
                </a:lnTo>
                <a:lnTo>
                  <a:pt x="54595" y="25725"/>
                </a:lnTo>
                <a:lnTo>
                  <a:pt x="25728" y="54589"/>
                </a:lnTo>
                <a:lnTo>
                  <a:pt x="6798" y="91196"/>
                </a:lnTo>
                <a:lnTo>
                  <a:pt x="0" y="133349"/>
                </a:lnTo>
                <a:lnTo>
                  <a:pt x="0" y="666749"/>
                </a:lnTo>
                <a:lnTo>
                  <a:pt x="6798" y="708903"/>
                </a:lnTo>
                <a:lnTo>
                  <a:pt x="25728" y="745510"/>
                </a:lnTo>
                <a:lnTo>
                  <a:pt x="54595" y="774374"/>
                </a:lnTo>
                <a:lnTo>
                  <a:pt x="91201" y="793302"/>
                </a:lnTo>
                <a:lnTo>
                  <a:pt x="133350" y="800099"/>
                </a:lnTo>
                <a:lnTo>
                  <a:pt x="10573512" y="800099"/>
                </a:lnTo>
                <a:lnTo>
                  <a:pt x="10615665" y="793302"/>
                </a:lnTo>
                <a:lnTo>
                  <a:pt x="10652272" y="774374"/>
                </a:lnTo>
                <a:lnTo>
                  <a:pt x="10681136" y="745510"/>
                </a:lnTo>
                <a:lnTo>
                  <a:pt x="10700064" y="708903"/>
                </a:lnTo>
                <a:lnTo>
                  <a:pt x="10706862" y="666749"/>
                </a:lnTo>
                <a:lnTo>
                  <a:pt x="10706862" y="133349"/>
                </a:lnTo>
                <a:lnTo>
                  <a:pt x="10700064" y="91196"/>
                </a:lnTo>
                <a:lnTo>
                  <a:pt x="10681136" y="54589"/>
                </a:lnTo>
                <a:lnTo>
                  <a:pt x="10652272" y="25725"/>
                </a:lnTo>
                <a:lnTo>
                  <a:pt x="10615665" y="6797"/>
                </a:lnTo>
                <a:lnTo>
                  <a:pt x="10573512" y="0"/>
                </a:lnTo>
                <a:close/>
              </a:path>
            </a:pathLst>
          </a:custGeom>
          <a:solidFill>
            <a:srgbClr val="94A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4508" y="4842890"/>
            <a:ext cx="10707370" cy="800100"/>
          </a:xfrm>
          <a:custGeom>
            <a:avLst/>
            <a:gdLst/>
            <a:ahLst/>
            <a:cxnLst/>
            <a:rect l="l" t="t" r="r" b="b"/>
            <a:pathLst>
              <a:path w="10707370" h="800100">
                <a:moveTo>
                  <a:pt x="10573512" y="0"/>
                </a:moveTo>
                <a:lnTo>
                  <a:pt x="133350" y="0"/>
                </a:lnTo>
                <a:lnTo>
                  <a:pt x="91201" y="6797"/>
                </a:lnTo>
                <a:lnTo>
                  <a:pt x="54595" y="25725"/>
                </a:lnTo>
                <a:lnTo>
                  <a:pt x="25728" y="54589"/>
                </a:lnTo>
                <a:lnTo>
                  <a:pt x="6798" y="91196"/>
                </a:lnTo>
                <a:lnTo>
                  <a:pt x="0" y="133349"/>
                </a:lnTo>
                <a:lnTo>
                  <a:pt x="0" y="666749"/>
                </a:lnTo>
                <a:lnTo>
                  <a:pt x="6798" y="708903"/>
                </a:lnTo>
                <a:lnTo>
                  <a:pt x="25728" y="745510"/>
                </a:lnTo>
                <a:lnTo>
                  <a:pt x="54595" y="774374"/>
                </a:lnTo>
                <a:lnTo>
                  <a:pt x="91201" y="793302"/>
                </a:lnTo>
                <a:lnTo>
                  <a:pt x="133350" y="800099"/>
                </a:lnTo>
                <a:lnTo>
                  <a:pt x="10573512" y="800099"/>
                </a:lnTo>
                <a:lnTo>
                  <a:pt x="10615665" y="793302"/>
                </a:lnTo>
                <a:lnTo>
                  <a:pt x="10652272" y="774374"/>
                </a:lnTo>
                <a:lnTo>
                  <a:pt x="10681136" y="745510"/>
                </a:lnTo>
                <a:lnTo>
                  <a:pt x="10700064" y="708903"/>
                </a:lnTo>
                <a:lnTo>
                  <a:pt x="10706862" y="666749"/>
                </a:lnTo>
                <a:lnTo>
                  <a:pt x="10706862" y="133349"/>
                </a:lnTo>
                <a:lnTo>
                  <a:pt x="10700064" y="91196"/>
                </a:lnTo>
                <a:lnTo>
                  <a:pt x="10681136" y="54589"/>
                </a:lnTo>
                <a:lnTo>
                  <a:pt x="10652272" y="25725"/>
                </a:lnTo>
                <a:lnTo>
                  <a:pt x="10615665" y="6797"/>
                </a:lnTo>
                <a:lnTo>
                  <a:pt x="10573512" y="0"/>
                </a:lnTo>
                <a:close/>
              </a:path>
            </a:pathLst>
          </a:custGeom>
          <a:solidFill>
            <a:srgbClr val="C79F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4508" y="5706236"/>
            <a:ext cx="10707370" cy="800100"/>
          </a:xfrm>
          <a:custGeom>
            <a:avLst/>
            <a:gdLst/>
            <a:ahLst/>
            <a:cxnLst/>
            <a:rect l="l" t="t" r="r" b="b"/>
            <a:pathLst>
              <a:path w="10707370" h="800100">
                <a:moveTo>
                  <a:pt x="10573512" y="0"/>
                </a:moveTo>
                <a:lnTo>
                  <a:pt x="133350" y="0"/>
                </a:lnTo>
                <a:lnTo>
                  <a:pt x="91201" y="6798"/>
                </a:lnTo>
                <a:lnTo>
                  <a:pt x="54595" y="25728"/>
                </a:lnTo>
                <a:lnTo>
                  <a:pt x="25728" y="54595"/>
                </a:lnTo>
                <a:lnTo>
                  <a:pt x="6798" y="91201"/>
                </a:lnTo>
                <a:lnTo>
                  <a:pt x="0" y="133350"/>
                </a:lnTo>
                <a:lnTo>
                  <a:pt x="0" y="666750"/>
                </a:lnTo>
                <a:lnTo>
                  <a:pt x="6798" y="708898"/>
                </a:lnTo>
                <a:lnTo>
                  <a:pt x="25728" y="745504"/>
                </a:lnTo>
                <a:lnTo>
                  <a:pt x="54595" y="774371"/>
                </a:lnTo>
                <a:lnTo>
                  <a:pt x="91201" y="793301"/>
                </a:lnTo>
                <a:lnTo>
                  <a:pt x="133350" y="800100"/>
                </a:lnTo>
                <a:lnTo>
                  <a:pt x="10573512" y="800100"/>
                </a:lnTo>
                <a:lnTo>
                  <a:pt x="10615665" y="793301"/>
                </a:lnTo>
                <a:lnTo>
                  <a:pt x="10652272" y="774371"/>
                </a:lnTo>
                <a:lnTo>
                  <a:pt x="10681136" y="745504"/>
                </a:lnTo>
                <a:lnTo>
                  <a:pt x="10700064" y="708898"/>
                </a:lnTo>
                <a:lnTo>
                  <a:pt x="10706862" y="666750"/>
                </a:lnTo>
                <a:lnTo>
                  <a:pt x="10706862" y="133350"/>
                </a:lnTo>
                <a:lnTo>
                  <a:pt x="10700064" y="91201"/>
                </a:lnTo>
                <a:lnTo>
                  <a:pt x="10681136" y="54595"/>
                </a:lnTo>
                <a:lnTo>
                  <a:pt x="10652272" y="25728"/>
                </a:lnTo>
                <a:lnTo>
                  <a:pt x="10615665" y="6798"/>
                </a:lnTo>
                <a:lnTo>
                  <a:pt x="10573512" y="0"/>
                </a:lnTo>
                <a:close/>
              </a:path>
            </a:pathLst>
          </a:custGeom>
          <a:solidFill>
            <a:srgbClr val="B09F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34363" y="2432304"/>
            <a:ext cx="10018395" cy="38150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Managing</a:t>
            </a:r>
            <a:r>
              <a:rPr sz="22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the</a:t>
            </a:r>
            <a:r>
              <a:rPr sz="22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Tw Cen MT"/>
                <a:cs typeface="Tw Cen MT"/>
              </a:rPr>
              <a:t>day-</a:t>
            </a:r>
            <a:r>
              <a:rPr sz="2200" spc="-10" dirty="0">
                <a:solidFill>
                  <a:srgbClr val="FFFFFF"/>
                </a:solidFill>
                <a:latin typeface="Tw Cen MT"/>
                <a:cs typeface="Tw Cen MT"/>
              </a:rPr>
              <a:t>to-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day</a:t>
            </a:r>
            <a:r>
              <a:rPr sz="22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operations</a:t>
            </a:r>
            <a:r>
              <a:rPr sz="22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of</a:t>
            </a:r>
            <a:r>
              <a:rPr sz="2200" spc="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the</a:t>
            </a:r>
            <a:r>
              <a:rPr sz="22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HOME-ARP</a:t>
            </a:r>
            <a:r>
              <a:rPr sz="22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w Cen MT"/>
                <a:cs typeface="Tw Cen MT"/>
              </a:rPr>
              <a:t>program</a:t>
            </a:r>
            <a:endParaRPr sz="22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50">
              <a:latin typeface="Tw Cen MT"/>
              <a:cs typeface="Tw Cen MT"/>
            </a:endParaRPr>
          </a:p>
          <a:p>
            <a:pPr marL="12700" marR="5080">
              <a:lnSpc>
                <a:spcPts val="2150"/>
              </a:lnSpc>
            </a:pP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Ensuring</a:t>
            </a:r>
            <a:r>
              <a:rPr sz="22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that</a:t>
            </a:r>
            <a:r>
              <a:rPr sz="2200" spc="-10" dirty="0">
                <a:solidFill>
                  <a:srgbClr val="FFFFFF"/>
                </a:solidFill>
                <a:latin typeface="Tw Cen MT"/>
                <a:cs typeface="Tw Cen MT"/>
              </a:rPr>
              <a:t> HOME-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ARP</a:t>
            </a:r>
            <a:r>
              <a:rPr sz="22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funds</a:t>
            </a:r>
            <a:r>
              <a:rPr sz="22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are</a:t>
            </a:r>
            <a:r>
              <a:rPr sz="22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used</a:t>
            </a:r>
            <a:r>
              <a:rPr sz="22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in</a:t>
            </a:r>
            <a:r>
              <a:rPr sz="22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accordance</a:t>
            </a:r>
            <a:r>
              <a:rPr sz="22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with</a:t>
            </a:r>
            <a:r>
              <a:rPr sz="22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all</a:t>
            </a:r>
            <a:r>
              <a:rPr sz="22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program</a:t>
            </a:r>
            <a:r>
              <a:rPr sz="22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requirements</a:t>
            </a:r>
            <a:r>
              <a:rPr sz="22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Tw Cen MT"/>
                <a:cs typeface="Tw Cen MT"/>
              </a:rPr>
              <a:t>and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written</a:t>
            </a:r>
            <a:r>
              <a:rPr sz="2200" spc="-10" dirty="0">
                <a:solidFill>
                  <a:srgbClr val="FFFFFF"/>
                </a:solidFill>
                <a:latin typeface="Tw Cen MT"/>
                <a:cs typeface="Tw Cen MT"/>
              </a:rPr>
              <a:t> agreements</a:t>
            </a:r>
            <a:endParaRPr sz="22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Completing</a:t>
            </a:r>
            <a:r>
              <a:rPr sz="22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22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submitting</a:t>
            </a:r>
            <a:r>
              <a:rPr sz="22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the</a:t>
            </a:r>
            <a:r>
              <a:rPr sz="22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Allocation</a:t>
            </a:r>
            <a:r>
              <a:rPr sz="22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Tw Cen MT"/>
                <a:cs typeface="Tw Cen MT"/>
              </a:rPr>
              <a:t>Plan</a:t>
            </a:r>
            <a:endParaRPr sz="2200">
              <a:latin typeface="Tw Cen MT"/>
              <a:cs typeface="Tw Cen MT"/>
            </a:endParaRPr>
          </a:p>
          <a:p>
            <a:pPr marL="12700" marR="102870">
              <a:lnSpc>
                <a:spcPts val="6800"/>
              </a:lnSpc>
              <a:spcBef>
                <a:spcPts val="715"/>
              </a:spcBef>
            </a:pP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Set</a:t>
            </a:r>
            <a:r>
              <a:rPr sz="22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up</a:t>
            </a:r>
            <a:r>
              <a:rPr sz="22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written</a:t>
            </a:r>
            <a:r>
              <a:rPr sz="22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agreements,</a:t>
            </a:r>
            <a:r>
              <a:rPr sz="22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policy</a:t>
            </a:r>
            <a:r>
              <a:rPr sz="22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22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procedures</a:t>
            </a:r>
            <a:r>
              <a:rPr sz="22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22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other</a:t>
            </a:r>
            <a:r>
              <a:rPr sz="22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grant</a:t>
            </a:r>
            <a:r>
              <a:rPr sz="22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management</a:t>
            </a:r>
            <a:r>
              <a:rPr sz="22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w Cen MT"/>
                <a:cs typeface="Tw Cen MT"/>
              </a:rPr>
              <a:t>activities Taking</a:t>
            </a:r>
            <a:r>
              <a:rPr sz="2200" spc="-6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appropriate</a:t>
            </a:r>
            <a:r>
              <a:rPr sz="22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action</a:t>
            </a:r>
            <a:r>
              <a:rPr sz="22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when</a:t>
            </a:r>
            <a:r>
              <a:rPr sz="22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performance</a:t>
            </a:r>
            <a:r>
              <a:rPr sz="22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FFFFFF"/>
                </a:solidFill>
                <a:latin typeface="Tw Cen MT"/>
                <a:cs typeface="Tw Cen MT"/>
              </a:rPr>
              <a:t>problems</a:t>
            </a:r>
            <a:r>
              <a:rPr sz="22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w Cen MT"/>
                <a:cs typeface="Tw Cen MT"/>
              </a:rPr>
              <a:t>arise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659" y="321563"/>
            <a:ext cx="11551285" cy="6215380"/>
          </a:xfrm>
          <a:custGeom>
            <a:avLst/>
            <a:gdLst/>
            <a:ahLst/>
            <a:cxnLst/>
            <a:rect l="l" t="t" r="r" b="b"/>
            <a:pathLst>
              <a:path w="11551285" h="6215380">
                <a:moveTo>
                  <a:pt x="11551158" y="0"/>
                </a:moveTo>
                <a:lnTo>
                  <a:pt x="0" y="0"/>
                </a:lnTo>
                <a:lnTo>
                  <a:pt x="0" y="6214872"/>
                </a:lnTo>
                <a:lnTo>
                  <a:pt x="11551158" y="6214872"/>
                </a:lnTo>
                <a:lnTo>
                  <a:pt x="11551158" y="0"/>
                </a:lnTo>
                <a:close/>
              </a:path>
            </a:pathLst>
          </a:custGeom>
          <a:solidFill>
            <a:srgbClr val="9CBDBC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2866" y="830325"/>
            <a:ext cx="9031733" cy="13356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60" dirty="0">
                <a:solidFill>
                  <a:srgbClr val="FFFFFF"/>
                </a:solidFill>
              </a:rPr>
              <a:t>CONTINUUM</a:t>
            </a:r>
            <a:r>
              <a:rPr spc="229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OF</a:t>
            </a:r>
            <a:r>
              <a:rPr spc="200" dirty="0">
                <a:solidFill>
                  <a:srgbClr val="FFFFFF"/>
                </a:solidFill>
              </a:rPr>
              <a:t> </a:t>
            </a:r>
            <a:r>
              <a:rPr spc="50" dirty="0">
                <a:solidFill>
                  <a:srgbClr val="FFFFFF"/>
                </a:solidFill>
              </a:rPr>
              <a:t>CARE</a:t>
            </a:r>
            <a:r>
              <a:rPr spc="220" dirty="0">
                <a:solidFill>
                  <a:srgbClr val="FFFFFF"/>
                </a:solidFill>
              </a:rPr>
              <a:t> </a:t>
            </a:r>
            <a:r>
              <a:rPr spc="45" dirty="0">
                <a:solidFill>
                  <a:srgbClr val="FFFFFF"/>
                </a:solidFill>
              </a:rPr>
              <a:t>(COC</a:t>
            </a:r>
            <a:r>
              <a:rPr spc="45" dirty="0" smtClean="0">
                <a:solidFill>
                  <a:srgbClr val="FFFFFF"/>
                </a:solidFill>
              </a:rPr>
              <a:t>)</a:t>
            </a:r>
            <a:r>
              <a:rPr lang="en-US" spc="45" dirty="0" smtClean="0">
                <a:solidFill>
                  <a:srgbClr val="FFFFFF"/>
                </a:solidFill>
              </a:rPr>
              <a:t> – OK504</a:t>
            </a:r>
            <a:br>
              <a:rPr lang="en-US" spc="45" dirty="0" smtClean="0">
                <a:solidFill>
                  <a:srgbClr val="FFFFFF"/>
                </a:solidFill>
              </a:rPr>
            </a:br>
            <a:r>
              <a:rPr lang="en-US" sz="3600" spc="45" dirty="0" smtClean="0">
                <a:solidFill>
                  <a:srgbClr val="FFFFFF"/>
                </a:solidFill>
              </a:rPr>
              <a:t>Collaborative Applicant – Thunderbird Clubhouse Board, Inc.</a:t>
            </a:r>
            <a:endParaRPr sz="3600" spc="45" dirty="0">
              <a:solidFill>
                <a:srgbClr val="FFFFFF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 flipH="1">
            <a:off x="716661" y="826388"/>
            <a:ext cx="45719" cy="1307212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050">
            <a:solidFill>
              <a:srgbClr val="EDE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48588" y="2238502"/>
            <a:ext cx="10147300" cy="304355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93980" indent="34290">
              <a:lnSpc>
                <a:spcPts val="3890"/>
              </a:lnSpc>
              <a:spcBef>
                <a:spcPts val="585"/>
              </a:spcBef>
            </a:pP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The</a:t>
            </a:r>
            <a:r>
              <a:rPr sz="36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CoC</a:t>
            </a:r>
            <a:r>
              <a:rPr sz="36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is</a:t>
            </a:r>
            <a:r>
              <a:rPr sz="36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the</a:t>
            </a:r>
            <a:r>
              <a:rPr sz="36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planning</a:t>
            </a:r>
            <a:r>
              <a:rPr sz="36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body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made</a:t>
            </a:r>
            <a:r>
              <a:rPr sz="36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up</a:t>
            </a:r>
            <a:r>
              <a:rPr sz="36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of</a:t>
            </a:r>
            <a:r>
              <a:rPr sz="3600" spc="9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stakeholders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in</a:t>
            </a:r>
            <a:r>
              <a:rPr sz="36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</a:t>
            </a:r>
            <a:r>
              <a:rPr sz="36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community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with</a:t>
            </a:r>
            <a:r>
              <a:rPr sz="36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an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interest</a:t>
            </a:r>
            <a:r>
              <a:rPr sz="36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in</a:t>
            </a:r>
            <a:r>
              <a:rPr sz="36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preventing</a:t>
            </a:r>
            <a:r>
              <a:rPr sz="36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spc="-25" dirty="0">
                <a:solidFill>
                  <a:srgbClr val="FFFFFF"/>
                </a:solidFill>
                <a:latin typeface="Tw Cen MT"/>
                <a:cs typeface="Tw Cen MT"/>
              </a:rPr>
              <a:t>and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ending</a:t>
            </a:r>
            <a:r>
              <a:rPr sz="36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homelessness</a:t>
            </a:r>
            <a:r>
              <a:rPr sz="36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within</a:t>
            </a:r>
            <a:r>
              <a:rPr sz="36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their</a:t>
            </a:r>
            <a:r>
              <a:rPr sz="36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geographic</a:t>
            </a:r>
            <a:r>
              <a:rPr sz="36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region.</a:t>
            </a:r>
            <a:endParaRPr sz="3600" dirty="0">
              <a:latin typeface="Tw Cen MT"/>
              <a:cs typeface="Tw Cen MT"/>
            </a:endParaRPr>
          </a:p>
          <a:p>
            <a:pPr marL="12700">
              <a:lnSpc>
                <a:spcPts val="3610"/>
              </a:lnSpc>
            </a:pP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They</a:t>
            </a:r>
            <a:r>
              <a:rPr sz="36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are</a:t>
            </a:r>
            <a:r>
              <a:rPr sz="36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responsible</a:t>
            </a:r>
            <a:r>
              <a:rPr sz="36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for</a:t>
            </a:r>
            <a:r>
              <a:rPr sz="36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operating</a:t>
            </a:r>
            <a:r>
              <a:rPr sz="36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the</a:t>
            </a:r>
            <a:r>
              <a:rPr sz="3600" spc="-7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homeless</a:t>
            </a:r>
            <a:r>
              <a:rPr sz="36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system</a:t>
            </a:r>
            <a:endParaRPr sz="3600" dirty="0">
              <a:latin typeface="Tw Cen MT"/>
              <a:cs typeface="Tw Cen MT"/>
            </a:endParaRPr>
          </a:p>
          <a:p>
            <a:pPr marL="12700" marR="5080">
              <a:lnSpc>
                <a:spcPts val="3890"/>
              </a:lnSpc>
              <a:spcBef>
                <a:spcPts val="275"/>
              </a:spcBef>
            </a:pP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in</a:t>
            </a:r>
            <a:r>
              <a:rPr sz="36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community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to</a:t>
            </a:r>
            <a:r>
              <a:rPr sz="36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provide</a:t>
            </a:r>
            <a:r>
              <a:rPr sz="36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for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crisis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36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housing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 services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to</a:t>
            </a:r>
            <a:r>
              <a:rPr sz="36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people</a:t>
            </a:r>
            <a:r>
              <a:rPr sz="36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FFFFFF"/>
                </a:solidFill>
                <a:latin typeface="Tw Cen MT"/>
                <a:cs typeface="Tw Cen MT"/>
              </a:rPr>
              <a:t>experiencing</a:t>
            </a:r>
            <a:r>
              <a:rPr sz="36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Tw Cen MT"/>
                <a:cs typeface="Tw Cen MT"/>
              </a:rPr>
              <a:t>homelessness.</a:t>
            </a:r>
            <a:endParaRPr sz="36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COC</a:t>
            </a:r>
            <a:r>
              <a:rPr spc="300" dirty="0"/>
              <a:t> </a:t>
            </a:r>
            <a:r>
              <a:rPr spc="60" dirty="0"/>
              <a:t>RESPONSIBILITIES</a:t>
            </a:r>
          </a:p>
        </p:txBody>
      </p:sp>
      <p:sp>
        <p:nvSpPr>
          <p:cNvPr id="3" name="object 3"/>
          <p:cNvSpPr/>
          <p:nvPr/>
        </p:nvSpPr>
        <p:spPr>
          <a:xfrm>
            <a:off x="1024508" y="2003679"/>
            <a:ext cx="10707370" cy="1051560"/>
          </a:xfrm>
          <a:custGeom>
            <a:avLst/>
            <a:gdLst/>
            <a:ahLst/>
            <a:cxnLst/>
            <a:rect l="l" t="t" r="r" b="b"/>
            <a:pathLst>
              <a:path w="10707370" h="1051560">
                <a:moveTo>
                  <a:pt x="10531602" y="0"/>
                </a:moveTo>
                <a:lnTo>
                  <a:pt x="175259" y="0"/>
                </a:lnTo>
                <a:lnTo>
                  <a:pt x="128671" y="6261"/>
                </a:lnTo>
                <a:lnTo>
                  <a:pt x="86805" y="23932"/>
                </a:lnTo>
                <a:lnTo>
                  <a:pt x="51334" y="51339"/>
                </a:lnTo>
                <a:lnTo>
                  <a:pt x="23929" y="86811"/>
                </a:lnTo>
                <a:lnTo>
                  <a:pt x="6260" y="128675"/>
                </a:lnTo>
                <a:lnTo>
                  <a:pt x="0" y="175260"/>
                </a:lnTo>
                <a:lnTo>
                  <a:pt x="0" y="876300"/>
                </a:lnTo>
                <a:lnTo>
                  <a:pt x="6260" y="922884"/>
                </a:lnTo>
                <a:lnTo>
                  <a:pt x="23929" y="964748"/>
                </a:lnTo>
                <a:lnTo>
                  <a:pt x="51334" y="1000220"/>
                </a:lnTo>
                <a:lnTo>
                  <a:pt x="86805" y="1027627"/>
                </a:lnTo>
                <a:lnTo>
                  <a:pt x="128671" y="1045298"/>
                </a:lnTo>
                <a:lnTo>
                  <a:pt x="175259" y="1051560"/>
                </a:lnTo>
                <a:lnTo>
                  <a:pt x="10531602" y="1051560"/>
                </a:lnTo>
                <a:lnTo>
                  <a:pt x="10578186" y="1045298"/>
                </a:lnTo>
                <a:lnTo>
                  <a:pt x="10620050" y="1027627"/>
                </a:lnTo>
                <a:lnTo>
                  <a:pt x="10655522" y="1000220"/>
                </a:lnTo>
                <a:lnTo>
                  <a:pt x="10682929" y="964748"/>
                </a:lnTo>
                <a:lnTo>
                  <a:pt x="10700600" y="922884"/>
                </a:lnTo>
                <a:lnTo>
                  <a:pt x="10706862" y="876300"/>
                </a:lnTo>
                <a:lnTo>
                  <a:pt x="10706862" y="175260"/>
                </a:lnTo>
                <a:lnTo>
                  <a:pt x="10700600" y="128675"/>
                </a:lnTo>
                <a:lnTo>
                  <a:pt x="10682929" y="86811"/>
                </a:lnTo>
                <a:lnTo>
                  <a:pt x="10655522" y="51339"/>
                </a:lnTo>
                <a:lnTo>
                  <a:pt x="10620050" y="23932"/>
                </a:lnTo>
                <a:lnTo>
                  <a:pt x="10578186" y="6261"/>
                </a:lnTo>
                <a:lnTo>
                  <a:pt x="10531602" y="0"/>
                </a:lnTo>
                <a:close/>
              </a:path>
            </a:pathLst>
          </a:custGeom>
          <a:solidFill>
            <a:srgbClr val="9CB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4508" y="3139058"/>
            <a:ext cx="10707370" cy="1051560"/>
          </a:xfrm>
          <a:custGeom>
            <a:avLst/>
            <a:gdLst/>
            <a:ahLst/>
            <a:cxnLst/>
            <a:rect l="l" t="t" r="r" b="b"/>
            <a:pathLst>
              <a:path w="10707370" h="1051560">
                <a:moveTo>
                  <a:pt x="10531602" y="0"/>
                </a:moveTo>
                <a:lnTo>
                  <a:pt x="175259" y="0"/>
                </a:lnTo>
                <a:lnTo>
                  <a:pt x="128671" y="6261"/>
                </a:lnTo>
                <a:lnTo>
                  <a:pt x="86805" y="23932"/>
                </a:lnTo>
                <a:lnTo>
                  <a:pt x="51334" y="51339"/>
                </a:lnTo>
                <a:lnTo>
                  <a:pt x="23929" y="86811"/>
                </a:lnTo>
                <a:lnTo>
                  <a:pt x="6260" y="128675"/>
                </a:lnTo>
                <a:lnTo>
                  <a:pt x="0" y="175260"/>
                </a:lnTo>
                <a:lnTo>
                  <a:pt x="0" y="876299"/>
                </a:lnTo>
                <a:lnTo>
                  <a:pt x="6260" y="922884"/>
                </a:lnTo>
                <a:lnTo>
                  <a:pt x="23929" y="964748"/>
                </a:lnTo>
                <a:lnTo>
                  <a:pt x="51334" y="1000220"/>
                </a:lnTo>
                <a:lnTo>
                  <a:pt x="86805" y="1027627"/>
                </a:lnTo>
                <a:lnTo>
                  <a:pt x="128671" y="1045298"/>
                </a:lnTo>
                <a:lnTo>
                  <a:pt x="175259" y="1051559"/>
                </a:lnTo>
                <a:lnTo>
                  <a:pt x="10531602" y="1051559"/>
                </a:lnTo>
                <a:lnTo>
                  <a:pt x="10578186" y="1045298"/>
                </a:lnTo>
                <a:lnTo>
                  <a:pt x="10620050" y="1027627"/>
                </a:lnTo>
                <a:lnTo>
                  <a:pt x="10655522" y="1000220"/>
                </a:lnTo>
                <a:lnTo>
                  <a:pt x="10682929" y="964748"/>
                </a:lnTo>
                <a:lnTo>
                  <a:pt x="10700600" y="922884"/>
                </a:lnTo>
                <a:lnTo>
                  <a:pt x="10706862" y="876299"/>
                </a:lnTo>
                <a:lnTo>
                  <a:pt x="10706862" y="175260"/>
                </a:lnTo>
                <a:lnTo>
                  <a:pt x="10700600" y="128675"/>
                </a:lnTo>
                <a:lnTo>
                  <a:pt x="10682929" y="86811"/>
                </a:lnTo>
                <a:lnTo>
                  <a:pt x="10655522" y="51339"/>
                </a:lnTo>
                <a:lnTo>
                  <a:pt x="10620050" y="23932"/>
                </a:lnTo>
                <a:lnTo>
                  <a:pt x="10578186" y="6261"/>
                </a:lnTo>
                <a:lnTo>
                  <a:pt x="10531602" y="0"/>
                </a:lnTo>
                <a:close/>
              </a:path>
            </a:pathLst>
          </a:custGeom>
          <a:solidFill>
            <a:srgbClr val="D2C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24508" y="4273677"/>
            <a:ext cx="10707370" cy="1052830"/>
          </a:xfrm>
          <a:custGeom>
            <a:avLst/>
            <a:gdLst/>
            <a:ahLst/>
            <a:cxnLst/>
            <a:rect l="l" t="t" r="r" b="b"/>
            <a:pathLst>
              <a:path w="10707370" h="1052829">
                <a:moveTo>
                  <a:pt x="10531475" y="0"/>
                </a:moveTo>
                <a:lnTo>
                  <a:pt x="175387" y="0"/>
                </a:lnTo>
                <a:lnTo>
                  <a:pt x="128762" y="6262"/>
                </a:lnTo>
                <a:lnTo>
                  <a:pt x="86866" y="23937"/>
                </a:lnTo>
                <a:lnTo>
                  <a:pt x="51369" y="51355"/>
                </a:lnTo>
                <a:lnTo>
                  <a:pt x="23945" y="86849"/>
                </a:lnTo>
                <a:lnTo>
                  <a:pt x="6265" y="128749"/>
                </a:lnTo>
                <a:lnTo>
                  <a:pt x="0" y="175387"/>
                </a:lnTo>
                <a:lnTo>
                  <a:pt x="0" y="876935"/>
                </a:lnTo>
                <a:lnTo>
                  <a:pt x="6265" y="923572"/>
                </a:lnTo>
                <a:lnTo>
                  <a:pt x="23945" y="965472"/>
                </a:lnTo>
                <a:lnTo>
                  <a:pt x="51369" y="1000966"/>
                </a:lnTo>
                <a:lnTo>
                  <a:pt x="86866" y="1028384"/>
                </a:lnTo>
                <a:lnTo>
                  <a:pt x="128762" y="1046059"/>
                </a:lnTo>
                <a:lnTo>
                  <a:pt x="175387" y="1052322"/>
                </a:lnTo>
                <a:lnTo>
                  <a:pt x="10531475" y="1052322"/>
                </a:lnTo>
                <a:lnTo>
                  <a:pt x="10578112" y="1046059"/>
                </a:lnTo>
                <a:lnTo>
                  <a:pt x="10620012" y="1028384"/>
                </a:lnTo>
                <a:lnTo>
                  <a:pt x="10655506" y="1000966"/>
                </a:lnTo>
                <a:lnTo>
                  <a:pt x="10682924" y="965472"/>
                </a:lnTo>
                <a:lnTo>
                  <a:pt x="10700599" y="923572"/>
                </a:lnTo>
                <a:lnTo>
                  <a:pt x="10706862" y="876935"/>
                </a:lnTo>
                <a:lnTo>
                  <a:pt x="10706862" y="175387"/>
                </a:lnTo>
                <a:lnTo>
                  <a:pt x="10700599" y="128749"/>
                </a:lnTo>
                <a:lnTo>
                  <a:pt x="10682924" y="86849"/>
                </a:lnTo>
                <a:lnTo>
                  <a:pt x="10655506" y="51355"/>
                </a:lnTo>
                <a:lnTo>
                  <a:pt x="10620012" y="23937"/>
                </a:lnTo>
                <a:lnTo>
                  <a:pt x="10578112" y="6262"/>
                </a:lnTo>
                <a:lnTo>
                  <a:pt x="10531475" y="0"/>
                </a:lnTo>
                <a:close/>
              </a:path>
            </a:pathLst>
          </a:custGeom>
          <a:solidFill>
            <a:srgbClr val="94A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4508" y="5409057"/>
            <a:ext cx="10707370" cy="1052830"/>
          </a:xfrm>
          <a:custGeom>
            <a:avLst/>
            <a:gdLst/>
            <a:ahLst/>
            <a:cxnLst/>
            <a:rect l="l" t="t" r="r" b="b"/>
            <a:pathLst>
              <a:path w="10707370" h="1052829">
                <a:moveTo>
                  <a:pt x="10531475" y="0"/>
                </a:moveTo>
                <a:lnTo>
                  <a:pt x="175387" y="0"/>
                </a:lnTo>
                <a:lnTo>
                  <a:pt x="128762" y="6262"/>
                </a:lnTo>
                <a:lnTo>
                  <a:pt x="86866" y="23937"/>
                </a:lnTo>
                <a:lnTo>
                  <a:pt x="51369" y="51355"/>
                </a:lnTo>
                <a:lnTo>
                  <a:pt x="23945" y="86849"/>
                </a:lnTo>
                <a:lnTo>
                  <a:pt x="6265" y="128749"/>
                </a:lnTo>
                <a:lnTo>
                  <a:pt x="0" y="175387"/>
                </a:lnTo>
                <a:lnTo>
                  <a:pt x="0" y="876935"/>
                </a:lnTo>
                <a:lnTo>
                  <a:pt x="6265" y="923559"/>
                </a:lnTo>
                <a:lnTo>
                  <a:pt x="23945" y="965455"/>
                </a:lnTo>
                <a:lnTo>
                  <a:pt x="51369" y="1000952"/>
                </a:lnTo>
                <a:lnTo>
                  <a:pt x="86866" y="1028376"/>
                </a:lnTo>
                <a:lnTo>
                  <a:pt x="128762" y="1046056"/>
                </a:lnTo>
                <a:lnTo>
                  <a:pt x="175387" y="1052322"/>
                </a:lnTo>
                <a:lnTo>
                  <a:pt x="10531475" y="1052322"/>
                </a:lnTo>
                <a:lnTo>
                  <a:pt x="10578112" y="1046056"/>
                </a:lnTo>
                <a:lnTo>
                  <a:pt x="10620012" y="1028376"/>
                </a:lnTo>
                <a:lnTo>
                  <a:pt x="10655506" y="1000952"/>
                </a:lnTo>
                <a:lnTo>
                  <a:pt x="10682924" y="965455"/>
                </a:lnTo>
                <a:lnTo>
                  <a:pt x="10700599" y="923559"/>
                </a:lnTo>
                <a:lnTo>
                  <a:pt x="10706862" y="876935"/>
                </a:lnTo>
                <a:lnTo>
                  <a:pt x="10706862" y="175387"/>
                </a:lnTo>
                <a:lnTo>
                  <a:pt x="10700599" y="128749"/>
                </a:lnTo>
                <a:lnTo>
                  <a:pt x="10682924" y="86849"/>
                </a:lnTo>
                <a:lnTo>
                  <a:pt x="10655506" y="51355"/>
                </a:lnTo>
                <a:lnTo>
                  <a:pt x="10620012" y="23937"/>
                </a:lnTo>
                <a:lnTo>
                  <a:pt x="10578112" y="6262"/>
                </a:lnTo>
                <a:lnTo>
                  <a:pt x="10531475" y="0"/>
                </a:lnTo>
                <a:close/>
              </a:path>
            </a:pathLst>
          </a:custGeom>
          <a:solidFill>
            <a:srgbClr val="C79F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73225" y="2062480"/>
            <a:ext cx="10296525" cy="423481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marR="5080">
              <a:lnSpc>
                <a:spcPts val="2840"/>
              </a:lnSpc>
              <a:spcBef>
                <a:spcPts val="725"/>
              </a:spcBef>
            </a:pP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Coordinating</a:t>
            </a:r>
            <a:r>
              <a:rPr sz="2900" spc="-7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community</a:t>
            </a:r>
            <a:r>
              <a:rPr sz="2900" spc="-6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funding</a:t>
            </a:r>
            <a:r>
              <a:rPr sz="2900" spc="-7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2900" spc="-6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services</a:t>
            </a:r>
            <a:r>
              <a:rPr sz="2900" spc="-7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for</a:t>
            </a:r>
            <a:r>
              <a:rPr sz="2900" spc="-7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people</a:t>
            </a:r>
            <a:r>
              <a:rPr sz="2900" spc="-6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w Cen MT"/>
                <a:cs typeface="Tw Cen MT"/>
              </a:rPr>
              <a:t>experiencing homelessness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w Cen MT"/>
              <a:cs typeface="Tw Cen MT"/>
            </a:endParaRPr>
          </a:p>
          <a:p>
            <a:pPr marL="12700" marR="27940">
              <a:lnSpc>
                <a:spcPts val="2840"/>
              </a:lnSpc>
            </a:pP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Strategically</a:t>
            </a:r>
            <a:r>
              <a:rPr sz="2900" spc="-8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coordinating</a:t>
            </a:r>
            <a:r>
              <a:rPr sz="2900" spc="-9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all</a:t>
            </a:r>
            <a:r>
              <a:rPr sz="2900" spc="-8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public</a:t>
            </a:r>
            <a:r>
              <a:rPr sz="2900" spc="-8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2900" spc="-8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private</a:t>
            </a:r>
            <a:r>
              <a:rPr sz="2900" spc="-9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funding</a:t>
            </a:r>
            <a:r>
              <a:rPr sz="2900" spc="-8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sources</a:t>
            </a:r>
            <a:r>
              <a:rPr sz="2900" spc="-9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in</a:t>
            </a:r>
            <a:r>
              <a:rPr sz="2900" spc="-9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spc="-50" dirty="0">
                <a:solidFill>
                  <a:srgbClr val="FFFFFF"/>
                </a:solidFill>
                <a:latin typeface="Tw Cen MT"/>
                <a:cs typeface="Tw Cen MT"/>
              </a:rPr>
              <a:t>a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community</a:t>
            </a:r>
            <a:r>
              <a:rPr sz="29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to</a:t>
            </a:r>
            <a:r>
              <a:rPr sz="29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address</a:t>
            </a:r>
            <a:r>
              <a:rPr sz="29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the needs</a:t>
            </a:r>
            <a:r>
              <a:rPr sz="29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of</a:t>
            </a:r>
            <a:r>
              <a:rPr sz="2900" spc="7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persons</a:t>
            </a:r>
            <a:r>
              <a:rPr sz="29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experiencing</a:t>
            </a:r>
            <a:r>
              <a:rPr sz="29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w Cen MT"/>
                <a:cs typeface="Tw Cen MT"/>
              </a:rPr>
              <a:t>homelessness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Tw Cen MT"/>
              <a:cs typeface="Tw Cen MT"/>
            </a:endParaRPr>
          </a:p>
          <a:p>
            <a:pPr marL="12700" marR="1315085">
              <a:lnSpc>
                <a:spcPts val="2840"/>
              </a:lnSpc>
            </a:pP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Developing</a:t>
            </a:r>
            <a:r>
              <a:rPr sz="2900" spc="-1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targeted</a:t>
            </a:r>
            <a:r>
              <a:rPr sz="2900" spc="-1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partnerships</a:t>
            </a:r>
            <a:r>
              <a:rPr sz="2900" spc="-1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with</a:t>
            </a:r>
            <a:r>
              <a:rPr sz="2900" spc="-1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housing</a:t>
            </a:r>
            <a:r>
              <a:rPr sz="2900" spc="-1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providers</a:t>
            </a:r>
            <a:r>
              <a:rPr sz="2900" spc="-1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spc="-25" dirty="0">
                <a:solidFill>
                  <a:srgbClr val="FFFFFF"/>
                </a:solidFill>
                <a:latin typeface="Tw Cen MT"/>
                <a:cs typeface="Tw Cen MT"/>
              </a:rPr>
              <a:t>and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supportive</a:t>
            </a:r>
            <a:r>
              <a:rPr sz="2900" spc="-5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services</a:t>
            </a:r>
            <a:r>
              <a:rPr sz="2900" spc="-5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w Cen MT"/>
                <a:cs typeface="Tw Cen MT"/>
              </a:rPr>
              <a:t>providers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Tw Cen MT"/>
              <a:cs typeface="Tw Cen MT"/>
            </a:endParaRPr>
          </a:p>
          <a:p>
            <a:pPr marL="12700" marR="1273810">
              <a:lnSpc>
                <a:spcPts val="2840"/>
              </a:lnSpc>
            </a:pP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Utilizing</a:t>
            </a:r>
            <a:r>
              <a:rPr sz="2900" spc="-8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data</a:t>
            </a:r>
            <a:r>
              <a:rPr sz="2900" spc="-6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to</a:t>
            </a:r>
            <a:r>
              <a:rPr sz="2900" spc="-8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w Cen MT"/>
                <a:cs typeface="Tw Cen MT"/>
              </a:rPr>
              <a:t>improve</a:t>
            </a:r>
            <a:r>
              <a:rPr sz="2900" spc="-8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the</a:t>
            </a:r>
            <a:r>
              <a:rPr sz="2900" spc="-8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homeless</a:t>
            </a:r>
            <a:r>
              <a:rPr sz="2900" spc="-7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system</a:t>
            </a:r>
            <a:r>
              <a:rPr sz="2900" spc="-8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2900" spc="-7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ensure</a:t>
            </a:r>
            <a:r>
              <a:rPr sz="2900" spc="-8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spc="-20" dirty="0">
                <a:solidFill>
                  <a:srgbClr val="FFFFFF"/>
                </a:solidFill>
                <a:latin typeface="Tw Cen MT"/>
                <a:cs typeface="Tw Cen MT"/>
              </a:rPr>
              <a:t>that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homelessness</a:t>
            </a:r>
            <a:r>
              <a:rPr sz="2900" spc="-9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is</a:t>
            </a:r>
            <a:r>
              <a:rPr sz="2900" spc="-8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w Cen MT"/>
                <a:cs typeface="Tw Cen MT"/>
              </a:rPr>
              <a:t>rare,</a:t>
            </a:r>
            <a:r>
              <a:rPr sz="2900" spc="-8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brief</a:t>
            </a:r>
            <a:r>
              <a:rPr sz="29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2900" spc="-8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w Cen MT"/>
                <a:cs typeface="Tw Cen MT"/>
              </a:rPr>
              <a:t>non-recurring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48200" cy="6858000"/>
          </a:xfrm>
          <a:custGeom>
            <a:avLst/>
            <a:gdLst/>
            <a:ahLst/>
            <a:cxnLst/>
            <a:rect l="l" t="t" r="r" b="b"/>
            <a:pathLst>
              <a:path w="4648200" h="6858000">
                <a:moveTo>
                  <a:pt x="4648200" y="0"/>
                </a:moveTo>
                <a:lnTo>
                  <a:pt x="0" y="0"/>
                </a:lnTo>
                <a:lnTo>
                  <a:pt x="0" y="6858000"/>
                </a:lnTo>
                <a:lnTo>
                  <a:pt x="4648200" y="6858000"/>
                </a:lnTo>
                <a:lnTo>
                  <a:pt x="4648200" y="0"/>
                </a:lnTo>
                <a:close/>
              </a:path>
            </a:pathLst>
          </a:custGeom>
          <a:solidFill>
            <a:srgbClr val="9CB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2376" y="2314447"/>
            <a:ext cx="2685415" cy="200723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1300"/>
              </a:spcBef>
            </a:pPr>
            <a:r>
              <a:rPr sz="5000" spc="35" dirty="0">
                <a:solidFill>
                  <a:srgbClr val="FFFFFF"/>
                </a:solidFill>
                <a:latin typeface="Tw Cen MT Condensed"/>
                <a:cs typeface="Tw Cen MT Condensed"/>
              </a:rPr>
              <a:t>COC </a:t>
            </a:r>
            <a:r>
              <a:rPr sz="5000" spc="-10" dirty="0">
                <a:solidFill>
                  <a:srgbClr val="FFFFFF"/>
                </a:solidFill>
                <a:latin typeface="Tw Cen MT Condensed"/>
                <a:cs typeface="Tw Cen MT Condensed"/>
              </a:rPr>
              <a:t>INVOLVEMENT </a:t>
            </a:r>
            <a:r>
              <a:rPr sz="5000" dirty="0">
                <a:solidFill>
                  <a:srgbClr val="FFFFFF"/>
                </a:solidFill>
                <a:latin typeface="Tw Cen MT Condensed"/>
                <a:cs typeface="Tw Cen MT Condensed"/>
              </a:rPr>
              <a:t>IN</a:t>
            </a:r>
            <a:r>
              <a:rPr sz="5000" spc="275" dirty="0">
                <a:solidFill>
                  <a:srgbClr val="FFFFFF"/>
                </a:solidFill>
                <a:latin typeface="Tw Cen MT Condensed"/>
                <a:cs typeface="Tw Cen MT Condensed"/>
              </a:rPr>
              <a:t> </a:t>
            </a:r>
            <a:r>
              <a:rPr sz="5000" spc="80" dirty="0">
                <a:solidFill>
                  <a:srgbClr val="FFFFFF"/>
                </a:solidFill>
                <a:latin typeface="Tw Cen MT Condensed"/>
                <a:cs typeface="Tw Cen MT Condensed"/>
              </a:rPr>
              <a:t>HOME-</a:t>
            </a:r>
            <a:r>
              <a:rPr sz="5000" spc="-25" dirty="0">
                <a:solidFill>
                  <a:srgbClr val="FFFFFF"/>
                </a:solidFill>
                <a:latin typeface="Tw Cen MT Condensed"/>
                <a:cs typeface="Tw Cen MT Condensed"/>
              </a:rPr>
              <a:t>ARP</a:t>
            </a:r>
            <a:endParaRPr sz="5000">
              <a:latin typeface="Tw Cen MT Condensed"/>
              <a:cs typeface="Tw Cen MT Condense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29580" y="543687"/>
            <a:ext cx="6520180" cy="0"/>
          </a:xfrm>
          <a:custGeom>
            <a:avLst/>
            <a:gdLst/>
            <a:ahLst/>
            <a:cxnLst/>
            <a:rect l="l" t="t" r="r" b="b"/>
            <a:pathLst>
              <a:path w="6520180">
                <a:moveTo>
                  <a:pt x="0" y="0"/>
                </a:moveTo>
                <a:lnTo>
                  <a:pt x="6519672" y="0"/>
                </a:lnTo>
              </a:path>
            </a:pathLst>
          </a:custGeom>
          <a:ln w="15875">
            <a:solidFill>
              <a:srgbClr val="9C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115814" y="547115"/>
            <a:ext cx="6312535" cy="1052532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 marR="5080">
              <a:lnSpc>
                <a:spcPts val="2540"/>
              </a:lnSpc>
              <a:spcBef>
                <a:spcPts val="665"/>
              </a:spcBef>
            </a:pPr>
            <a:r>
              <a:rPr lang="en-US" sz="2600" spc="-50" dirty="0" smtClean="0">
                <a:solidFill>
                  <a:srgbClr val="2D2B20"/>
                </a:solidFill>
                <a:latin typeface="Tw Cen MT"/>
                <a:cs typeface="Tw Cen MT"/>
              </a:rPr>
              <a:t>The City of Norman as the PJ</a:t>
            </a:r>
            <a:r>
              <a:rPr sz="2600" spc="-50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will</a:t>
            </a:r>
            <a:r>
              <a:rPr sz="26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lang="en-US" sz="2600" dirty="0" smtClean="0">
                <a:solidFill>
                  <a:srgbClr val="2D2B20"/>
                </a:solidFill>
                <a:latin typeface="Tw Cen MT"/>
                <a:cs typeface="Tw Cen MT"/>
              </a:rPr>
              <a:t>consult</a:t>
            </a:r>
            <a:r>
              <a:rPr sz="2600" spc="-50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with</a:t>
            </a:r>
            <a:r>
              <a:rPr sz="26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lang="en-US" sz="2600" dirty="0" smtClean="0">
                <a:solidFill>
                  <a:srgbClr val="2D2B20"/>
                </a:solidFill>
                <a:latin typeface="Tw Cen MT"/>
                <a:cs typeface="Tw Cen MT"/>
              </a:rPr>
              <a:t>OK504 CoC</a:t>
            </a:r>
            <a:r>
              <a:rPr sz="2600" spc="-50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6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spc="-10" dirty="0">
                <a:solidFill>
                  <a:srgbClr val="2D2B20"/>
                </a:solidFill>
                <a:latin typeface="Tw Cen MT"/>
                <a:cs typeface="Tw Cen MT"/>
              </a:rPr>
              <a:t>identify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community</a:t>
            </a:r>
            <a:r>
              <a:rPr sz="26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priorities</a:t>
            </a:r>
            <a:r>
              <a:rPr sz="26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6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spc="-25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6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spc="-10" dirty="0">
                <a:solidFill>
                  <a:srgbClr val="2D2B20"/>
                </a:solidFill>
                <a:latin typeface="Tw Cen MT"/>
                <a:cs typeface="Tw Cen MT"/>
              </a:rPr>
              <a:t>projects.</a:t>
            </a:r>
            <a:endParaRPr sz="2600" dirty="0">
              <a:latin typeface="Tw Cen MT"/>
              <a:cs typeface="Tw Cen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9580" y="1717929"/>
            <a:ext cx="6520180" cy="0"/>
          </a:xfrm>
          <a:custGeom>
            <a:avLst/>
            <a:gdLst/>
            <a:ahLst/>
            <a:cxnLst/>
            <a:rect l="l" t="t" r="r" b="b"/>
            <a:pathLst>
              <a:path w="6520180">
                <a:moveTo>
                  <a:pt x="0" y="0"/>
                </a:moveTo>
                <a:lnTo>
                  <a:pt x="6519672" y="0"/>
                </a:lnTo>
              </a:path>
            </a:pathLst>
          </a:custGeom>
          <a:ln w="15875">
            <a:solidFill>
              <a:srgbClr val="91C2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15814" y="1721357"/>
            <a:ext cx="6287135" cy="106870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 marR="5080">
              <a:lnSpc>
                <a:spcPct val="81600"/>
              </a:lnSpc>
              <a:spcBef>
                <a:spcPts val="670"/>
              </a:spcBef>
            </a:pPr>
            <a:r>
              <a:rPr lang="en-US" sz="2600" dirty="0" smtClean="0">
                <a:solidFill>
                  <a:srgbClr val="2D2B20"/>
                </a:solidFill>
                <a:latin typeface="Tw Cen MT"/>
                <a:cs typeface="Tw Cen MT"/>
              </a:rPr>
              <a:t>P</a:t>
            </a:r>
            <a:r>
              <a:rPr sz="2600" dirty="0" smtClean="0">
                <a:solidFill>
                  <a:srgbClr val="2D2B20"/>
                </a:solidFill>
                <a:latin typeface="Tw Cen MT"/>
                <a:cs typeface="Tw Cen MT"/>
              </a:rPr>
              <a:t>rovide</a:t>
            </a:r>
            <a:r>
              <a:rPr sz="2600" spc="-40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data</a:t>
            </a:r>
            <a:r>
              <a:rPr sz="26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6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support</a:t>
            </a:r>
            <a:r>
              <a:rPr sz="26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6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needs</a:t>
            </a:r>
            <a:r>
              <a:rPr sz="26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600" spc="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spc="-25" dirty="0">
                <a:solidFill>
                  <a:srgbClr val="2D2B20"/>
                </a:solidFill>
                <a:latin typeface="Tw Cen MT"/>
                <a:cs typeface="Tw Cen MT"/>
              </a:rPr>
              <a:t>the </a:t>
            </a:r>
            <a:r>
              <a:rPr sz="2600" spc="-10" dirty="0">
                <a:solidFill>
                  <a:srgbClr val="2D2B20"/>
                </a:solidFill>
                <a:latin typeface="Tw Cen MT"/>
                <a:cs typeface="Tw Cen MT"/>
              </a:rPr>
              <a:t>community,</a:t>
            </a:r>
            <a:r>
              <a:rPr sz="26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which</a:t>
            </a:r>
            <a:r>
              <a:rPr sz="26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will</a:t>
            </a:r>
            <a:r>
              <a:rPr sz="26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be</a:t>
            </a:r>
            <a:r>
              <a:rPr sz="26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required</a:t>
            </a:r>
            <a:r>
              <a:rPr sz="26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in</a:t>
            </a:r>
            <a:r>
              <a:rPr sz="26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6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spc="-10" dirty="0">
                <a:solidFill>
                  <a:srgbClr val="2D2B20"/>
                </a:solidFill>
                <a:latin typeface="Tw Cen MT"/>
                <a:cs typeface="Tw Cen MT"/>
              </a:rPr>
              <a:t>HOME-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6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Allocation</a:t>
            </a:r>
            <a:r>
              <a:rPr sz="2600" spc="-7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spc="-20" dirty="0" smtClean="0">
                <a:solidFill>
                  <a:srgbClr val="2D2B20"/>
                </a:solidFill>
                <a:latin typeface="Tw Cen MT"/>
                <a:cs typeface="Tw Cen MT"/>
              </a:rPr>
              <a:t>Plan</a:t>
            </a:r>
            <a:r>
              <a:rPr lang="en-US" sz="2600" spc="-20" dirty="0" smtClean="0">
                <a:solidFill>
                  <a:srgbClr val="2D2B20"/>
                </a:solidFill>
                <a:latin typeface="Tw Cen MT"/>
                <a:cs typeface="Tw Cen MT"/>
              </a:rPr>
              <a:t>; PIT, HIC, BNL</a:t>
            </a:r>
            <a:endParaRPr sz="2600" dirty="0">
              <a:latin typeface="Tw Cen MT"/>
              <a:cs typeface="Tw Cen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9580" y="2892170"/>
            <a:ext cx="6520180" cy="0"/>
          </a:xfrm>
          <a:custGeom>
            <a:avLst/>
            <a:gdLst/>
            <a:ahLst/>
            <a:cxnLst/>
            <a:rect l="l" t="t" r="r" b="b"/>
            <a:pathLst>
              <a:path w="6520180">
                <a:moveTo>
                  <a:pt x="0" y="0"/>
                </a:moveTo>
                <a:lnTo>
                  <a:pt x="6519672" y="0"/>
                </a:lnTo>
              </a:path>
            </a:pathLst>
          </a:custGeom>
          <a:ln w="15875">
            <a:solidFill>
              <a:srgbClr val="87C6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115814" y="2895600"/>
            <a:ext cx="5874385" cy="74485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 marR="5080">
              <a:lnSpc>
                <a:spcPts val="2540"/>
              </a:lnSpc>
              <a:spcBef>
                <a:spcPts val="665"/>
              </a:spcBef>
            </a:pPr>
            <a:r>
              <a:rPr sz="2600" spc="-10" dirty="0">
                <a:solidFill>
                  <a:srgbClr val="2D2B20"/>
                </a:solidFill>
                <a:latin typeface="Tw Cen MT"/>
                <a:cs typeface="Tw Cen MT"/>
              </a:rPr>
              <a:t>Possible</a:t>
            </a:r>
            <a:r>
              <a:rPr sz="2600" spc="-7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partners</a:t>
            </a:r>
            <a:r>
              <a:rPr sz="2600" spc="-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600" spc="-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6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supportive</a:t>
            </a:r>
            <a:r>
              <a:rPr sz="2600" spc="-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spc="-10" dirty="0">
                <a:solidFill>
                  <a:srgbClr val="2D2B20"/>
                </a:solidFill>
                <a:latin typeface="Tw Cen MT"/>
                <a:cs typeface="Tw Cen MT"/>
              </a:rPr>
              <a:t>services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provided</a:t>
            </a:r>
            <a:r>
              <a:rPr sz="26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6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residents</a:t>
            </a:r>
            <a:r>
              <a:rPr sz="26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6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spc="-2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6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spc="-10" dirty="0">
                <a:solidFill>
                  <a:srgbClr val="2D2B20"/>
                </a:solidFill>
                <a:latin typeface="Tw Cen MT"/>
                <a:cs typeface="Tw Cen MT"/>
              </a:rPr>
              <a:t>projects</a:t>
            </a:r>
            <a:endParaRPr sz="2600" dirty="0">
              <a:latin typeface="Tw Cen MT"/>
              <a:cs typeface="Tw Cen M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29580" y="4066413"/>
            <a:ext cx="6520180" cy="0"/>
          </a:xfrm>
          <a:custGeom>
            <a:avLst/>
            <a:gdLst/>
            <a:ahLst/>
            <a:cxnLst/>
            <a:rect l="l" t="t" r="r" b="b"/>
            <a:pathLst>
              <a:path w="6520180">
                <a:moveTo>
                  <a:pt x="0" y="0"/>
                </a:moveTo>
                <a:lnTo>
                  <a:pt x="6519672" y="0"/>
                </a:lnTo>
              </a:path>
            </a:pathLst>
          </a:custGeom>
          <a:ln w="15875">
            <a:solidFill>
              <a:srgbClr val="A7CC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115814" y="4069841"/>
            <a:ext cx="6207125" cy="8124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Be</a:t>
            </a:r>
            <a:r>
              <a:rPr sz="2600" spc="-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an</a:t>
            </a:r>
            <a:r>
              <a:rPr sz="2600" spc="-8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advocate</a:t>
            </a:r>
            <a:r>
              <a:rPr sz="2600" spc="-7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 smtClean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lang="en-US" sz="2600" dirty="0" smtClean="0">
                <a:solidFill>
                  <a:srgbClr val="2D2B20"/>
                </a:solidFill>
                <a:latin typeface="Tw Cen MT"/>
                <a:cs typeface="Tw Cen MT"/>
              </a:rPr>
              <a:t>,</a:t>
            </a:r>
            <a:r>
              <a:rPr sz="2600" spc="-85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lang="en-US" sz="2600" dirty="0" smtClean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lang="en-US" sz="2600" spc="-85" dirty="0" smtClean="0">
                <a:solidFill>
                  <a:srgbClr val="2D2B20"/>
                </a:solidFill>
                <a:latin typeface="Tw Cen MT"/>
                <a:cs typeface="Tw Cen MT"/>
              </a:rPr>
              <a:t> an </a:t>
            </a:r>
            <a:r>
              <a:rPr lang="en-US" sz="2600" spc="-10" dirty="0" smtClean="0">
                <a:solidFill>
                  <a:srgbClr val="2D2B20"/>
                </a:solidFill>
                <a:latin typeface="Tw Cen MT"/>
                <a:cs typeface="Tw Cen MT"/>
              </a:rPr>
              <a:t>adversary</a:t>
            </a:r>
            <a:r>
              <a:rPr sz="2600" spc="-85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lang="en-US" sz="2600" spc="-85" dirty="0" smtClean="0">
                <a:solidFill>
                  <a:srgbClr val="2D2B20"/>
                </a:solidFill>
                <a:latin typeface="Tw Cen MT"/>
                <a:cs typeface="Tw Cen MT"/>
              </a:rPr>
              <a:t>against, eligible </a:t>
            </a:r>
            <a:r>
              <a:rPr sz="2600" dirty="0" smtClean="0">
                <a:solidFill>
                  <a:srgbClr val="2D2B20"/>
                </a:solidFill>
                <a:latin typeface="Tw Cen MT"/>
                <a:cs typeface="Tw Cen MT"/>
              </a:rPr>
              <a:t>project</a:t>
            </a:r>
            <a:r>
              <a:rPr lang="en-US" sz="2600" dirty="0" smtClean="0">
                <a:solidFill>
                  <a:srgbClr val="2D2B20"/>
                </a:solidFill>
                <a:latin typeface="Tw Cen MT"/>
                <a:cs typeface="Tw Cen MT"/>
              </a:rPr>
              <a:t>s</a:t>
            </a:r>
            <a:endParaRPr sz="2600" dirty="0">
              <a:latin typeface="Tw Cen MT"/>
              <a:cs typeface="Tw Cen M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9580" y="5240654"/>
            <a:ext cx="6520180" cy="0"/>
          </a:xfrm>
          <a:custGeom>
            <a:avLst/>
            <a:gdLst/>
            <a:ahLst/>
            <a:cxnLst/>
            <a:rect l="l" t="t" r="r" b="b"/>
            <a:pathLst>
              <a:path w="6520180">
                <a:moveTo>
                  <a:pt x="0" y="0"/>
                </a:moveTo>
                <a:lnTo>
                  <a:pt x="6519672" y="0"/>
                </a:lnTo>
              </a:path>
            </a:pathLst>
          </a:custGeom>
          <a:ln w="15875">
            <a:solidFill>
              <a:srgbClr val="D2CA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115814" y="5244084"/>
            <a:ext cx="6238240" cy="74485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 marR="5080">
              <a:lnSpc>
                <a:spcPts val="2540"/>
              </a:lnSpc>
              <a:spcBef>
                <a:spcPts val="665"/>
              </a:spcBef>
            </a:pP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Operate</a:t>
            </a:r>
            <a:r>
              <a:rPr sz="26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6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Coordinated</a:t>
            </a:r>
            <a:r>
              <a:rPr sz="26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spc="-20" dirty="0">
                <a:solidFill>
                  <a:srgbClr val="2D2B20"/>
                </a:solidFill>
                <a:latin typeface="Tw Cen MT"/>
                <a:cs typeface="Tw Cen MT"/>
              </a:rPr>
              <a:t>Entry,</a:t>
            </a:r>
            <a:r>
              <a:rPr sz="26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which</a:t>
            </a:r>
            <a:r>
              <a:rPr sz="26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could</a:t>
            </a:r>
            <a:r>
              <a:rPr sz="26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spc="-25" dirty="0">
                <a:solidFill>
                  <a:srgbClr val="2D2B20"/>
                </a:solidFill>
                <a:latin typeface="Tw Cen MT"/>
                <a:cs typeface="Tw Cen MT"/>
              </a:rPr>
              <a:t>be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used</a:t>
            </a:r>
            <a:r>
              <a:rPr sz="26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as</a:t>
            </a:r>
            <a:r>
              <a:rPr sz="26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6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source</a:t>
            </a:r>
            <a:r>
              <a:rPr sz="26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6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600" spc="-10" dirty="0">
                <a:solidFill>
                  <a:srgbClr val="2D2B20"/>
                </a:solidFill>
                <a:latin typeface="Tw Cen MT"/>
                <a:cs typeface="Tw Cen MT"/>
              </a:rPr>
              <a:t>referrals</a:t>
            </a:r>
            <a:endParaRPr sz="26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4572000"/>
          </a:xfrm>
          <a:custGeom>
            <a:avLst/>
            <a:gdLst/>
            <a:ahLst/>
            <a:cxnLst/>
            <a:rect l="l" t="t" r="r" b="b"/>
            <a:pathLst>
              <a:path w="12192000" h="4572000">
                <a:moveTo>
                  <a:pt x="12192000" y="0"/>
                </a:moveTo>
                <a:lnTo>
                  <a:pt x="0" y="0"/>
                </a:lnTo>
                <a:lnTo>
                  <a:pt x="0" y="4572000"/>
                </a:lnTo>
                <a:lnTo>
                  <a:pt x="12192000" y="4572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2C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6953" y="5264277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050">
            <a:solidFill>
              <a:srgbClr val="D2CA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94711" y="4882133"/>
            <a:ext cx="572897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5400"/>
              </a:lnSpc>
              <a:spcBef>
                <a:spcPts val="100"/>
              </a:spcBef>
            </a:pPr>
            <a:r>
              <a:rPr spc="145" dirty="0"/>
              <a:t>DEVELOPING</a:t>
            </a:r>
            <a:r>
              <a:rPr spc="430" dirty="0"/>
              <a:t> </a:t>
            </a:r>
            <a:r>
              <a:rPr spc="125" dirty="0"/>
              <a:t>THE</a:t>
            </a:r>
            <a:r>
              <a:rPr spc="420" dirty="0"/>
              <a:t> </a:t>
            </a:r>
            <a:r>
              <a:rPr spc="210" dirty="0"/>
              <a:t>HOME-</a:t>
            </a:r>
            <a:r>
              <a:rPr spc="100" dirty="0"/>
              <a:t>ARP</a:t>
            </a:r>
          </a:p>
          <a:p>
            <a:pPr marR="10160" algn="r">
              <a:lnSpc>
                <a:spcPts val="5400"/>
              </a:lnSpc>
            </a:pPr>
            <a:r>
              <a:rPr spc="110" dirty="0"/>
              <a:t>ALLOCATION</a:t>
            </a:r>
            <a:r>
              <a:rPr spc="420" dirty="0"/>
              <a:t> </a:t>
            </a:r>
            <a:r>
              <a:rPr spc="100" dirty="0"/>
              <a:t>PLAN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10" dirty="0" smtClean="0"/>
              <a:t>INFORMATIONAL SUMMARY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1024508" y="2288667"/>
            <a:ext cx="9720580" cy="0"/>
          </a:xfrm>
          <a:custGeom>
            <a:avLst/>
            <a:gdLst/>
            <a:ahLst/>
            <a:cxnLst/>
            <a:rect l="l" t="t" r="r" b="b"/>
            <a:pathLst>
              <a:path w="9720580">
                <a:moveTo>
                  <a:pt x="0" y="0"/>
                </a:moveTo>
                <a:lnTo>
                  <a:pt x="9720072" y="0"/>
                </a:lnTo>
              </a:path>
            </a:pathLst>
          </a:custGeom>
          <a:ln w="15875">
            <a:solidFill>
              <a:srgbClr val="9C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4508" y="2958464"/>
            <a:ext cx="9720580" cy="0"/>
          </a:xfrm>
          <a:custGeom>
            <a:avLst/>
            <a:gdLst/>
            <a:ahLst/>
            <a:cxnLst/>
            <a:rect l="l" t="t" r="r" b="b"/>
            <a:pathLst>
              <a:path w="9720580">
                <a:moveTo>
                  <a:pt x="0" y="0"/>
                </a:moveTo>
                <a:lnTo>
                  <a:pt x="9720072" y="0"/>
                </a:lnTo>
              </a:path>
            </a:pathLst>
          </a:custGeom>
          <a:ln w="15875">
            <a:solidFill>
              <a:srgbClr val="D2CA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24508" y="3628263"/>
            <a:ext cx="9720580" cy="0"/>
          </a:xfrm>
          <a:custGeom>
            <a:avLst/>
            <a:gdLst/>
            <a:ahLst/>
            <a:cxnLst/>
            <a:rect l="l" t="t" r="r" b="b"/>
            <a:pathLst>
              <a:path w="9720580">
                <a:moveTo>
                  <a:pt x="0" y="0"/>
                </a:moveTo>
                <a:lnTo>
                  <a:pt x="9720072" y="0"/>
                </a:lnTo>
              </a:path>
            </a:pathLst>
          </a:custGeom>
          <a:ln w="15875">
            <a:solidFill>
              <a:srgbClr val="94A2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4508" y="4298060"/>
            <a:ext cx="9720580" cy="0"/>
          </a:xfrm>
          <a:custGeom>
            <a:avLst/>
            <a:gdLst/>
            <a:ahLst/>
            <a:cxnLst/>
            <a:rect l="l" t="t" r="r" b="b"/>
            <a:pathLst>
              <a:path w="9720580">
                <a:moveTo>
                  <a:pt x="0" y="0"/>
                </a:moveTo>
                <a:lnTo>
                  <a:pt x="9720072" y="0"/>
                </a:lnTo>
              </a:path>
            </a:pathLst>
          </a:custGeom>
          <a:ln w="15875">
            <a:solidFill>
              <a:srgbClr val="C79F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4508" y="4967859"/>
            <a:ext cx="9720580" cy="0"/>
          </a:xfrm>
          <a:custGeom>
            <a:avLst/>
            <a:gdLst/>
            <a:ahLst/>
            <a:cxnLst/>
            <a:rect l="l" t="t" r="r" b="b"/>
            <a:pathLst>
              <a:path w="9720580">
                <a:moveTo>
                  <a:pt x="0" y="0"/>
                </a:moveTo>
                <a:lnTo>
                  <a:pt x="9720072" y="0"/>
                </a:lnTo>
              </a:path>
            </a:pathLst>
          </a:custGeom>
          <a:ln w="15875">
            <a:solidFill>
              <a:srgbClr val="B09F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24508" y="5637657"/>
            <a:ext cx="9720580" cy="0"/>
          </a:xfrm>
          <a:custGeom>
            <a:avLst/>
            <a:gdLst/>
            <a:ahLst/>
            <a:cxnLst/>
            <a:rect l="l" t="t" r="r" b="b"/>
            <a:pathLst>
              <a:path w="9720580">
                <a:moveTo>
                  <a:pt x="0" y="0"/>
                </a:moveTo>
                <a:lnTo>
                  <a:pt x="9720072" y="0"/>
                </a:lnTo>
              </a:path>
            </a:pathLst>
          </a:custGeom>
          <a:ln w="15875">
            <a:solidFill>
              <a:srgbClr val="9C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37158" y="2128874"/>
            <a:ext cx="7130415" cy="4044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208655">
              <a:lnSpc>
                <a:spcPct val="133200"/>
              </a:lnSpc>
              <a:spcBef>
                <a:spcPts val="95"/>
              </a:spcBef>
            </a:pPr>
            <a:r>
              <a:rPr sz="3300" dirty="0">
                <a:solidFill>
                  <a:srgbClr val="2D2B20"/>
                </a:solidFill>
                <a:latin typeface="Tw Cen MT"/>
                <a:cs typeface="Tw Cen MT"/>
              </a:rPr>
              <a:t>What</a:t>
            </a:r>
            <a:r>
              <a:rPr sz="33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300" dirty="0">
                <a:solidFill>
                  <a:srgbClr val="2D2B20"/>
                </a:solidFill>
                <a:latin typeface="Tw Cen MT"/>
                <a:cs typeface="Tw Cen MT"/>
              </a:rPr>
              <a:t>is</a:t>
            </a:r>
            <a:r>
              <a:rPr sz="33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30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3300" spc="-20" dirty="0">
                <a:solidFill>
                  <a:srgbClr val="2D2B20"/>
                </a:solidFill>
                <a:latin typeface="Tw Cen MT"/>
                <a:cs typeface="Tw Cen MT"/>
              </a:rPr>
              <a:t>ARP? </a:t>
            </a:r>
            <a:r>
              <a:rPr sz="33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33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300" dirty="0">
                <a:solidFill>
                  <a:srgbClr val="2D2B20"/>
                </a:solidFill>
                <a:latin typeface="Tw Cen MT"/>
                <a:cs typeface="Tw Cen MT"/>
              </a:rPr>
              <a:t>application</a:t>
            </a:r>
            <a:r>
              <a:rPr sz="33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300" spc="-20" dirty="0">
                <a:solidFill>
                  <a:srgbClr val="2D2B20"/>
                </a:solidFill>
                <a:latin typeface="Tw Cen MT"/>
                <a:cs typeface="Tw Cen MT"/>
              </a:rPr>
              <a:t>process </a:t>
            </a:r>
            <a:r>
              <a:rPr sz="3300" dirty="0">
                <a:solidFill>
                  <a:srgbClr val="2D2B20"/>
                </a:solidFill>
                <a:latin typeface="Tw Cen MT"/>
                <a:cs typeface="Tw Cen MT"/>
              </a:rPr>
              <a:t>Qualifying </a:t>
            </a:r>
            <a:r>
              <a:rPr sz="3300" spc="-10" dirty="0">
                <a:solidFill>
                  <a:srgbClr val="2D2B20"/>
                </a:solidFill>
                <a:latin typeface="Tw Cen MT"/>
                <a:cs typeface="Tw Cen MT"/>
              </a:rPr>
              <a:t>populations</a:t>
            </a:r>
            <a:endParaRPr sz="3300" dirty="0">
              <a:latin typeface="Tw Cen MT"/>
              <a:cs typeface="Tw Cen MT"/>
            </a:endParaRPr>
          </a:p>
          <a:p>
            <a:pPr marL="12700" marR="5080">
              <a:lnSpc>
                <a:spcPct val="133200"/>
              </a:lnSpc>
            </a:pPr>
            <a:r>
              <a:rPr sz="3300" dirty="0">
                <a:solidFill>
                  <a:srgbClr val="2D2B20"/>
                </a:solidFill>
                <a:latin typeface="Tw Cen MT"/>
                <a:cs typeface="Tw Cen MT"/>
              </a:rPr>
              <a:t>Developing</a:t>
            </a:r>
            <a:r>
              <a:rPr sz="33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3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33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300" spc="-1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33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33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300" dirty="0">
                <a:solidFill>
                  <a:srgbClr val="2D2B20"/>
                </a:solidFill>
                <a:latin typeface="Tw Cen MT"/>
                <a:cs typeface="Tw Cen MT"/>
              </a:rPr>
              <a:t>Allocation</a:t>
            </a:r>
            <a:r>
              <a:rPr sz="33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300" spc="-20" dirty="0">
                <a:solidFill>
                  <a:srgbClr val="2D2B20"/>
                </a:solidFill>
                <a:latin typeface="Tw Cen MT"/>
                <a:cs typeface="Tw Cen MT"/>
              </a:rPr>
              <a:t>Plan </a:t>
            </a:r>
            <a:r>
              <a:rPr sz="3300" dirty="0">
                <a:solidFill>
                  <a:srgbClr val="2D2B20"/>
                </a:solidFill>
                <a:latin typeface="Tw Cen MT"/>
                <a:cs typeface="Tw Cen MT"/>
              </a:rPr>
              <a:t>Eligible </a:t>
            </a:r>
            <a:r>
              <a:rPr sz="3300" spc="-10" dirty="0">
                <a:solidFill>
                  <a:srgbClr val="2D2B20"/>
                </a:solidFill>
                <a:latin typeface="Tw Cen MT"/>
                <a:cs typeface="Tw Cen MT"/>
              </a:rPr>
              <a:t>activities</a:t>
            </a:r>
            <a:endParaRPr sz="33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sz="3300" dirty="0">
                <a:solidFill>
                  <a:srgbClr val="2D2B20"/>
                </a:solidFill>
                <a:latin typeface="Tw Cen MT"/>
                <a:cs typeface="Tw Cen MT"/>
              </a:rPr>
              <a:t>What</a:t>
            </a:r>
            <a:r>
              <a:rPr sz="33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lang="en-US" sz="3300" dirty="0" smtClean="0">
                <a:solidFill>
                  <a:srgbClr val="2D2B20"/>
                </a:solidFill>
                <a:latin typeface="Tw Cen MT"/>
                <a:cs typeface="Tw Cen MT"/>
              </a:rPr>
              <a:t>is currently being undertaken</a:t>
            </a:r>
            <a:r>
              <a:rPr sz="3300" spc="-20" dirty="0" smtClean="0">
                <a:solidFill>
                  <a:srgbClr val="2D2B20"/>
                </a:solidFill>
                <a:latin typeface="Tw Cen MT"/>
                <a:cs typeface="Tw Cen MT"/>
              </a:rPr>
              <a:t>?</a:t>
            </a:r>
            <a:endParaRPr sz="33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60" dirty="0"/>
              <a:t>COMPONENTS</a:t>
            </a:r>
            <a:r>
              <a:rPr spc="280" dirty="0"/>
              <a:t> </a:t>
            </a:r>
            <a:r>
              <a:rPr dirty="0"/>
              <a:t>OF</a:t>
            </a:r>
            <a:r>
              <a:rPr spc="290" dirty="0"/>
              <a:t> </a:t>
            </a:r>
            <a:r>
              <a:rPr dirty="0"/>
              <a:t>THE</a:t>
            </a:r>
            <a:r>
              <a:rPr spc="310" dirty="0"/>
              <a:t> </a:t>
            </a:r>
            <a:r>
              <a:rPr dirty="0"/>
              <a:t>ALLOCATION</a:t>
            </a:r>
            <a:r>
              <a:rPr spc="285" dirty="0"/>
              <a:t> </a:t>
            </a:r>
            <a:r>
              <a:rPr spc="-20" dirty="0"/>
              <a:t>PLAN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600705" y="2309622"/>
            <a:ext cx="869950" cy="869950"/>
            <a:chOff x="2600705" y="2309622"/>
            <a:chExt cx="869950" cy="869950"/>
          </a:xfrm>
        </p:grpSpPr>
        <p:sp>
          <p:nvSpPr>
            <p:cNvPr id="4" name="object 4"/>
            <p:cNvSpPr/>
            <p:nvPr/>
          </p:nvSpPr>
          <p:spPr>
            <a:xfrm>
              <a:off x="2600705" y="2309622"/>
              <a:ext cx="869950" cy="869950"/>
            </a:xfrm>
            <a:custGeom>
              <a:avLst/>
              <a:gdLst/>
              <a:ahLst/>
              <a:cxnLst/>
              <a:rect l="l" t="t" r="r" b="b"/>
              <a:pathLst>
                <a:path w="869950" h="869950">
                  <a:moveTo>
                    <a:pt x="434720" y="0"/>
                  </a:moveTo>
                  <a:lnTo>
                    <a:pt x="387363" y="2551"/>
                  </a:lnTo>
                  <a:lnTo>
                    <a:pt x="341481" y="10029"/>
                  </a:lnTo>
                  <a:lnTo>
                    <a:pt x="297338" y="22168"/>
                  </a:lnTo>
                  <a:lnTo>
                    <a:pt x="255201" y="38701"/>
                  </a:lnTo>
                  <a:lnTo>
                    <a:pt x="215335" y="59365"/>
                  </a:lnTo>
                  <a:lnTo>
                    <a:pt x="178006" y="83893"/>
                  </a:lnTo>
                  <a:lnTo>
                    <a:pt x="143479" y="112019"/>
                  </a:lnTo>
                  <a:lnTo>
                    <a:pt x="112019" y="143479"/>
                  </a:lnTo>
                  <a:lnTo>
                    <a:pt x="83893" y="178006"/>
                  </a:lnTo>
                  <a:lnTo>
                    <a:pt x="59365" y="215335"/>
                  </a:lnTo>
                  <a:lnTo>
                    <a:pt x="38701" y="255201"/>
                  </a:lnTo>
                  <a:lnTo>
                    <a:pt x="22168" y="297338"/>
                  </a:lnTo>
                  <a:lnTo>
                    <a:pt x="10029" y="341481"/>
                  </a:lnTo>
                  <a:lnTo>
                    <a:pt x="2551" y="387363"/>
                  </a:lnTo>
                  <a:lnTo>
                    <a:pt x="0" y="434720"/>
                  </a:lnTo>
                  <a:lnTo>
                    <a:pt x="2551" y="482078"/>
                  </a:lnTo>
                  <a:lnTo>
                    <a:pt x="10029" y="527960"/>
                  </a:lnTo>
                  <a:lnTo>
                    <a:pt x="22168" y="572103"/>
                  </a:lnTo>
                  <a:lnTo>
                    <a:pt x="38701" y="614240"/>
                  </a:lnTo>
                  <a:lnTo>
                    <a:pt x="59365" y="654106"/>
                  </a:lnTo>
                  <a:lnTo>
                    <a:pt x="83893" y="691435"/>
                  </a:lnTo>
                  <a:lnTo>
                    <a:pt x="112019" y="725962"/>
                  </a:lnTo>
                  <a:lnTo>
                    <a:pt x="143479" y="757422"/>
                  </a:lnTo>
                  <a:lnTo>
                    <a:pt x="178006" y="785548"/>
                  </a:lnTo>
                  <a:lnTo>
                    <a:pt x="215335" y="810076"/>
                  </a:lnTo>
                  <a:lnTo>
                    <a:pt x="255201" y="830740"/>
                  </a:lnTo>
                  <a:lnTo>
                    <a:pt x="297338" y="847273"/>
                  </a:lnTo>
                  <a:lnTo>
                    <a:pt x="341481" y="859412"/>
                  </a:lnTo>
                  <a:lnTo>
                    <a:pt x="387363" y="866890"/>
                  </a:lnTo>
                  <a:lnTo>
                    <a:pt x="434720" y="869441"/>
                  </a:lnTo>
                  <a:lnTo>
                    <a:pt x="482078" y="866890"/>
                  </a:lnTo>
                  <a:lnTo>
                    <a:pt x="527960" y="859412"/>
                  </a:lnTo>
                  <a:lnTo>
                    <a:pt x="572103" y="847273"/>
                  </a:lnTo>
                  <a:lnTo>
                    <a:pt x="614240" y="830740"/>
                  </a:lnTo>
                  <a:lnTo>
                    <a:pt x="654106" y="810076"/>
                  </a:lnTo>
                  <a:lnTo>
                    <a:pt x="691435" y="785548"/>
                  </a:lnTo>
                  <a:lnTo>
                    <a:pt x="725962" y="757422"/>
                  </a:lnTo>
                  <a:lnTo>
                    <a:pt x="757422" y="725962"/>
                  </a:lnTo>
                  <a:lnTo>
                    <a:pt x="785548" y="691435"/>
                  </a:lnTo>
                  <a:lnTo>
                    <a:pt x="810076" y="654106"/>
                  </a:lnTo>
                  <a:lnTo>
                    <a:pt x="830740" y="614240"/>
                  </a:lnTo>
                  <a:lnTo>
                    <a:pt x="847273" y="572103"/>
                  </a:lnTo>
                  <a:lnTo>
                    <a:pt x="859412" y="527960"/>
                  </a:lnTo>
                  <a:lnTo>
                    <a:pt x="866890" y="482078"/>
                  </a:lnTo>
                  <a:lnTo>
                    <a:pt x="869442" y="434720"/>
                  </a:lnTo>
                  <a:lnTo>
                    <a:pt x="866890" y="387363"/>
                  </a:lnTo>
                  <a:lnTo>
                    <a:pt x="859412" y="341481"/>
                  </a:lnTo>
                  <a:lnTo>
                    <a:pt x="847273" y="297338"/>
                  </a:lnTo>
                  <a:lnTo>
                    <a:pt x="830740" y="255201"/>
                  </a:lnTo>
                  <a:lnTo>
                    <a:pt x="810076" y="215335"/>
                  </a:lnTo>
                  <a:lnTo>
                    <a:pt x="785548" y="178006"/>
                  </a:lnTo>
                  <a:lnTo>
                    <a:pt x="757422" y="143479"/>
                  </a:lnTo>
                  <a:lnTo>
                    <a:pt x="725962" y="112019"/>
                  </a:lnTo>
                  <a:lnTo>
                    <a:pt x="691435" y="83893"/>
                  </a:lnTo>
                  <a:lnTo>
                    <a:pt x="654106" y="59365"/>
                  </a:lnTo>
                  <a:lnTo>
                    <a:pt x="614240" y="38701"/>
                  </a:lnTo>
                  <a:lnTo>
                    <a:pt x="572103" y="22168"/>
                  </a:lnTo>
                  <a:lnTo>
                    <a:pt x="527960" y="10029"/>
                  </a:lnTo>
                  <a:lnTo>
                    <a:pt x="482078" y="2551"/>
                  </a:lnTo>
                  <a:lnTo>
                    <a:pt x="434720" y="0"/>
                  </a:lnTo>
                  <a:close/>
                </a:path>
              </a:pathLst>
            </a:custGeom>
            <a:solidFill>
              <a:srgbClr val="DE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18297" y="2543909"/>
              <a:ext cx="443230" cy="401320"/>
            </a:xfrm>
            <a:custGeom>
              <a:avLst/>
              <a:gdLst/>
              <a:ahLst/>
              <a:cxnLst/>
              <a:rect l="l" t="t" r="r" b="b"/>
              <a:pathLst>
                <a:path w="443229" h="401319">
                  <a:moveTo>
                    <a:pt x="64787" y="113029"/>
                  </a:moveTo>
                  <a:lnTo>
                    <a:pt x="39576" y="118109"/>
                  </a:lnTo>
                  <a:lnTo>
                    <a:pt x="18982" y="132079"/>
                  </a:lnTo>
                  <a:lnTo>
                    <a:pt x="5093" y="153669"/>
                  </a:lnTo>
                  <a:lnTo>
                    <a:pt x="0" y="177799"/>
                  </a:lnTo>
                  <a:lnTo>
                    <a:pt x="5093" y="203199"/>
                  </a:lnTo>
                  <a:lnTo>
                    <a:pt x="18982" y="224789"/>
                  </a:lnTo>
                  <a:lnTo>
                    <a:pt x="39576" y="238759"/>
                  </a:lnTo>
                  <a:lnTo>
                    <a:pt x="64787" y="243839"/>
                  </a:lnTo>
                  <a:lnTo>
                    <a:pt x="77744" y="321309"/>
                  </a:lnTo>
                  <a:lnTo>
                    <a:pt x="64066" y="330199"/>
                  </a:lnTo>
                  <a:lnTo>
                    <a:pt x="55392" y="344169"/>
                  </a:lnTo>
                  <a:lnTo>
                    <a:pt x="52452" y="360679"/>
                  </a:lnTo>
                  <a:lnTo>
                    <a:pt x="55976" y="377189"/>
                  </a:lnTo>
                  <a:lnTo>
                    <a:pt x="65589" y="389889"/>
                  </a:lnTo>
                  <a:lnTo>
                    <a:pt x="79234" y="398779"/>
                  </a:lnTo>
                  <a:lnTo>
                    <a:pt x="95114" y="401319"/>
                  </a:lnTo>
                  <a:lnTo>
                    <a:pt x="111432" y="398779"/>
                  </a:lnTo>
                  <a:lnTo>
                    <a:pt x="124267" y="389889"/>
                  </a:lnTo>
                  <a:lnTo>
                    <a:pt x="130293" y="380999"/>
                  </a:lnTo>
                  <a:lnTo>
                    <a:pt x="68933" y="380999"/>
                  </a:lnTo>
                  <a:lnTo>
                    <a:pt x="68933" y="369569"/>
                  </a:lnTo>
                  <a:lnTo>
                    <a:pt x="69970" y="368299"/>
                  </a:lnTo>
                  <a:lnTo>
                    <a:pt x="71524" y="367029"/>
                  </a:lnTo>
                  <a:lnTo>
                    <a:pt x="75152" y="364489"/>
                  </a:lnTo>
                  <a:lnTo>
                    <a:pt x="83445" y="361949"/>
                  </a:lnTo>
                  <a:lnTo>
                    <a:pt x="86554" y="360679"/>
                  </a:lnTo>
                  <a:lnTo>
                    <a:pt x="90182" y="359409"/>
                  </a:lnTo>
                  <a:lnTo>
                    <a:pt x="136360" y="359409"/>
                  </a:lnTo>
                  <a:lnTo>
                    <a:pt x="136118" y="356869"/>
                  </a:lnTo>
                  <a:lnTo>
                    <a:pt x="86554" y="356869"/>
                  </a:lnTo>
                  <a:lnTo>
                    <a:pt x="81372" y="351789"/>
                  </a:lnTo>
                  <a:lnTo>
                    <a:pt x="80853" y="345439"/>
                  </a:lnTo>
                  <a:lnTo>
                    <a:pt x="80853" y="337819"/>
                  </a:lnTo>
                  <a:lnTo>
                    <a:pt x="86036" y="332739"/>
                  </a:lnTo>
                  <a:lnTo>
                    <a:pt x="164078" y="332739"/>
                  </a:lnTo>
                  <a:lnTo>
                    <a:pt x="168879" y="330199"/>
                  </a:lnTo>
                  <a:lnTo>
                    <a:pt x="122316" y="330199"/>
                  </a:lnTo>
                  <a:lnTo>
                    <a:pt x="116817" y="326389"/>
                  </a:lnTo>
                  <a:lnTo>
                    <a:pt x="110590" y="322579"/>
                  </a:lnTo>
                  <a:lnTo>
                    <a:pt x="103876" y="320039"/>
                  </a:lnTo>
                  <a:lnTo>
                    <a:pt x="96920" y="318769"/>
                  </a:lnTo>
                  <a:lnTo>
                    <a:pt x="83963" y="240029"/>
                  </a:lnTo>
                  <a:lnTo>
                    <a:pt x="92976" y="237489"/>
                  </a:lnTo>
                  <a:lnTo>
                    <a:pt x="101261" y="232409"/>
                  </a:lnTo>
                  <a:lnTo>
                    <a:pt x="108670" y="226059"/>
                  </a:lnTo>
                  <a:lnTo>
                    <a:pt x="115060" y="218439"/>
                  </a:lnTo>
                  <a:lnTo>
                    <a:pt x="161186" y="218439"/>
                  </a:lnTo>
                  <a:lnTo>
                    <a:pt x="149266" y="212089"/>
                  </a:lnTo>
                  <a:lnTo>
                    <a:pt x="27468" y="212089"/>
                  </a:lnTo>
                  <a:lnTo>
                    <a:pt x="27468" y="195579"/>
                  </a:lnTo>
                  <a:lnTo>
                    <a:pt x="29023" y="191769"/>
                  </a:lnTo>
                  <a:lnTo>
                    <a:pt x="31096" y="190499"/>
                  </a:lnTo>
                  <a:lnTo>
                    <a:pt x="36279" y="186689"/>
                  </a:lnTo>
                  <a:lnTo>
                    <a:pt x="42498" y="184149"/>
                  </a:lnTo>
                  <a:lnTo>
                    <a:pt x="48718" y="182879"/>
                  </a:lnTo>
                  <a:lnTo>
                    <a:pt x="53385" y="180339"/>
                  </a:lnTo>
                  <a:lnTo>
                    <a:pt x="128535" y="180339"/>
                  </a:lnTo>
                  <a:lnTo>
                    <a:pt x="128439" y="177799"/>
                  </a:lnTo>
                  <a:lnTo>
                    <a:pt x="128246" y="175259"/>
                  </a:lnTo>
                  <a:lnTo>
                    <a:pt x="63750" y="175259"/>
                  </a:lnTo>
                  <a:lnTo>
                    <a:pt x="56761" y="173989"/>
                  </a:lnTo>
                  <a:lnTo>
                    <a:pt x="50986" y="170179"/>
                  </a:lnTo>
                  <a:lnTo>
                    <a:pt x="47058" y="163829"/>
                  </a:lnTo>
                  <a:lnTo>
                    <a:pt x="45608" y="157479"/>
                  </a:lnTo>
                  <a:lnTo>
                    <a:pt x="47277" y="149859"/>
                  </a:lnTo>
                  <a:lnTo>
                    <a:pt x="51181" y="144779"/>
                  </a:lnTo>
                  <a:lnTo>
                    <a:pt x="56834" y="140969"/>
                  </a:lnTo>
                  <a:lnTo>
                    <a:pt x="63750" y="138429"/>
                  </a:lnTo>
                  <a:lnTo>
                    <a:pt x="119253" y="138429"/>
                  </a:lnTo>
                  <a:lnTo>
                    <a:pt x="131126" y="126999"/>
                  </a:lnTo>
                  <a:lnTo>
                    <a:pt x="103139" y="126999"/>
                  </a:lnTo>
                  <a:lnTo>
                    <a:pt x="94523" y="120649"/>
                  </a:lnTo>
                  <a:lnTo>
                    <a:pt x="85129" y="116839"/>
                  </a:lnTo>
                  <a:lnTo>
                    <a:pt x="75152" y="114299"/>
                  </a:lnTo>
                  <a:lnTo>
                    <a:pt x="64787" y="113029"/>
                  </a:lnTo>
                  <a:close/>
                </a:path>
                <a:path w="443229" h="401319">
                  <a:moveTo>
                    <a:pt x="136360" y="359409"/>
                  </a:moveTo>
                  <a:lnTo>
                    <a:pt x="96402" y="359409"/>
                  </a:lnTo>
                  <a:lnTo>
                    <a:pt x="100030" y="360679"/>
                  </a:lnTo>
                  <a:lnTo>
                    <a:pt x="103139" y="361949"/>
                  </a:lnTo>
                  <a:lnTo>
                    <a:pt x="117133" y="380999"/>
                  </a:lnTo>
                  <a:lnTo>
                    <a:pt x="130293" y="380999"/>
                  </a:lnTo>
                  <a:lnTo>
                    <a:pt x="132876" y="377189"/>
                  </a:lnTo>
                  <a:lnTo>
                    <a:pt x="136722" y="363219"/>
                  </a:lnTo>
                  <a:lnTo>
                    <a:pt x="136360" y="359409"/>
                  </a:lnTo>
                  <a:close/>
                </a:path>
                <a:path w="443229" h="401319">
                  <a:moveTo>
                    <a:pt x="164078" y="332739"/>
                  </a:moveTo>
                  <a:lnTo>
                    <a:pt x="99511" y="332739"/>
                  </a:lnTo>
                  <a:lnTo>
                    <a:pt x="104694" y="337819"/>
                  </a:lnTo>
                  <a:lnTo>
                    <a:pt x="104694" y="351789"/>
                  </a:lnTo>
                  <a:lnTo>
                    <a:pt x="99511" y="356869"/>
                  </a:lnTo>
                  <a:lnTo>
                    <a:pt x="136118" y="356869"/>
                  </a:lnTo>
                  <a:lnTo>
                    <a:pt x="135273" y="347979"/>
                  </a:lnTo>
                  <a:lnTo>
                    <a:pt x="164078" y="332739"/>
                  </a:lnTo>
                  <a:close/>
                </a:path>
                <a:path w="443229" h="401319">
                  <a:moveTo>
                    <a:pt x="299329" y="323849"/>
                  </a:moveTo>
                  <a:lnTo>
                    <a:pt x="180881" y="323849"/>
                  </a:lnTo>
                  <a:lnTo>
                    <a:pt x="206414" y="342899"/>
                  </a:lnTo>
                  <a:lnTo>
                    <a:pt x="236272" y="350519"/>
                  </a:lnTo>
                  <a:lnTo>
                    <a:pt x="266810" y="345439"/>
                  </a:lnTo>
                  <a:lnTo>
                    <a:pt x="294384" y="328929"/>
                  </a:lnTo>
                  <a:lnTo>
                    <a:pt x="299329" y="323849"/>
                  </a:lnTo>
                  <a:close/>
                </a:path>
                <a:path w="443229" h="401319">
                  <a:moveTo>
                    <a:pt x="161186" y="218439"/>
                  </a:moveTo>
                  <a:lnTo>
                    <a:pt x="115060" y="218439"/>
                  </a:lnTo>
                  <a:lnTo>
                    <a:pt x="163259" y="243839"/>
                  </a:lnTo>
                  <a:lnTo>
                    <a:pt x="159170" y="259079"/>
                  </a:lnTo>
                  <a:lnTo>
                    <a:pt x="158530" y="275589"/>
                  </a:lnTo>
                  <a:lnTo>
                    <a:pt x="161292" y="292099"/>
                  </a:lnTo>
                  <a:lnTo>
                    <a:pt x="167406" y="307339"/>
                  </a:lnTo>
                  <a:lnTo>
                    <a:pt x="122316" y="330199"/>
                  </a:lnTo>
                  <a:lnTo>
                    <a:pt x="168879" y="330199"/>
                  </a:lnTo>
                  <a:lnTo>
                    <a:pt x="180881" y="323849"/>
                  </a:lnTo>
                  <a:lnTo>
                    <a:pt x="299329" y="323849"/>
                  </a:lnTo>
                  <a:lnTo>
                    <a:pt x="305510" y="317499"/>
                  </a:lnTo>
                  <a:lnTo>
                    <a:pt x="308972" y="311149"/>
                  </a:lnTo>
                  <a:lnTo>
                    <a:pt x="193838" y="311149"/>
                  </a:lnTo>
                  <a:lnTo>
                    <a:pt x="193838" y="290829"/>
                  </a:lnTo>
                  <a:lnTo>
                    <a:pt x="232709" y="271779"/>
                  </a:lnTo>
                  <a:lnTo>
                    <a:pt x="320677" y="271779"/>
                  </a:lnTo>
                  <a:lnTo>
                    <a:pt x="320816" y="270509"/>
                  </a:lnTo>
                  <a:lnTo>
                    <a:pt x="320816" y="266699"/>
                  </a:lnTo>
                  <a:lnTo>
                    <a:pt x="238410" y="266699"/>
                  </a:lnTo>
                  <a:lnTo>
                    <a:pt x="229680" y="264159"/>
                  </a:lnTo>
                  <a:lnTo>
                    <a:pt x="222602" y="259079"/>
                  </a:lnTo>
                  <a:lnTo>
                    <a:pt x="217857" y="252729"/>
                  </a:lnTo>
                  <a:lnTo>
                    <a:pt x="216124" y="243839"/>
                  </a:lnTo>
                  <a:lnTo>
                    <a:pt x="217857" y="234949"/>
                  </a:lnTo>
                  <a:lnTo>
                    <a:pt x="222602" y="227329"/>
                  </a:lnTo>
                  <a:lnTo>
                    <a:pt x="227321" y="224789"/>
                  </a:lnTo>
                  <a:lnTo>
                    <a:pt x="173107" y="224789"/>
                  </a:lnTo>
                  <a:lnTo>
                    <a:pt x="161186" y="218439"/>
                  </a:lnTo>
                  <a:close/>
                </a:path>
                <a:path w="443229" h="401319">
                  <a:moveTo>
                    <a:pt x="320677" y="271779"/>
                  </a:moveTo>
                  <a:lnTo>
                    <a:pt x="245147" y="271779"/>
                  </a:lnTo>
                  <a:lnTo>
                    <a:pt x="257586" y="274319"/>
                  </a:lnTo>
                  <a:lnTo>
                    <a:pt x="265360" y="276859"/>
                  </a:lnTo>
                  <a:lnTo>
                    <a:pt x="284018" y="294639"/>
                  </a:lnTo>
                  <a:lnTo>
                    <a:pt x="283500" y="311149"/>
                  </a:lnTo>
                  <a:lnTo>
                    <a:pt x="308972" y="311149"/>
                  </a:lnTo>
                  <a:lnTo>
                    <a:pt x="313819" y="302259"/>
                  </a:lnTo>
                  <a:lnTo>
                    <a:pt x="319018" y="287019"/>
                  </a:lnTo>
                  <a:lnTo>
                    <a:pt x="320677" y="271779"/>
                  </a:lnTo>
                  <a:close/>
                </a:path>
                <a:path w="443229" h="401319">
                  <a:moveTo>
                    <a:pt x="302231" y="220979"/>
                  </a:moveTo>
                  <a:lnTo>
                    <a:pt x="238928" y="220979"/>
                  </a:lnTo>
                  <a:lnTo>
                    <a:pt x="247658" y="223519"/>
                  </a:lnTo>
                  <a:lnTo>
                    <a:pt x="254735" y="227329"/>
                  </a:lnTo>
                  <a:lnTo>
                    <a:pt x="259481" y="234949"/>
                  </a:lnTo>
                  <a:lnTo>
                    <a:pt x="261214" y="243839"/>
                  </a:lnTo>
                  <a:lnTo>
                    <a:pt x="259400" y="252729"/>
                  </a:lnTo>
                  <a:lnTo>
                    <a:pt x="254476" y="259079"/>
                  </a:lnTo>
                  <a:lnTo>
                    <a:pt x="247220" y="264159"/>
                  </a:lnTo>
                  <a:lnTo>
                    <a:pt x="238410" y="266699"/>
                  </a:lnTo>
                  <a:lnTo>
                    <a:pt x="320816" y="266699"/>
                  </a:lnTo>
                  <a:lnTo>
                    <a:pt x="320816" y="264159"/>
                  </a:lnTo>
                  <a:lnTo>
                    <a:pt x="320298" y="257809"/>
                  </a:lnTo>
                  <a:lnTo>
                    <a:pt x="318743" y="252729"/>
                  </a:lnTo>
                  <a:lnTo>
                    <a:pt x="354652" y="233680"/>
                  </a:lnTo>
                  <a:lnTo>
                    <a:pt x="310969" y="233679"/>
                  </a:lnTo>
                  <a:lnTo>
                    <a:pt x="306134" y="226059"/>
                  </a:lnTo>
                  <a:lnTo>
                    <a:pt x="302231" y="220979"/>
                  </a:lnTo>
                  <a:close/>
                </a:path>
                <a:path w="443229" h="401319">
                  <a:moveTo>
                    <a:pt x="431674" y="226060"/>
                  </a:moveTo>
                  <a:lnTo>
                    <a:pt x="369016" y="226060"/>
                  </a:lnTo>
                  <a:lnTo>
                    <a:pt x="382410" y="236220"/>
                  </a:lnTo>
                  <a:lnTo>
                    <a:pt x="398039" y="241300"/>
                  </a:lnTo>
                  <a:lnTo>
                    <a:pt x="414057" y="238760"/>
                  </a:lnTo>
                  <a:lnTo>
                    <a:pt x="428617" y="229870"/>
                  </a:lnTo>
                  <a:lnTo>
                    <a:pt x="431674" y="226060"/>
                  </a:lnTo>
                  <a:close/>
                </a:path>
                <a:path w="443229" h="401319">
                  <a:moveTo>
                    <a:pt x="383259" y="127000"/>
                  </a:moveTo>
                  <a:lnTo>
                    <a:pt x="328590" y="126999"/>
                  </a:lnTo>
                  <a:lnTo>
                    <a:pt x="335328" y="129539"/>
                  </a:lnTo>
                  <a:lnTo>
                    <a:pt x="362278" y="129540"/>
                  </a:lnTo>
                  <a:lnTo>
                    <a:pt x="375753" y="165100"/>
                  </a:lnTo>
                  <a:lnTo>
                    <a:pt x="367517" y="171450"/>
                  </a:lnTo>
                  <a:lnTo>
                    <a:pt x="361565" y="180340"/>
                  </a:lnTo>
                  <a:lnTo>
                    <a:pt x="358043" y="189230"/>
                  </a:lnTo>
                  <a:lnTo>
                    <a:pt x="357095" y="199390"/>
                  </a:lnTo>
                  <a:lnTo>
                    <a:pt x="357095" y="203200"/>
                  </a:lnTo>
                  <a:lnTo>
                    <a:pt x="357613" y="205740"/>
                  </a:lnTo>
                  <a:lnTo>
                    <a:pt x="358650" y="209550"/>
                  </a:lnTo>
                  <a:lnTo>
                    <a:pt x="310969" y="233679"/>
                  </a:lnTo>
                  <a:lnTo>
                    <a:pt x="354652" y="233680"/>
                  </a:lnTo>
                  <a:lnTo>
                    <a:pt x="369016" y="226060"/>
                  </a:lnTo>
                  <a:lnTo>
                    <a:pt x="431674" y="226060"/>
                  </a:lnTo>
                  <a:lnTo>
                    <a:pt x="435749" y="220980"/>
                  </a:lnTo>
                  <a:lnTo>
                    <a:pt x="374717" y="220980"/>
                  </a:lnTo>
                  <a:lnTo>
                    <a:pt x="374717" y="209550"/>
                  </a:lnTo>
                  <a:lnTo>
                    <a:pt x="375753" y="207010"/>
                  </a:lnTo>
                  <a:lnTo>
                    <a:pt x="377308" y="207010"/>
                  </a:lnTo>
                  <a:lnTo>
                    <a:pt x="380936" y="203200"/>
                  </a:lnTo>
                  <a:lnTo>
                    <a:pt x="389228" y="200660"/>
                  </a:lnTo>
                  <a:lnTo>
                    <a:pt x="392338" y="199390"/>
                  </a:lnTo>
                  <a:lnTo>
                    <a:pt x="442691" y="199390"/>
                  </a:lnTo>
                  <a:lnTo>
                    <a:pt x="442332" y="196850"/>
                  </a:lnTo>
                  <a:lnTo>
                    <a:pt x="392338" y="196850"/>
                  </a:lnTo>
                  <a:lnTo>
                    <a:pt x="387155" y="191770"/>
                  </a:lnTo>
                  <a:lnTo>
                    <a:pt x="387155" y="177800"/>
                  </a:lnTo>
                  <a:lnTo>
                    <a:pt x="392338" y="172720"/>
                  </a:lnTo>
                  <a:lnTo>
                    <a:pt x="433657" y="172720"/>
                  </a:lnTo>
                  <a:lnTo>
                    <a:pt x="432245" y="170180"/>
                  </a:lnTo>
                  <a:lnTo>
                    <a:pt x="424585" y="165100"/>
                  </a:lnTo>
                  <a:lnTo>
                    <a:pt x="416438" y="161290"/>
                  </a:lnTo>
                  <a:lnTo>
                    <a:pt x="407903" y="157480"/>
                  </a:lnTo>
                  <a:lnTo>
                    <a:pt x="394411" y="157480"/>
                  </a:lnTo>
                  <a:lnTo>
                    <a:pt x="383259" y="127000"/>
                  </a:lnTo>
                  <a:close/>
                </a:path>
                <a:path w="443229" h="401319">
                  <a:moveTo>
                    <a:pt x="241033" y="190499"/>
                  </a:moveTo>
                  <a:lnTo>
                    <a:pt x="215346" y="194309"/>
                  </a:lnTo>
                  <a:lnTo>
                    <a:pt x="191991" y="205739"/>
                  </a:lnTo>
                  <a:lnTo>
                    <a:pt x="173107" y="224789"/>
                  </a:lnTo>
                  <a:lnTo>
                    <a:pt x="227321" y="224789"/>
                  </a:lnTo>
                  <a:lnTo>
                    <a:pt x="229680" y="223519"/>
                  </a:lnTo>
                  <a:lnTo>
                    <a:pt x="238410" y="220979"/>
                  </a:lnTo>
                  <a:lnTo>
                    <a:pt x="302231" y="220979"/>
                  </a:lnTo>
                  <a:lnTo>
                    <a:pt x="300279" y="218439"/>
                  </a:lnTo>
                  <a:lnTo>
                    <a:pt x="293550" y="212089"/>
                  </a:lnTo>
                  <a:lnTo>
                    <a:pt x="286091" y="205739"/>
                  </a:lnTo>
                  <a:lnTo>
                    <a:pt x="291575" y="195579"/>
                  </a:lnTo>
                  <a:lnTo>
                    <a:pt x="266915" y="195579"/>
                  </a:lnTo>
                  <a:lnTo>
                    <a:pt x="241033" y="190499"/>
                  </a:lnTo>
                  <a:close/>
                </a:path>
                <a:path w="443229" h="401319">
                  <a:moveTo>
                    <a:pt x="442691" y="199390"/>
                  </a:moveTo>
                  <a:lnTo>
                    <a:pt x="405813" y="199390"/>
                  </a:lnTo>
                  <a:lnTo>
                    <a:pt x="408923" y="200660"/>
                  </a:lnTo>
                  <a:lnTo>
                    <a:pt x="413069" y="201930"/>
                  </a:lnTo>
                  <a:lnTo>
                    <a:pt x="416697" y="203200"/>
                  </a:lnTo>
                  <a:lnTo>
                    <a:pt x="420325" y="207010"/>
                  </a:lnTo>
                  <a:lnTo>
                    <a:pt x="421880" y="207010"/>
                  </a:lnTo>
                  <a:lnTo>
                    <a:pt x="422916" y="209550"/>
                  </a:lnTo>
                  <a:lnTo>
                    <a:pt x="422916" y="220980"/>
                  </a:lnTo>
                  <a:lnTo>
                    <a:pt x="435749" y="220980"/>
                  </a:lnTo>
                  <a:lnTo>
                    <a:pt x="438805" y="217170"/>
                  </a:lnTo>
                  <a:lnTo>
                    <a:pt x="442870" y="200660"/>
                  </a:lnTo>
                  <a:lnTo>
                    <a:pt x="442691" y="199390"/>
                  </a:lnTo>
                  <a:close/>
                </a:path>
                <a:path w="443229" h="401319">
                  <a:moveTo>
                    <a:pt x="128535" y="180339"/>
                  </a:moveTo>
                  <a:lnTo>
                    <a:pt x="68933" y="180339"/>
                  </a:lnTo>
                  <a:lnTo>
                    <a:pt x="74116" y="181609"/>
                  </a:lnTo>
                  <a:lnTo>
                    <a:pt x="78780" y="182879"/>
                  </a:lnTo>
                  <a:lnTo>
                    <a:pt x="85000" y="184149"/>
                  </a:lnTo>
                  <a:lnTo>
                    <a:pt x="91219" y="186689"/>
                  </a:lnTo>
                  <a:lnTo>
                    <a:pt x="96402" y="191769"/>
                  </a:lnTo>
                  <a:lnTo>
                    <a:pt x="98475" y="193039"/>
                  </a:lnTo>
                  <a:lnTo>
                    <a:pt x="100030" y="195579"/>
                  </a:lnTo>
                  <a:lnTo>
                    <a:pt x="100030" y="212089"/>
                  </a:lnTo>
                  <a:lnTo>
                    <a:pt x="149266" y="212089"/>
                  </a:lnTo>
                  <a:lnTo>
                    <a:pt x="125425" y="199389"/>
                  </a:lnTo>
                  <a:lnTo>
                    <a:pt x="127498" y="193039"/>
                  </a:lnTo>
                  <a:lnTo>
                    <a:pt x="128535" y="186689"/>
                  </a:lnTo>
                  <a:lnTo>
                    <a:pt x="128535" y="180339"/>
                  </a:lnTo>
                  <a:close/>
                </a:path>
                <a:path w="443229" h="401319">
                  <a:moveTo>
                    <a:pt x="433657" y="172720"/>
                  </a:moveTo>
                  <a:lnTo>
                    <a:pt x="405813" y="172720"/>
                  </a:lnTo>
                  <a:lnTo>
                    <a:pt x="410996" y="177800"/>
                  </a:lnTo>
                  <a:lnTo>
                    <a:pt x="410996" y="191770"/>
                  </a:lnTo>
                  <a:lnTo>
                    <a:pt x="405813" y="196850"/>
                  </a:lnTo>
                  <a:lnTo>
                    <a:pt x="442332" y="196850"/>
                  </a:lnTo>
                  <a:lnTo>
                    <a:pt x="440716" y="185420"/>
                  </a:lnTo>
                  <a:lnTo>
                    <a:pt x="433657" y="172720"/>
                  </a:lnTo>
                  <a:close/>
                </a:path>
                <a:path w="443229" h="401319">
                  <a:moveTo>
                    <a:pt x="412971" y="63500"/>
                  </a:moveTo>
                  <a:lnTo>
                    <a:pt x="235818" y="63499"/>
                  </a:lnTo>
                  <a:lnTo>
                    <a:pt x="284018" y="68579"/>
                  </a:lnTo>
                  <a:lnTo>
                    <a:pt x="286310" y="82549"/>
                  </a:lnTo>
                  <a:lnTo>
                    <a:pt x="291468" y="95249"/>
                  </a:lnTo>
                  <a:lnTo>
                    <a:pt x="299251" y="106679"/>
                  </a:lnTo>
                  <a:lnTo>
                    <a:pt x="309414" y="116839"/>
                  </a:lnTo>
                  <a:lnTo>
                    <a:pt x="266915" y="195579"/>
                  </a:lnTo>
                  <a:lnTo>
                    <a:pt x="291575" y="195579"/>
                  </a:lnTo>
                  <a:lnTo>
                    <a:pt x="328590" y="126999"/>
                  </a:lnTo>
                  <a:lnTo>
                    <a:pt x="383259" y="127000"/>
                  </a:lnTo>
                  <a:lnTo>
                    <a:pt x="380936" y="120650"/>
                  </a:lnTo>
                  <a:lnTo>
                    <a:pt x="400347" y="104140"/>
                  </a:lnTo>
                  <a:lnTo>
                    <a:pt x="403431" y="97790"/>
                  </a:lnTo>
                  <a:lnTo>
                    <a:pt x="312523" y="97789"/>
                  </a:lnTo>
                  <a:lnTo>
                    <a:pt x="312523" y="81279"/>
                  </a:lnTo>
                  <a:lnTo>
                    <a:pt x="314078" y="78739"/>
                  </a:lnTo>
                  <a:lnTo>
                    <a:pt x="316151" y="76199"/>
                  </a:lnTo>
                  <a:lnTo>
                    <a:pt x="321334" y="72389"/>
                  </a:lnTo>
                  <a:lnTo>
                    <a:pt x="327553" y="69849"/>
                  </a:lnTo>
                  <a:lnTo>
                    <a:pt x="333773" y="68579"/>
                  </a:lnTo>
                  <a:lnTo>
                    <a:pt x="338437" y="67309"/>
                  </a:lnTo>
                  <a:lnTo>
                    <a:pt x="343620" y="66040"/>
                  </a:lnTo>
                  <a:lnTo>
                    <a:pt x="412754" y="66040"/>
                  </a:lnTo>
                  <a:lnTo>
                    <a:pt x="412971" y="63500"/>
                  </a:lnTo>
                  <a:close/>
                </a:path>
                <a:path w="443229" h="401319">
                  <a:moveTo>
                    <a:pt x="119253" y="138429"/>
                  </a:moveTo>
                  <a:lnTo>
                    <a:pt x="63750" y="138429"/>
                  </a:lnTo>
                  <a:lnTo>
                    <a:pt x="70739" y="140969"/>
                  </a:lnTo>
                  <a:lnTo>
                    <a:pt x="76513" y="144779"/>
                  </a:lnTo>
                  <a:lnTo>
                    <a:pt x="80440" y="149859"/>
                  </a:lnTo>
                  <a:lnTo>
                    <a:pt x="81890" y="157479"/>
                  </a:lnTo>
                  <a:lnTo>
                    <a:pt x="80440" y="163829"/>
                  </a:lnTo>
                  <a:lnTo>
                    <a:pt x="76513" y="170179"/>
                  </a:lnTo>
                  <a:lnTo>
                    <a:pt x="70739" y="173989"/>
                  </a:lnTo>
                  <a:lnTo>
                    <a:pt x="63750" y="175259"/>
                  </a:lnTo>
                  <a:lnTo>
                    <a:pt x="128246" y="175259"/>
                  </a:lnTo>
                  <a:lnTo>
                    <a:pt x="127766" y="168909"/>
                  </a:lnTo>
                  <a:lnTo>
                    <a:pt x="125490" y="158749"/>
                  </a:lnTo>
                  <a:lnTo>
                    <a:pt x="121757" y="149859"/>
                  </a:lnTo>
                  <a:lnTo>
                    <a:pt x="116614" y="140969"/>
                  </a:lnTo>
                  <a:lnTo>
                    <a:pt x="119253" y="138429"/>
                  </a:lnTo>
                  <a:close/>
                </a:path>
                <a:path w="443229" h="401319">
                  <a:moveTo>
                    <a:pt x="191246" y="6349"/>
                  </a:moveTo>
                  <a:lnTo>
                    <a:pt x="176913" y="11429"/>
                  </a:lnTo>
                  <a:lnTo>
                    <a:pt x="165592" y="20319"/>
                  </a:lnTo>
                  <a:lnTo>
                    <a:pt x="158158" y="33019"/>
                  </a:lnTo>
                  <a:lnTo>
                    <a:pt x="155485" y="48259"/>
                  </a:lnTo>
                  <a:lnTo>
                    <a:pt x="155485" y="55879"/>
                  </a:lnTo>
                  <a:lnTo>
                    <a:pt x="157558" y="62229"/>
                  </a:lnTo>
                  <a:lnTo>
                    <a:pt x="161186" y="69849"/>
                  </a:lnTo>
                  <a:lnTo>
                    <a:pt x="103139" y="126999"/>
                  </a:lnTo>
                  <a:lnTo>
                    <a:pt x="131126" y="126999"/>
                  </a:lnTo>
                  <a:lnTo>
                    <a:pt x="174662" y="85089"/>
                  </a:lnTo>
                  <a:lnTo>
                    <a:pt x="218022" y="85089"/>
                  </a:lnTo>
                  <a:lnTo>
                    <a:pt x="220942" y="83819"/>
                  </a:lnTo>
                  <a:lnTo>
                    <a:pt x="232190" y="71119"/>
                  </a:lnTo>
                  <a:lnTo>
                    <a:pt x="232968" y="69849"/>
                  </a:lnTo>
                  <a:lnTo>
                    <a:pt x="173107" y="69849"/>
                  </a:lnTo>
                  <a:lnTo>
                    <a:pt x="173107" y="60959"/>
                  </a:lnTo>
                  <a:lnTo>
                    <a:pt x="172588" y="60959"/>
                  </a:lnTo>
                  <a:lnTo>
                    <a:pt x="172588" y="58419"/>
                  </a:lnTo>
                  <a:lnTo>
                    <a:pt x="173625" y="57149"/>
                  </a:lnTo>
                  <a:lnTo>
                    <a:pt x="175180" y="55879"/>
                  </a:lnTo>
                  <a:lnTo>
                    <a:pt x="178808" y="53339"/>
                  </a:lnTo>
                  <a:lnTo>
                    <a:pt x="187100" y="50799"/>
                  </a:lnTo>
                  <a:lnTo>
                    <a:pt x="190210" y="49529"/>
                  </a:lnTo>
                  <a:lnTo>
                    <a:pt x="332631" y="49529"/>
                  </a:lnTo>
                  <a:lnTo>
                    <a:pt x="332051" y="46989"/>
                  </a:lnTo>
                  <a:lnTo>
                    <a:pt x="287128" y="46989"/>
                  </a:lnTo>
                  <a:lnTo>
                    <a:pt x="275078" y="45719"/>
                  </a:lnTo>
                  <a:lnTo>
                    <a:pt x="190210" y="45719"/>
                  </a:lnTo>
                  <a:lnTo>
                    <a:pt x="185027" y="40639"/>
                  </a:lnTo>
                  <a:lnTo>
                    <a:pt x="185027" y="27939"/>
                  </a:lnTo>
                  <a:lnTo>
                    <a:pt x="190210" y="21589"/>
                  </a:lnTo>
                  <a:lnTo>
                    <a:pt x="228804" y="21589"/>
                  </a:lnTo>
                  <a:lnTo>
                    <a:pt x="222278" y="13969"/>
                  </a:lnTo>
                  <a:lnTo>
                    <a:pt x="207807" y="7619"/>
                  </a:lnTo>
                  <a:lnTo>
                    <a:pt x="191246" y="6349"/>
                  </a:lnTo>
                  <a:close/>
                </a:path>
                <a:path w="443229" h="401319">
                  <a:moveTo>
                    <a:pt x="412754" y="66040"/>
                  </a:moveTo>
                  <a:lnTo>
                    <a:pt x="353985" y="66040"/>
                  </a:lnTo>
                  <a:lnTo>
                    <a:pt x="359168" y="67310"/>
                  </a:lnTo>
                  <a:lnTo>
                    <a:pt x="363833" y="68580"/>
                  </a:lnTo>
                  <a:lnTo>
                    <a:pt x="370052" y="69850"/>
                  </a:lnTo>
                  <a:lnTo>
                    <a:pt x="376271" y="72390"/>
                  </a:lnTo>
                  <a:lnTo>
                    <a:pt x="381454" y="77470"/>
                  </a:lnTo>
                  <a:lnTo>
                    <a:pt x="383527" y="78740"/>
                  </a:lnTo>
                  <a:lnTo>
                    <a:pt x="385082" y="81280"/>
                  </a:lnTo>
                  <a:lnTo>
                    <a:pt x="385082" y="97790"/>
                  </a:lnTo>
                  <a:lnTo>
                    <a:pt x="403431" y="97790"/>
                  </a:lnTo>
                  <a:lnTo>
                    <a:pt x="411449" y="81280"/>
                  </a:lnTo>
                  <a:lnTo>
                    <a:pt x="412754" y="66040"/>
                  </a:lnTo>
                  <a:close/>
                </a:path>
                <a:path w="443229" h="401319">
                  <a:moveTo>
                    <a:pt x="218022" y="85089"/>
                  </a:moveTo>
                  <a:lnTo>
                    <a:pt x="174662" y="85089"/>
                  </a:lnTo>
                  <a:lnTo>
                    <a:pt x="190283" y="90169"/>
                  </a:lnTo>
                  <a:lnTo>
                    <a:pt x="206341" y="90169"/>
                  </a:lnTo>
                  <a:lnTo>
                    <a:pt x="218022" y="85089"/>
                  </a:lnTo>
                  <a:close/>
                </a:path>
                <a:path w="443229" h="401319">
                  <a:moveTo>
                    <a:pt x="332631" y="49529"/>
                  </a:moveTo>
                  <a:lnTo>
                    <a:pt x="203685" y="49529"/>
                  </a:lnTo>
                  <a:lnTo>
                    <a:pt x="206795" y="50799"/>
                  </a:lnTo>
                  <a:lnTo>
                    <a:pt x="210941" y="52069"/>
                  </a:lnTo>
                  <a:lnTo>
                    <a:pt x="214569" y="53339"/>
                  </a:lnTo>
                  <a:lnTo>
                    <a:pt x="218197" y="55879"/>
                  </a:lnTo>
                  <a:lnTo>
                    <a:pt x="219752" y="57149"/>
                  </a:lnTo>
                  <a:lnTo>
                    <a:pt x="220788" y="59689"/>
                  </a:lnTo>
                  <a:lnTo>
                    <a:pt x="220788" y="69849"/>
                  </a:lnTo>
                  <a:lnTo>
                    <a:pt x="232968" y="69849"/>
                  </a:lnTo>
                  <a:lnTo>
                    <a:pt x="233745" y="68579"/>
                  </a:lnTo>
                  <a:lnTo>
                    <a:pt x="235818" y="63499"/>
                  </a:lnTo>
                  <a:lnTo>
                    <a:pt x="412971" y="63500"/>
                  </a:lnTo>
                  <a:lnTo>
                    <a:pt x="413188" y="60960"/>
                  </a:lnTo>
                  <a:lnTo>
                    <a:pt x="349321" y="60960"/>
                  </a:lnTo>
                  <a:lnTo>
                    <a:pt x="342332" y="59689"/>
                  </a:lnTo>
                  <a:lnTo>
                    <a:pt x="336558" y="55879"/>
                  </a:lnTo>
                  <a:lnTo>
                    <a:pt x="332631" y="49529"/>
                  </a:lnTo>
                  <a:close/>
                </a:path>
                <a:path w="443229" h="401319">
                  <a:moveTo>
                    <a:pt x="398451" y="24130"/>
                  </a:moveTo>
                  <a:lnTo>
                    <a:pt x="349321" y="24130"/>
                  </a:lnTo>
                  <a:lnTo>
                    <a:pt x="356310" y="26670"/>
                  </a:lnTo>
                  <a:lnTo>
                    <a:pt x="362084" y="30480"/>
                  </a:lnTo>
                  <a:lnTo>
                    <a:pt x="366011" y="35560"/>
                  </a:lnTo>
                  <a:lnTo>
                    <a:pt x="367461" y="43180"/>
                  </a:lnTo>
                  <a:lnTo>
                    <a:pt x="366011" y="49530"/>
                  </a:lnTo>
                  <a:lnTo>
                    <a:pt x="362084" y="55880"/>
                  </a:lnTo>
                  <a:lnTo>
                    <a:pt x="356310" y="59690"/>
                  </a:lnTo>
                  <a:lnTo>
                    <a:pt x="349321" y="60960"/>
                  </a:lnTo>
                  <a:lnTo>
                    <a:pt x="413188" y="60960"/>
                  </a:lnTo>
                  <a:lnTo>
                    <a:pt x="413514" y="57150"/>
                  </a:lnTo>
                  <a:lnTo>
                    <a:pt x="405813" y="33020"/>
                  </a:lnTo>
                  <a:lnTo>
                    <a:pt x="398451" y="24130"/>
                  </a:lnTo>
                  <a:close/>
                </a:path>
                <a:path w="443229" h="401319">
                  <a:moveTo>
                    <a:pt x="342114" y="0"/>
                  </a:moveTo>
                  <a:lnTo>
                    <a:pt x="307170" y="15239"/>
                  </a:lnTo>
                  <a:lnTo>
                    <a:pt x="287128" y="46989"/>
                  </a:lnTo>
                  <a:lnTo>
                    <a:pt x="332051" y="46989"/>
                  </a:lnTo>
                  <a:lnTo>
                    <a:pt x="331181" y="43179"/>
                  </a:lnTo>
                  <a:lnTo>
                    <a:pt x="332558" y="35559"/>
                  </a:lnTo>
                  <a:lnTo>
                    <a:pt x="336364" y="30479"/>
                  </a:lnTo>
                  <a:lnTo>
                    <a:pt x="342114" y="26669"/>
                  </a:lnTo>
                  <a:lnTo>
                    <a:pt x="349321" y="24130"/>
                  </a:lnTo>
                  <a:lnTo>
                    <a:pt x="398451" y="24130"/>
                  </a:lnTo>
                  <a:lnTo>
                    <a:pt x="388985" y="12700"/>
                  </a:lnTo>
                  <a:lnTo>
                    <a:pt x="366813" y="2540"/>
                  </a:lnTo>
                  <a:lnTo>
                    <a:pt x="342114" y="0"/>
                  </a:lnTo>
                  <a:close/>
                </a:path>
                <a:path w="443229" h="401319">
                  <a:moveTo>
                    <a:pt x="228804" y="21589"/>
                  </a:moveTo>
                  <a:lnTo>
                    <a:pt x="203685" y="21589"/>
                  </a:lnTo>
                  <a:lnTo>
                    <a:pt x="208868" y="26669"/>
                  </a:lnTo>
                  <a:lnTo>
                    <a:pt x="208868" y="40639"/>
                  </a:lnTo>
                  <a:lnTo>
                    <a:pt x="203685" y="45719"/>
                  </a:lnTo>
                  <a:lnTo>
                    <a:pt x="275078" y="45719"/>
                  </a:lnTo>
                  <a:lnTo>
                    <a:pt x="238928" y="41909"/>
                  </a:lnTo>
                  <a:lnTo>
                    <a:pt x="233154" y="26669"/>
                  </a:lnTo>
                  <a:lnTo>
                    <a:pt x="228804" y="21589"/>
                  </a:lnTo>
                  <a:close/>
                </a:path>
              </a:pathLst>
            </a:custGeom>
            <a:solidFill>
              <a:srgbClr val="9CB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643884" y="2539492"/>
            <a:ext cx="136271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Consultation</a:t>
            </a:r>
            <a:endParaRPr sz="2200">
              <a:latin typeface="Tw Cen MT"/>
              <a:cs typeface="Tw Cen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062471" y="2309622"/>
            <a:ext cx="869950" cy="869950"/>
            <a:chOff x="6062471" y="2309622"/>
            <a:chExt cx="869950" cy="869950"/>
          </a:xfrm>
        </p:grpSpPr>
        <p:sp>
          <p:nvSpPr>
            <p:cNvPr id="8" name="object 8"/>
            <p:cNvSpPr/>
            <p:nvPr/>
          </p:nvSpPr>
          <p:spPr>
            <a:xfrm>
              <a:off x="6062471" y="2309622"/>
              <a:ext cx="869950" cy="869950"/>
            </a:xfrm>
            <a:custGeom>
              <a:avLst/>
              <a:gdLst/>
              <a:ahLst/>
              <a:cxnLst/>
              <a:rect l="l" t="t" r="r" b="b"/>
              <a:pathLst>
                <a:path w="869950" h="869950">
                  <a:moveTo>
                    <a:pt x="434720" y="0"/>
                  </a:moveTo>
                  <a:lnTo>
                    <a:pt x="387363" y="2551"/>
                  </a:lnTo>
                  <a:lnTo>
                    <a:pt x="341481" y="10029"/>
                  </a:lnTo>
                  <a:lnTo>
                    <a:pt x="297338" y="22168"/>
                  </a:lnTo>
                  <a:lnTo>
                    <a:pt x="255201" y="38701"/>
                  </a:lnTo>
                  <a:lnTo>
                    <a:pt x="215335" y="59365"/>
                  </a:lnTo>
                  <a:lnTo>
                    <a:pt x="178006" y="83893"/>
                  </a:lnTo>
                  <a:lnTo>
                    <a:pt x="143479" y="112019"/>
                  </a:lnTo>
                  <a:lnTo>
                    <a:pt x="112019" y="143479"/>
                  </a:lnTo>
                  <a:lnTo>
                    <a:pt x="83893" y="178006"/>
                  </a:lnTo>
                  <a:lnTo>
                    <a:pt x="59365" y="215335"/>
                  </a:lnTo>
                  <a:lnTo>
                    <a:pt x="38701" y="255201"/>
                  </a:lnTo>
                  <a:lnTo>
                    <a:pt x="22168" y="297338"/>
                  </a:lnTo>
                  <a:lnTo>
                    <a:pt x="10029" y="341481"/>
                  </a:lnTo>
                  <a:lnTo>
                    <a:pt x="2551" y="387363"/>
                  </a:lnTo>
                  <a:lnTo>
                    <a:pt x="0" y="434720"/>
                  </a:lnTo>
                  <a:lnTo>
                    <a:pt x="2551" y="482078"/>
                  </a:lnTo>
                  <a:lnTo>
                    <a:pt x="10029" y="527960"/>
                  </a:lnTo>
                  <a:lnTo>
                    <a:pt x="22168" y="572103"/>
                  </a:lnTo>
                  <a:lnTo>
                    <a:pt x="38701" y="614240"/>
                  </a:lnTo>
                  <a:lnTo>
                    <a:pt x="59365" y="654106"/>
                  </a:lnTo>
                  <a:lnTo>
                    <a:pt x="83893" y="691435"/>
                  </a:lnTo>
                  <a:lnTo>
                    <a:pt x="112019" y="725962"/>
                  </a:lnTo>
                  <a:lnTo>
                    <a:pt x="143479" y="757422"/>
                  </a:lnTo>
                  <a:lnTo>
                    <a:pt x="178006" y="785548"/>
                  </a:lnTo>
                  <a:lnTo>
                    <a:pt x="215335" y="810076"/>
                  </a:lnTo>
                  <a:lnTo>
                    <a:pt x="255201" y="830740"/>
                  </a:lnTo>
                  <a:lnTo>
                    <a:pt x="297338" y="847273"/>
                  </a:lnTo>
                  <a:lnTo>
                    <a:pt x="341481" y="859412"/>
                  </a:lnTo>
                  <a:lnTo>
                    <a:pt x="387363" y="866890"/>
                  </a:lnTo>
                  <a:lnTo>
                    <a:pt x="434720" y="869441"/>
                  </a:lnTo>
                  <a:lnTo>
                    <a:pt x="482078" y="866890"/>
                  </a:lnTo>
                  <a:lnTo>
                    <a:pt x="527960" y="859412"/>
                  </a:lnTo>
                  <a:lnTo>
                    <a:pt x="572103" y="847273"/>
                  </a:lnTo>
                  <a:lnTo>
                    <a:pt x="614240" y="830740"/>
                  </a:lnTo>
                  <a:lnTo>
                    <a:pt x="654106" y="810076"/>
                  </a:lnTo>
                  <a:lnTo>
                    <a:pt x="691435" y="785548"/>
                  </a:lnTo>
                  <a:lnTo>
                    <a:pt x="725962" y="757422"/>
                  </a:lnTo>
                  <a:lnTo>
                    <a:pt x="757422" y="725962"/>
                  </a:lnTo>
                  <a:lnTo>
                    <a:pt x="785548" y="691435"/>
                  </a:lnTo>
                  <a:lnTo>
                    <a:pt x="810076" y="654106"/>
                  </a:lnTo>
                  <a:lnTo>
                    <a:pt x="830740" y="614240"/>
                  </a:lnTo>
                  <a:lnTo>
                    <a:pt x="847273" y="572103"/>
                  </a:lnTo>
                  <a:lnTo>
                    <a:pt x="859412" y="527960"/>
                  </a:lnTo>
                  <a:lnTo>
                    <a:pt x="866890" y="482078"/>
                  </a:lnTo>
                  <a:lnTo>
                    <a:pt x="869442" y="434720"/>
                  </a:lnTo>
                  <a:lnTo>
                    <a:pt x="866890" y="387363"/>
                  </a:lnTo>
                  <a:lnTo>
                    <a:pt x="859412" y="341481"/>
                  </a:lnTo>
                  <a:lnTo>
                    <a:pt x="847273" y="297338"/>
                  </a:lnTo>
                  <a:lnTo>
                    <a:pt x="830740" y="255201"/>
                  </a:lnTo>
                  <a:lnTo>
                    <a:pt x="810076" y="215335"/>
                  </a:lnTo>
                  <a:lnTo>
                    <a:pt x="785548" y="178006"/>
                  </a:lnTo>
                  <a:lnTo>
                    <a:pt x="757422" y="143479"/>
                  </a:lnTo>
                  <a:lnTo>
                    <a:pt x="725962" y="112019"/>
                  </a:lnTo>
                  <a:lnTo>
                    <a:pt x="691435" y="83893"/>
                  </a:lnTo>
                  <a:lnTo>
                    <a:pt x="654106" y="59365"/>
                  </a:lnTo>
                  <a:lnTo>
                    <a:pt x="614240" y="38701"/>
                  </a:lnTo>
                  <a:lnTo>
                    <a:pt x="572103" y="22168"/>
                  </a:lnTo>
                  <a:lnTo>
                    <a:pt x="527960" y="10029"/>
                  </a:lnTo>
                  <a:lnTo>
                    <a:pt x="482078" y="2551"/>
                  </a:lnTo>
                  <a:lnTo>
                    <a:pt x="434720" y="0"/>
                  </a:lnTo>
                  <a:close/>
                </a:path>
              </a:pathLst>
            </a:custGeom>
            <a:solidFill>
              <a:srgbClr val="DE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22949" y="2575267"/>
              <a:ext cx="352425" cy="353060"/>
            </a:xfrm>
            <a:custGeom>
              <a:avLst/>
              <a:gdLst/>
              <a:ahLst/>
              <a:cxnLst/>
              <a:rect l="l" t="t" r="r" b="b"/>
              <a:pathLst>
                <a:path w="352425" h="353060">
                  <a:moveTo>
                    <a:pt x="316293" y="36334"/>
                  </a:moveTo>
                  <a:lnTo>
                    <a:pt x="314693" y="28219"/>
                  </a:lnTo>
                  <a:lnTo>
                    <a:pt x="310261" y="21577"/>
                  </a:lnTo>
                  <a:lnTo>
                    <a:pt x="303657" y="17094"/>
                  </a:lnTo>
                  <a:lnTo>
                    <a:pt x="295567" y="15417"/>
                  </a:lnTo>
                  <a:lnTo>
                    <a:pt x="287464" y="17030"/>
                  </a:lnTo>
                  <a:lnTo>
                    <a:pt x="280835" y="21475"/>
                  </a:lnTo>
                  <a:lnTo>
                    <a:pt x="276352" y="28079"/>
                  </a:lnTo>
                  <a:lnTo>
                    <a:pt x="274701" y="36182"/>
                  </a:lnTo>
                  <a:lnTo>
                    <a:pt x="274662" y="43256"/>
                  </a:lnTo>
                  <a:lnTo>
                    <a:pt x="278218" y="49847"/>
                  </a:lnTo>
                  <a:lnTo>
                    <a:pt x="284124" y="53708"/>
                  </a:lnTo>
                  <a:lnTo>
                    <a:pt x="246964" y="161239"/>
                  </a:lnTo>
                  <a:lnTo>
                    <a:pt x="237502" y="160921"/>
                  </a:lnTo>
                  <a:lnTo>
                    <a:pt x="231749" y="163626"/>
                  </a:lnTo>
                  <a:lnTo>
                    <a:pt x="227838" y="168300"/>
                  </a:lnTo>
                  <a:lnTo>
                    <a:pt x="151866" y="110324"/>
                  </a:lnTo>
                  <a:lnTo>
                    <a:pt x="155130" y="102743"/>
                  </a:lnTo>
                  <a:lnTo>
                    <a:pt x="155219" y="94767"/>
                  </a:lnTo>
                  <a:lnTo>
                    <a:pt x="152336" y="87350"/>
                  </a:lnTo>
                  <a:lnTo>
                    <a:pt x="146621" y="81394"/>
                  </a:lnTo>
                  <a:lnTo>
                    <a:pt x="139039" y="78117"/>
                  </a:lnTo>
                  <a:lnTo>
                    <a:pt x="131089" y="78016"/>
                  </a:lnTo>
                  <a:lnTo>
                    <a:pt x="123659" y="80911"/>
                  </a:lnTo>
                  <a:lnTo>
                    <a:pt x="117716" y="86639"/>
                  </a:lnTo>
                  <a:lnTo>
                    <a:pt x="114452" y="94221"/>
                  </a:lnTo>
                  <a:lnTo>
                    <a:pt x="114350" y="102196"/>
                  </a:lnTo>
                  <a:lnTo>
                    <a:pt x="117246" y="109626"/>
                  </a:lnTo>
                  <a:lnTo>
                    <a:pt x="125095" y="116878"/>
                  </a:lnTo>
                  <a:lnTo>
                    <a:pt x="80594" y="254609"/>
                  </a:lnTo>
                  <a:lnTo>
                    <a:pt x="72390" y="255104"/>
                  </a:lnTo>
                  <a:lnTo>
                    <a:pt x="65265" y="258584"/>
                  </a:lnTo>
                  <a:lnTo>
                    <a:pt x="59956" y="264477"/>
                  </a:lnTo>
                  <a:lnTo>
                    <a:pt x="57213" y="272237"/>
                  </a:lnTo>
                  <a:lnTo>
                    <a:pt x="57708" y="280454"/>
                  </a:lnTo>
                  <a:lnTo>
                    <a:pt x="61175" y="287591"/>
                  </a:lnTo>
                  <a:lnTo>
                    <a:pt x="67068" y="292912"/>
                  </a:lnTo>
                  <a:lnTo>
                    <a:pt x="77749" y="295846"/>
                  </a:lnTo>
                  <a:lnTo>
                    <a:pt x="85801" y="294246"/>
                  </a:lnTo>
                  <a:lnTo>
                    <a:pt x="92379" y="289814"/>
                  </a:lnTo>
                  <a:lnTo>
                    <a:pt x="96812" y="283248"/>
                  </a:lnTo>
                  <a:lnTo>
                    <a:pt x="98450" y="275196"/>
                  </a:lnTo>
                  <a:lnTo>
                    <a:pt x="98475" y="268655"/>
                  </a:lnTo>
                  <a:lnTo>
                    <a:pt x="95402" y="262496"/>
                  </a:lnTo>
                  <a:lnTo>
                    <a:pt x="90182" y="258597"/>
                  </a:lnTo>
                  <a:lnTo>
                    <a:pt x="135178" y="119329"/>
                  </a:lnTo>
                  <a:lnTo>
                    <a:pt x="138150" y="119265"/>
                  </a:lnTo>
                  <a:lnTo>
                    <a:pt x="141097" y="118541"/>
                  </a:lnTo>
                  <a:lnTo>
                    <a:pt x="143776" y="117221"/>
                  </a:lnTo>
                  <a:lnTo>
                    <a:pt x="223227" y="177850"/>
                  </a:lnTo>
                  <a:lnTo>
                    <a:pt x="223329" y="186093"/>
                  </a:lnTo>
                  <a:lnTo>
                    <a:pt x="226466" y="193408"/>
                  </a:lnTo>
                  <a:lnTo>
                    <a:pt x="232105" y="199009"/>
                  </a:lnTo>
                  <a:lnTo>
                    <a:pt x="239737" y="202120"/>
                  </a:lnTo>
                  <a:lnTo>
                    <a:pt x="247967" y="202018"/>
                  </a:lnTo>
                  <a:lnTo>
                    <a:pt x="255270" y="198882"/>
                  </a:lnTo>
                  <a:lnTo>
                    <a:pt x="260858" y="193217"/>
                  </a:lnTo>
                  <a:lnTo>
                    <a:pt x="264210" y="184289"/>
                  </a:lnTo>
                  <a:lnTo>
                    <a:pt x="264312" y="175361"/>
                  </a:lnTo>
                  <a:lnTo>
                    <a:pt x="261416" y="169392"/>
                  </a:lnTo>
                  <a:lnTo>
                    <a:pt x="256463" y="165506"/>
                  </a:lnTo>
                  <a:lnTo>
                    <a:pt x="293979" y="56946"/>
                  </a:lnTo>
                  <a:lnTo>
                    <a:pt x="295427" y="57086"/>
                  </a:lnTo>
                  <a:lnTo>
                    <a:pt x="303530" y="55486"/>
                  </a:lnTo>
                  <a:lnTo>
                    <a:pt x="310159" y="51041"/>
                  </a:lnTo>
                  <a:lnTo>
                    <a:pt x="314629" y="44437"/>
                  </a:lnTo>
                  <a:lnTo>
                    <a:pt x="316293" y="36334"/>
                  </a:lnTo>
                  <a:close/>
                </a:path>
                <a:path w="352425" h="353060">
                  <a:moveTo>
                    <a:pt x="352285" y="342569"/>
                  </a:moveTo>
                  <a:lnTo>
                    <a:pt x="10363" y="342569"/>
                  </a:lnTo>
                  <a:lnTo>
                    <a:pt x="10363" y="0"/>
                  </a:lnTo>
                  <a:lnTo>
                    <a:pt x="0" y="0"/>
                  </a:lnTo>
                  <a:lnTo>
                    <a:pt x="0" y="352945"/>
                  </a:lnTo>
                  <a:lnTo>
                    <a:pt x="352285" y="352945"/>
                  </a:lnTo>
                  <a:lnTo>
                    <a:pt x="352285" y="342569"/>
                  </a:lnTo>
                  <a:close/>
                </a:path>
              </a:pathLst>
            </a:custGeom>
            <a:solidFill>
              <a:srgbClr val="D2C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106157" y="2387345"/>
            <a:ext cx="2029460" cy="6654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90"/>
              </a:lnSpc>
              <a:spcBef>
                <a:spcPts val="390"/>
              </a:spcBef>
            </a:pP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Needs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Assessment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Gap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Analysis</a:t>
            </a:r>
            <a:endParaRPr sz="2200">
              <a:latin typeface="Tw Cen MT"/>
              <a:cs typeface="Tw Cen MT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600705" y="3863340"/>
            <a:ext cx="869950" cy="868680"/>
            <a:chOff x="2600705" y="3863340"/>
            <a:chExt cx="869950" cy="868680"/>
          </a:xfrm>
        </p:grpSpPr>
        <p:sp>
          <p:nvSpPr>
            <p:cNvPr id="12" name="object 12"/>
            <p:cNvSpPr/>
            <p:nvPr/>
          </p:nvSpPr>
          <p:spPr>
            <a:xfrm>
              <a:off x="2600705" y="3863340"/>
              <a:ext cx="869950" cy="868680"/>
            </a:xfrm>
            <a:custGeom>
              <a:avLst/>
              <a:gdLst/>
              <a:ahLst/>
              <a:cxnLst/>
              <a:rect l="l" t="t" r="r" b="b"/>
              <a:pathLst>
                <a:path w="869950" h="868679">
                  <a:moveTo>
                    <a:pt x="434720" y="0"/>
                  </a:moveTo>
                  <a:lnTo>
                    <a:pt x="387363" y="2548"/>
                  </a:lnTo>
                  <a:lnTo>
                    <a:pt x="341481" y="10016"/>
                  </a:lnTo>
                  <a:lnTo>
                    <a:pt x="297338" y="22140"/>
                  </a:lnTo>
                  <a:lnTo>
                    <a:pt x="255201" y="38654"/>
                  </a:lnTo>
                  <a:lnTo>
                    <a:pt x="215335" y="59294"/>
                  </a:lnTo>
                  <a:lnTo>
                    <a:pt x="178006" y="83795"/>
                  </a:lnTo>
                  <a:lnTo>
                    <a:pt x="143479" y="111892"/>
                  </a:lnTo>
                  <a:lnTo>
                    <a:pt x="112019" y="143320"/>
                  </a:lnTo>
                  <a:lnTo>
                    <a:pt x="83893" y="177814"/>
                  </a:lnTo>
                  <a:lnTo>
                    <a:pt x="59365" y="215109"/>
                  </a:lnTo>
                  <a:lnTo>
                    <a:pt x="38701" y="254941"/>
                  </a:lnTo>
                  <a:lnTo>
                    <a:pt x="22168" y="297045"/>
                  </a:lnTo>
                  <a:lnTo>
                    <a:pt x="10029" y="341156"/>
                  </a:lnTo>
                  <a:lnTo>
                    <a:pt x="2551" y="387009"/>
                  </a:lnTo>
                  <a:lnTo>
                    <a:pt x="0" y="434340"/>
                  </a:lnTo>
                  <a:lnTo>
                    <a:pt x="2551" y="481670"/>
                  </a:lnTo>
                  <a:lnTo>
                    <a:pt x="10029" y="527523"/>
                  </a:lnTo>
                  <a:lnTo>
                    <a:pt x="22168" y="571634"/>
                  </a:lnTo>
                  <a:lnTo>
                    <a:pt x="38701" y="613738"/>
                  </a:lnTo>
                  <a:lnTo>
                    <a:pt x="59365" y="653570"/>
                  </a:lnTo>
                  <a:lnTo>
                    <a:pt x="83893" y="690865"/>
                  </a:lnTo>
                  <a:lnTo>
                    <a:pt x="112019" y="725359"/>
                  </a:lnTo>
                  <a:lnTo>
                    <a:pt x="143479" y="756787"/>
                  </a:lnTo>
                  <a:lnTo>
                    <a:pt x="178006" y="784884"/>
                  </a:lnTo>
                  <a:lnTo>
                    <a:pt x="215335" y="809385"/>
                  </a:lnTo>
                  <a:lnTo>
                    <a:pt x="255201" y="830025"/>
                  </a:lnTo>
                  <a:lnTo>
                    <a:pt x="297338" y="846539"/>
                  </a:lnTo>
                  <a:lnTo>
                    <a:pt x="341481" y="858663"/>
                  </a:lnTo>
                  <a:lnTo>
                    <a:pt x="387363" y="866131"/>
                  </a:lnTo>
                  <a:lnTo>
                    <a:pt x="434720" y="868680"/>
                  </a:lnTo>
                  <a:lnTo>
                    <a:pt x="482078" y="866131"/>
                  </a:lnTo>
                  <a:lnTo>
                    <a:pt x="527960" y="858663"/>
                  </a:lnTo>
                  <a:lnTo>
                    <a:pt x="572103" y="846539"/>
                  </a:lnTo>
                  <a:lnTo>
                    <a:pt x="614240" y="830025"/>
                  </a:lnTo>
                  <a:lnTo>
                    <a:pt x="654106" y="809385"/>
                  </a:lnTo>
                  <a:lnTo>
                    <a:pt x="691435" y="784884"/>
                  </a:lnTo>
                  <a:lnTo>
                    <a:pt x="725962" y="756787"/>
                  </a:lnTo>
                  <a:lnTo>
                    <a:pt x="757422" y="725359"/>
                  </a:lnTo>
                  <a:lnTo>
                    <a:pt x="785548" y="690865"/>
                  </a:lnTo>
                  <a:lnTo>
                    <a:pt x="810076" y="653570"/>
                  </a:lnTo>
                  <a:lnTo>
                    <a:pt x="830740" y="613738"/>
                  </a:lnTo>
                  <a:lnTo>
                    <a:pt x="847273" y="571634"/>
                  </a:lnTo>
                  <a:lnTo>
                    <a:pt x="859412" y="527523"/>
                  </a:lnTo>
                  <a:lnTo>
                    <a:pt x="866890" y="481670"/>
                  </a:lnTo>
                  <a:lnTo>
                    <a:pt x="869442" y="434340"/>
                  </a:lnTo>
                  <a:lnTo>
                    <a:pt x="866890" y="387009"/>
                  </a:lnTo>
                  <a:lnTo>
                    <a:pt x="859412" y="341156"/>
                  </a:lnTo>
                  <a:lnTo>
                    <a:pt x="847273" y="297045"/>
                  </a:lnTo>
                  <a:lnTo>
                    <a:pt x="830740" y="254941"/>
                  </a:lnTo>
                  <a:lnTo>
                    <a:pt x="810076" y="215109"/>
                  </a:lnTo>
                  <a:lnTo>
                    <a:pt x="785548" y="177814"/>
                  </a:lnTo>
                  <a:lnTo>
                    <a:pt x="757422" y="143320"/>
                  </a:lnTo>
                  <a:lnTo>
                    <a:pt x="725962" y="111892"/>
                  </a:lnTo>
                  <a:lnTo>
                    <a:pt x="691435" y="83795"/>
                  </a:lnTo>
                  <a:lnTo>
                    <a:pt x="654106" y="59294"/>
                  </a:lnTo>
                  <a:lnTo>
                    <a:pt x="614240" y="38654"/>
                  </a:lnTo>
                  <a:lnTo>
                    <a:pt x="572103" y="22140"/>
                  </a:lnTo>
                  <a:lnTo>
                    <a:pt x="527960" y="10016"/>
                  </a:lnTo>
                  <a:lnTo>
                    <a:pt x="482078" y="2548"/>
                  </a:lnTo>
                  <a:lnTo>
                    <a:pt x="434720" y="0"/>
                  </a:lnTo>
                  <a:close/>
                </a:path>
              </a:pathLst>
            </a:custGeom>
            <a:solidFill>
              <a:srgbClr val="DE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18803" y="4112742"/>
              <a:ext cx="435609" cy="374650"/>
            </a:xfrm>
            <a:custGeom>
              <a:avLst/>
              <a:gdLst/>
              <a:ahLst/>
              <a:cxnLst/>
              <a:rect l="l" t="t" r="r" b="b"/>
              <a:pathLst>
                <a:path w="435610" h="374650">
                  <a:moveTo>
                    <a:pt x="373164" y="219887"/>
                  </a:moveTo>
                  <a:lnTo>
                    <a:pt x="342074" y="190271"/>
                  </a:lnTo>
                  <a:lnTo>
                    <a:pt x="342074" y="244322"/>
                  </a:lnTo>
                  <a:lnTo>
                    <a:pt x="342074" y="306705"/>
                  </a:lnTo>
                  <a:lnTo>
                    <a:pt x="279882" y="306705"/>
                  </a:lnTo>
                  <a:lnTo>
                    <a:pt x="279882" y="244322"/>
                  </a:lnTo>
                  <a:lnTo>
                    <a:pt x="342074" y="244322"/>
                  </a:lnTo>
                  <a:lnTo>
                    <a:pt x="342074" y="190271"/>
                  </a:lnTo>
                  <a:lnTo>
                    <a:pt x="217690" y="71742"/>
                  </a:lnTo>
                  <a:lnTo>
                    <a:pt x="155486" y="131013"/>
                  </a:lnTo>
                  <a:lnTo>
                    <a:pt x="155486" y="244322"/>
                  </a:lnTo>
                  <a:lnTo>
                    <a:pt x="155486" y="306705"/>
                  </a:lnTo>
                  <a:lnTo>
                    <a:pt x="93294" y="306705"/>
                  </a:lnTo>
                  <a:lnTo>
                    <a:pt x="93294" y="244322"/>
                  </a:lnTo>
                  <a:lnTo>
                    <a:pt x="155486" y="244322"/>
                  </a:lnTo>
                  <a:lnTo>
                    <a:pt x="155486" y="131013"/>
                  </a:lnTo>
                  <a:lnTo>
                    <a:pt x="62204" y="219887"/>
                  </a:lnTo>
                  <a:lnTo>
                    <a:pt x="62204" y="374281"/>
                  </a:lnTo>
                  <a:lnTo>
                    <a:pt x="186588" y="374281"/>
                  </a:lnTo>
                  <a:lnTo>
                    <a:pt x="186588" y="306705"/>
                  </a:lnTo>
                  <a:lnTo>
                    <a:pt x="186588" y="244322"/>
                  </a:lnTo>
                  <a:lnTo>
                    <a:pt x="248780" y="244322"/>
                  </a:lnTo>
                  <a:lnTo>
                    <a:pt x="248780" y="374281"/>
                  </a:lnTo>
                  <a:lnTo>
                    <a:pt x="373164" y="374281"/>
                  </a:lnTo>
                  <a:lnTo>
                    <a:pt x="373164" y="306705"/>
                  </a:lnTo>
                  <a:lnTo>
                    <a:pt x="373164" y="244322"/>
                  </a:lnTo>
                  <a:lnTo>
                    <a:pt x="373164" y="219887"/>
                  </a:lnTo>
                  <a:close/>
                </a:path>
                <a:path w="435610" h="374650">
                  <a:moveTo>
                    <a:pt x="435356" y="207937"/>
                  </a:moveTo>
                  <a:lnTo>
                    <a:pt x="342074" y="118529"/>
                  </a:lnTo>
                  <a:lnTo>
                    <a:pt x="342074" y="79019"/>
                  </a:lnTo>
                  <a:lnTo>
                    <a:pt x="342074" y="31191"/>
                  </a:lnTo>
                  <a:lnTo>
                    <a:pt x="300609" y="31191"/>
                  </a:lnTo>
                  <a:lnTo>
                    <a:pt x="300609" y="79019"/>
                  </a:lnTo>
                  <a:lnTo>
                    <a:pt x="262420" y="42633"/>
                  </a:lnTo>
                  <a:lnTo>
                    <a:pt x="217690" y="0"/>
                  </a:lnTo>
                  <a:lnTo>
                    <a:pt x="0" y="207937"/>
                  </a:lnTo>
                  <a:lnTo>
                    <a:pt x="23329" y="227685"/>
                  </a:lnTo>
                  <a:lnTo>
                    <a:pt x="217690" y="42633"/>
                  </a:lnTo>
                  <a:lnTo>
                    <a:pt x="412038" y="227685"/>
                  </a:lnTo>
                  <a:lnTo>
                    <a:pt x="435356" y="207937"/>
                  </a:lnTo>
                  <a:close/>
                </a:path>
              </a:pathLst>
            </a:custGeom>
            <a:solidFill>
              <a:srgbClr val="C79F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643884" y="3940810"/>
            <a:ext cx="129032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15"/>
              </a:lnSpc>
              <a:spcBef>
                <a:spcPts val="100"/>
              </a:spcBef>
            </a:pP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endParaRPr sz="2200">
              <a:latin typeface="Tw Cen MT"/>
              <a:cs typeface="Tw Cen MT"/>
            </a:endParaRPr>
          </a:p>
          <a:p>
            <a:pPr marL="12700">
              <a:lnSpc>
                <a:spcPts val="2515"/>
              </a:lnSpc>
            </a:pP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Activities</a:t>
            </a:r>
            <a:endParaRPr sz="2200">
              <a:latin typeface="Tw Cen MT"/>
              <a:cs typeface="Tw Cen M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062471" y="3863340"/>
            <a:ext cx="869950" cy="868680"/>
            <a:chOff x="6062471" y="3863340"/>
            <a:chExt cx="869950" cy="868680"/>
          </a:xfrm>
        </p:grpSpPr>
        <p:sp>
          <p:nvSpPr>
            <p:cNvPr id="16" name="object 16"/>
            <p:cNvSpPr/>
            <p:nvPr/>
          </p:nvSpPr>
          <p:spPr>
            <a:xfrm>
              <a:off x="6062471" y="3863340"/>
              <a:ext cx="869950" cy="868680"/>
            </a:xfrm>
            <a:custGeom>
              <a:avLst/>
              <a:gdLst/>
              <a:ahLst/>
              <a:cxnLst/>
              <a:rect l="l" t="t" r="r" b="b"/>
              <a:pathLst>
                <a:path w="869950" h="868679">
                  <a:moveTo>
                    <a:pt x="434720" y="0"/>
                  </a:moveTo>
                  <a:lnTo>
                    <a:pt x="387363" y="2548"/>
                  </a:lnTo>
                  <a:lnTo>
                    <a:pt x="341481" y="10016"/>
                  </a:lnTo>
                  <a:lnTo>
                    <a:pt x="297338" y="22140"/>
                  </a:lnTo>
                  <a:lnTo>
                    <a:pt x="255201" y="38654"/>
                  </a:lnTo>
                  <a:lnTo>
                    <a:pt x="215335" y="59294"/>
                  </a:lnTo>
                  <a:lnTo>
                    <a:pt x="178006" y="83795"/>
                  </a:lnTo>
                  <a:lnTo>
                    <a:pt x="143479" y="111892"/>
                  </a:lnTo>
                  <a:lnTo>
                    <a:pt x="112019" y="143320"/>
                  </a:lnTo>
                  <a:lnTo>
                    <a:pt x="83893" y="177814"/>
                  </a:lnTo>
                  <a:lnTo>
                    <a:pt x="59365" y="215109"/>
                  </a:lnTo>
                  <a:lnTo>
                    <a:pt x="38701" y="254941"/>
                  </a:lnTo>
                  <a:lnTo>
                    <a:pt x="22168" y="297045"/>
                  </a:lnTo>
                  <a:lnTo>
                    <a:pt x="10029" y="341156"/>
                  </a:lnTo>
                  <a:lnTo>
                    <a:pt x="2551" y="387009"/>
                  </a:lnTo>
                  <a:lnTo>
                    <a:pt x="0" y="434340"/>
                  </a:lnTo>
                  <a:lnTo>
                    <a:pt x="2551" y="481670"/>
                  </a:lnTo>
                  <a:lnTo>
                    <a:pt x="10029" y="527523"/>
                  </a:lnTo>
                  <a:lnTo>
                    <a:pt x="22168" y="571634"/>
                  </a:lnTo>
                  <a:lnTo>
                    <a:pt x="38701" y="613738"/>
                  </a:lnTo>
                  <a:lnTo>
                    <a:pt x="59365" y="653570"/>
                  </a:lnTo>
                  <a:lnTo>
                    <a:pt x="83893" y="690865"/>
                  </a:lnTo>
                  <a:lnTo>
                    <a:pt x="112019" y="725359"/>
                  </a:lnTo>
                  <a:lnTo>
                    <a:pt x="143479" y="756787"/>
                  </a:lnTo>
                  <a:lnTo>
                    <a:pt x="178006" y="784884"/>
                  </a:lnTo>
                  <a:lnTo>
                    <a:pt x="215335" y="809385"/>
                  </a:lnTo>
                  <a:lnTo>
                    <a:pt x="255201" y="830025"/>
                  </a:lnTo>
                  <a:lnTo>
                    <a:pt x="297338" y="846539"/>
                  </a:lnTo>
                  <a:lnTo>
                    <a:pt x="341481" y="858663"/>
                  </a:lnTo>
                  <a:lnTo>
                    <a:pt x="387363" y="866131"/>
                  </a:lnTo>
                  <a:lnTo>
                    <a:pt x="434720" y="868680"/>
                  </a:lnTo>
                  <a:lnTo>
                    <a:pt x="482078" y="866131"/>
                  </a:lnTo>
                  <a:lnTo>
                    <a:pt x="527960" y="858663"/>
                  </a:lnTo>
                  <a:lnTo>
                    <a:pt x="572103" y="846539"/>
                  </a:lnTo>
                  <a:lnTo>
                    <a:pt x="614240" y="830025"/>
                  </a:lnTo>
                  <a:lnTo>
                    <a:pt x="654106" y="809385"/>
                  </a:lnTo>
                  <a:lnTo>
                    <a:pt x="691435" y="784884"/>
                  </a:lnTo>
                  <a:lnTo>
                    <a:pt x="725962" y="756787"/>
                  </a:lnTo>
                  <a:lnTo>
                    <a:pt x="757422" y="725359"/>
                  </a:lnTo>
                  <a:lnTo>
                    <a:pt x="785548" y="690865"/>
                  </a:lnTo>
                  <a:lnTo>
                    <a:pt x="810076" y="653570"/>
                  </a:lnTo>
                  <a:lnTo>
                    <a:pt x="830740" y="613738"/>
                  </a:lnTo>
                  <a:lnTo>
                    <a:pt x="847273" y="571634"/>
                  </a:lnTo>
                  <a:lnTo>
                    <a:pt x="859412" y="527523"/>
                  </a:lnTo>
                  <a:lnTo>
                    <a:pt x="866890" y="481670"/>
                  </a:lnTo>
                  <a:lnTo>
                    <a:pt x="869442" y="434340"/>
                  </a:lnTo>
                  <a:lnTo>
                    <a:pt x="866890" y="387009"/>
                  </a:lnTo>
                  <a:lnTo>
                    <a:pt x="859412" y="341156"/>
                  </a:lnTo>
                  <a:lnTo>
                    <a:pt x="847273" y="297045"/>
                  </a:lnTo>
                  <a:lnTo>
                    <a:pt x="830740" y="254941"/>
                  </a:lnTo>
                  <a:lnTo>
                    <a:pt x="810076" y="215109"/>
                  </a:lnTo>
                  <a:lnTo>
                    <a:pt x="785548" y="177814"/>
                  </a:lnTo>
                  <a:lnTo>
                    <a:pt x="757422" y="143320"/>
                  </a:lnTo>
                  <a:lnTo>
                    <a:pt x="725962" y="111892"/>
                  </a:lnTo>
                  <a:lnTo>
                    <a:pt x="691435" y="83795"/>
                  </a:lnTo>
                  <a:lnTo>
                    <a:pt x="654106" y="59294"/>
                  </a:lnTo>
                  <a:lnTo>
                    <a:pt x="614240" y="38654"/>
                  </a:lnTo>
                  <a:lnTo>
                    <a:pt x="572103" y="22140"/>
                  </a:lnTo>
                  <a:lnTo>
                    <a:pt x="527960" y="10016"/>
                  </a:lnTo>
                  <a:lnTo>
                    <a:pt x="482078" y="2548"/>
                  </a:lnTo>
                  <a:lnTo>
                    <a:pt x="434720" y="0"/>
                  </a:lnTo>
                  <a:close/>
                </a:path>
              </a:pathLst>
            </a:custGeom>
            <a:solidFill>
              <a:srgbClr val="DE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38354" y="4091952"/>
              <a:ext cx="321945" cy="415925"/>
            </a:xfrm>
            <a:custGeom>
              <a:avLst/>
              <a:gdLst/>
              <a:ahLst/>
              <a:cxnLst/>
              <a:rect l="l" t="t" r="r" b="b"/>
              <a:pathLst>
                <a:path w="321945" h="415925">
                  <a:moveTo>
                    <a:pt x="150291" y="322300"/>
                  </a:moveTo>
                  <a:lnTo>
                    <a:pt x="62191" y="322300"/>
                  </a:lnTo>
                  <a:lnTo>
                    <a:pt x="62191" y="343090"/>
                  </a:lnTo>
                  <a:lnTo>
                    <a:pt x="150291" y="343090"/>
                  </a:lnTo>
                  <a:lnTo>
                    <a:pt x="150291" y="322300"/>
                  </a:lnTo>
                  <a:close/>
                </a:path>
                <a:path w="321945" h="415925">
                  <a:moveTo>
                    <a:pt x="150291" y="259918"/>
                  </a:moveTo>
                  <a:lnTo>
                    <a:pt x="62191" y="259918"/>
                  </a:lnTo>
                  <a:lnTo>
                    <a:pt x="62191" y="280708"/>
                  </a:lnTo>
                  <a:lnTo>
                    <a:pt x="150291" y="280708"/>
                  </a:lnTo>
                  <a:lnTo>
                    <a:pt x="150291" y="259918"/>
                  </a:lnTo>
                  <a:close/>
                </a:path>
                <a:path w="321945" h="415925">
                  <a:moveTo>
                    <a:pt x="150291" y="197535"/>
                  </a:moveTo>
                  <a:lnTo>
                    <a:pt x="62191" y="197535"/>
                  </a:lnTo>
                  <a:lnTo>
                    <a:pt x="62191" y="218325"/>
                  </a:lnTo>
                  <a:lnTo>
                    <a:pt x="150291" y="218325"/>
                  </a:lnTo>
                  <a:lnTo>
                    <a:pt x="150291" y="197535"/>
                  </a:lnTo>
                  <a:close/>
                </a:path>
                <a:path w="321945" h="415925">
                  <a:moveTo>
                    <a:pt x="150291" y="135153"/>
                  </a:moveTo>
                  <a:lnTo>
                    <a:pt x="62191" y="135153"/>
                  </a:lnTo>
                  <a:lnTo>
                    <a:pt x="62191" y="155956"/>
                  </a:lnTo>
                  <a:lnTo>
                    <a:pt x="150291" y="155956"/>
                  </a:lnTo>
                  <a:lnTo>
                    <a:pt x="150291" y="135153"/>
                  </a:lnTo>
                  <a:close/>
                </a:path>
                <a:path w="321945" h="415925">
                  <a:moveTo>
                    <a:pt x="321322" y="51981"/>
                  </a:moveTo>
                  <a:lnTo>
                    <a:pt x="319697" y="43903"/>
                  </a:lnTo>
                  <a:lnTo>
                    <a:pt x="315239" y="37299"/>
                  </a:lnTo>
                  <a:lnTo>
                    <a:pt x="308648" y="32829"/>
                  </a:lnTo>
                  <a:lnTo>
                    <a:pt x="300596" y="31191"/>
                  </a:lnTo>
                  <a:lnTo>
                    <a:pt x="290233" y="31191"/>
                  </a:lnTo>
                  <a:lnTo>
                    <a:pt x="290233" y="62382"/>
                  </a:lnTo>
                  <a:lnTo>
                    <a:pt x="290233" y="384670"/>
                  </a:lnTo>
                  <a:lnTo>
                    <a:pt x="31089" y="384670"/>
                  </a:lnTo>
                  <a:lnTo>
                    <a:pt x="31089" y="62382"/>
                  </a:lnTo>
                  <a:lnTo>
                    <a:pt x="88099" y="62382"/>
                  </a:lnTo>
                  <a:lnTo>
                    <a:pt x="88099" y="93573"/>
                  </a:lnTo>
                  <a:lnTo>
                    <a:pt x="233222" y="93573"/>
                  </a:lnTo>
                  <a:lnTo>
                    <a:pt x="233222" y="62382"/>
                  </a:lnTo>
                  <a:lnTo>
                    <a:pt x="290233" y="62382"/>
                  </a:lnTo>
                  <a:lnTo>
                    <a:pt x="290233" y="31191"/>
                  </a:lnTo>
                  <a:lnTo>
                    <a:pt x="212483" y="31191"/>
                  </a:lnTo>
                  <a:lnTo>
                    <a:pt x="212483" y="20789"/>
                  </a:lnTo>
                  <a:lnTo>
                    <a:pt x="210858" y="12725"/>
                  </a:lnTo>
                  <a:lnTo>
                    <a:pt x="206400" y="6108"/>
                  </a:lnTo>
                  <a:lnTo>
                    <a:pt x="199809" y="1638"/>
                  </a:lnTo>
                  <a:lnTo>
                    <a:pt x="191757" y="0"/>
                  </a:lnTo>
                  <a:lnTo>
                    <a:pt x="176212" y="0"/>
                  </a:lnTo>
                  <a:lnTo>
                    <a:pt x="176212" y="28067"/>
                  </a:lnTo>
                  <a:lnTo>
                    <a:pt x="176212" y="45224"/>
                  </a:lnTo>
                  <a:lnTo>
                    <a:pt x="169468" y="51981"/>
                  </a:lnTo>
                  <a:lnTo>
                    <a:pt x="151853" y="51981"/>
                  </a:lnTo>
                  <a:lnTo>
                    <a:pt x="145110" y="45224"/>
                  </a:lnTo>
                  <a:lnTo>
                    <a:pt x="145110" y="27546"/>
                  </a:lnTo>
                  <a:lnTo>
                    <a:pt x="151853" y="20789"/>
                  </a:lnTo>
                  <a:lnTo>
                    <a:pt x="169468" y="20789"/>
                  </a:lnTo>
                  <a:lnTo>
                    <a:pt x="176212" y="28067"/>
                  </a:lnTo>
                  <a:lnTo>
                    <a:pt x="176212" y="0"/>
                  </a:lnTo>
                  <a:lnTo>
                    <a:pt x="129565" y="0"/>
                  </a:lnTo>
                  <a:lnTo>
                    <a:pt x="121513" y="1638"/>
                  </a:lnTo>
                  <a:lnTo>
                    <a:pt x="114922" y="6108"/>
                  </a:lnTo>
                  <a:lnTo>
                    <a:pt x="110464" y="12725"/>
                  </a:lnTo>
                  <a:lnTo>
                    <a:pt x="108839" y="20789"/>
                  </a:lnTo>
                  <a:lnTo>
                    <a:pt x="108839" y="31191"/>
                  </a:lnTo>
                  <a:lnTo>
                    <a:pt x="20726" y="31191"/>
                  </a:lnTo>
                  <a:lnTo>
                    <a:pt x="12674" y="32829"/>
                  </a:lnTo>
                  <a:lnTo>
                    <a:pt x="6083" y="37299"/>
                  </a:lnTo>
                  <a:lnTo>
                    <a:pt x="1625" y="43903"/>
                  </a:lnTo>
                  <a:lnTo>
                    <a:pt x="0" y="51981"/>
                  </a:lnTo>
                  <a:lnTo>
                    <a:pt x="0" y="395071"/>
                  </a:lnTo>
                  <a:lnTo>
                    <a:pt x="1638" y="403148"/>
                  </a:lnTo>
                  <a:lnTo>
                    <a:pt x="6083" y="409752"/>
                  </a:lnTo>
                  <a:lnTo>
                    <a:pt x="12674" y="414223"/>
                  </a:lnTo>
                  <a:lnTo>
                    <a:pt x="20726" y="415861"/>
                  </a:lnTo>
                  <a:lnTo>
                    <a:pt x="300596" y="415861"/>
                  </a:lnTo>
                  <a:lnTo>
                    <a:pt x="308648" y="414223"/>
                  </a:lnTo>
                  <a:lnTo>
                    <a:pt x="315239" y="409752"/>
                  </a:lnTo>
                  <a:lnTo>
                    <a:pt x="319697" y="403148"/>
                  </a:lnTo>
                  <a:lnTo>
                    <a:pt x="321322" y="395071"/>
                  </a:lnTo>
                  <a:lnTo>
                    <a:pt x="321322" y="384670"/>
                  </a:lnTo>
                  <a:lnTo>
                    <a:pt x="321322" y="62382"/>
                  </a:lnTo>
                  <a:lnTo>
                    <a:pt x="321322" y="51981"/>
                  </a:lnTo>
                  <a:close/>
                </a:path>
              </a:pathLst>
            </a:custGeom>
            <a:solidFill>
              <a:srgbClr val="C79F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24417" y="4204750"/>
              <a:ext cx="69449" cy="243281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7106157" y="3940810"/>
            <a:ext cx="1779905" cy="6654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90"/>
              </a:lnSpc>
              <a:spcBef>
                <a:spcPts val="390"/>
              </a:spcBef>
            </a:pP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Activity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Specific Requirements</a:t>
            </a:r>
            <a:endParaRPr sz="2200">
              <a:latin typeface="Tw Cen MT"/>
              <a:cs typeface="Tw Cen M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600705" y="5416296"/>
            <a:ext cx="869950" cy="869950"/>
            <a:chOff x="2600705" y="5416296"/>
            <a:chExt cx="869950" cy="869950"/>
          </a:xfrm>
        </p:grpSpPr>
        <p:sp>
          <p:nvSpPr>
            <p:cNvPr id="21" name="object 21"/>
            <p:cNvSpPr/>
            <p:nvPr/>
          </p:nvSpPr>
          <p:spPr>
            <a:xfrm>
              <a:off x="2600705" y="5416296"/>
              <a:ext cx="869950" cy="869950"/>
            </a:xfrm>
            <a:custGeom>
              <a:avLst/>
              <a:gdLst/>
              <a:ahLst/>
              <a:cxnLst/>
              <a:rect l="l" t="t" r="r" b="b"/>
              <a:pathLst>
                <a:path w="869950" h="869950">
                  <a:moveTo>
                    <a:pt x="434720" y="0"/>
                  </a:moveTo>
                  <a:lnTo>
                    <a:pt x="387363" y="2550"/>
                  </a:lnTo>
                  <a:lnTo>
                    <a:pt x="341481" y="10026"/>
                  </a:lnTo>
                  <a:lnTo>
                    <a:pt x="297338" y="22162"/>
                  </a:lnTo>
                  <a:lnTo>
                    <a:pt x="255201" y="38691"/>
                  </a:lnTo>
                  <a:lnTo>
                    <a:pt x="215335" y="59351"/>
                  </a:lnTo>
                  <a:lnTo>
                    <a:pt x="178006" y="83874"/>
                  </a:lnTo>
                  <a:lnTo>
                    <a:pt x="143479" y="111997"/>
                  </a:lnTo>
                  <a:lnTo>
                    <a:pt x="112019" y="143453"/>
                  </a:lnTo>
                  <a:lnTo>
                    <a:pt x="83893" y="177978"/>
                  </a:lnTo>
                  <a:lnTo>
                    <a:pt x="59365" y="215307"/>
                  </a:lnTo>
                  <a:lnTo>
                    <a:pt x="38701" y="255174"/>
                  </a:lnTo>
                  <a:lnTo>
                    <a:pt x="22168" y="297314"/>
                  </a:lnTo>
                  <a:lnTo>
                    <a:pt x="10029" y="341462"/>
                  </a:lnTo>
                  <a:lnTo>
                    <a:pt x="2551" y="387352"/>
                  </a:lnTo>
                  <a:lnTo>
                    <a:pt x="0" y="434720"/>
                  </a:lnTo>
                  <a:lnTo>
                    <a:pt x="2551" y="482089"/>
                  </a:lnTo>
                  <a:lnTo>
                    <a:pt x="10029" y="527979"/>
                  </a:lnTo>
                  <a:lnTo>
                    <a:pt x="22168" y="572127"/>
                  </a:lnTo>
                  <a:lnTo>
                    <a:pt x="38701" y="614267"/>
                  </a:lnTo>
                  <a:lnTo>
                    <a:pt x="59365" y="654134"/>
                  </a:lnTo>
                  <a:lnTo>
                    <a:pt x="83893" y="691463"/>
                  </a:lnTo>
                  <a:lnTo>
                    <a:pt x="112019" y="725988"/>
                  </a:lnTo>
                  <a:lnTo>
                    <a:pt x="143479" y="757444"/>
                  </a:lnTo>
                  <a:lnTo>
                    <a:pt x="178006" y="785567"/>
                  </a:lnTo>
                  <a:lnTo>
                    <a:pt x="215335" y="810090"/>
                  </a:lnTo>
                  <a:lnTo>
                    <a:pt x="255201" y="830750"/>
                  </a:lnTo>
                  <a:lnTo>
                    <a:pt x="297338" y="847279"/>
                  </a:lnTo>
                  <a:lnTo>
                    <a:pt x="341481" y="859415"/>
                  </a:lnTo>
                  <a:lnTo>
                    <a:pt x="387363" y="866891"/>
                  </a:lnTo>
                  <a:lnTo>
                    <a:pt x="434720" y="869441"/>
                  </a:lnTo>
                  <a:lnTo>
                    <a:pt x="482078" y="866891"/>
                  </a:lnTo>
                  <a:lnTo>
                    <a:pt x="527960" y="859415"/>
                  </a:lnTo>
                  <a:lnTo>
                    <a:pt x="572103" y="847279"/>
                  </a:lnTo>
                  <a:lnTo>
                    <a:pt x="614240" y="830750"/>
                  </a:lnTo>
                  <a:lnTo>
                    <a:pt x="654106" y="810090"/>
                  </a:lnTo>
                  <a:lnTo>
                    <a:pt x="691435" y="785567"/>
                  </a:lnTo>
                  <a:lnTo>
                    <a:pt x="725962" y="757444"/>
                  </a:lnTo>
                  <a:lnTo>
                    <a:pt x="757422" y="725988"/>
                  </a:lnTo>
                  <a:lnTo>
                    <a:pt x="785548" y="691463"/>
                  </a:lnTo>
                  <a:lnTo>
                    <a:pt x="810076" y="654134"/>
                  </a:lnTo>
                  <a:lnTo>
                    <a:pt x="830740" y="614267"/>
                  </a:lnTo>
                  <a:lnTo>
                    <a:pt x="847273" y="572127"/>
                  </a:lnTo>
                  <a:lnTo>
                    <a:pt x="859412" y="527979"/>
                  </a:lnTo>
                  <a:lnTo>
                    <a:pt x="866890" y="482089"/>
                  </a:lnTo>
                  <a:lnTo>
                    <a:pt x="869442" y="434720"/>
                  </a:lnTo>
                  <a:lnTo>
                    <a:pt x="866890" y="387352"/>
                  </a:lnTo>
                  <a:lnTo>
                    <a:pt x="859412" y="341462"/>
                  </a:lnTo>
                  <a:lnTo>
                    <a:pt x="847273" y="297314"/>
                  </a:lnTo>
                  <a:lnTo>
                    <a:pt x="830740" y="255174"/>
                  </a:lnTo>
                  <a:lnTo>
                    <a:pt x="810076" y="215307"/>
                  </a:lnTo>
                  <a:lnTo>
                    <a:pt x="785548" y="177978"/>
                  </a:lnTo>
                  <a:lnTo>
                    <a:pt x="757422" y="143453"/>
                  </a:lnTo>
                  <a:lnTo>
                    <a:pt x="725962" y="111997"/>
                  </a:lnTo>
                  <a:lnTo>
                    <a:pt x="691435" y="83874"/>
                  </a:lnTo>
                  <a:lnTo>
                    <a:pt x="654106" y="59351"/>
                  </a:lnTo>
                  <a:lnTo>
                    <a:pt x="614240" y="38691"/>
                  </a:lnTo>
                  <a:lnTo>
                    <a:pt x="572103" y="22162"/>
                  </a:lnTo>
                  <a:lnTo>
                    <a:pt x="527960" y="10026"/>
                  </a:lnTo>
                  <a:lnTo>
                    <a:pt x="482078" y="2550"/>
                  </a:lnTo>
                  <a:lnTo>
                    <a:pt x="434720" y="0"/>
                  </a:lnTo>
                  <a:close/>
                </a:path>
              </a:pathLst>
            </a:custGeom>
            <a:solidFill>
              <a:srgbClr val="DE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817774" y="5707888"/>
              <a:ext cx="437515" cy="290830"/>
            </a:xfrm>
            <a:custGeom>
              <a:avLst/>
              <a:gdLst/>
              <a:ahLst/>
              <a:cxnLst/>
              <a:rect l="l" t="t" r="r" b="b"/>
              <a:pathLst>
                <a:path w="437514" h="290829">
                  <a:moveTo>
                    <a:pt x="89141" y="25958"/>
                  </a:moveTo>
                  <a:lnTo>
                    <a:pt x="87109" y="15849"/>
                  </a:lnTo>
                  <a:lnTo>
                    <a:pt x="81559" y="7607"/>
                  </a:lnTo>
                  <a:lnTo>
                    <a:pt x="73317" y="2044"/>
                  </a:lnTo>
                  <a:lnTo>
                    <a:pt x="63233" y="0"/>
                  </a:lnTo>
                  <a:lnTo>
                    <a:pt x="53136" y="2044"/>
                  </a:lnTo>
                  <a:lnTo>
                    <a:pt x="44907" y="7607"/>
                  </a:lnTo>
                  <a:lnTo>
                    <a:pt x="39344" y="15849"/>
                  </a:lnTo>
                  <a:lnTo>
                    <a:pt x="37312" y="25958"/>
                  </a:lnTo>
                  <a:lnTo>
                    <a:pt x="39344" y="36055"/>
                  </a:lnTo>
                  <a:lnTo>
                    <a:pt x="44907" y="44310"/>
                  </a:lnTo>
                  <a:lnTo>
                    <a:pt x="53136" y="49872"/>
                  </a:lnTo>
                  <a:lnTo>
                    <a:pt x="63233" y="51904"/>
                  </a:lnTo>
                  <a:lnTo>
                    <a:pt x="73317" y="49872"/>
                  </a:lnTo>
                  <a:lnTo>
                    <a:pt x="81559" y="44310"/>
                  </a:lnTo>
                  <a:lnTo>
                    <a:pt x="87109" y="36055"/>
                  </a:lnTo>
                  <a:lnTo>
                    <a:pt x="89141" y="25958"/>
                  </a:lnTo>
                  <a:close/>
                </a:path>
                <a:path w="437514" h="290829">
                  <a:moveTo>
                    <a:pt x="192798" y="25958"/>
                  </a:moveTo>
                  <a:lnTo>
                    <a:pt x="190766" y="15849"/>
                  </a:lnTo>
                  <a:lnTo>
                    <a:pt x="185216" y="7607"/>
                  </a:lnTo>
                  <a:lnTo>
                    <a:pt x="176974" y="2044"/>
                  </a:lnTo>
                  <a:lnTo>
                    <a:pt x="166890" y="0"/>
                  </a:lnTo>
                  <a:lnTo>
                    <a:pt x="156794" y="2044"/>
                  </a:lnTo>
                  <a:lnTo>
                    <a:pt x="148564" y="7607"/>
                  </a:lnTo>
                  <a:lnTo>
                    <a:pt x="143014" y="15849"/>
                  </a:lnTo>
                  <a:lnTo>
                    <a:pt x="140970" y="25958"/>
                  </a:lnTo>
                  <a:lnTo>
                    <a:pt x="143014" y="36055"/>
                  </a:lnTo>
                  <a:lnTo>
                    <a:pt x="148564" y="44310"/>
                  </a:lnTo>
                  <a:lnTo>
                    <a:pt x="156794" y="49872"/>
                  </a:lnTo>
                  <a:lnTo>
                    <a:pt x="166890" y="51904"/>
                  </a:lnTo>
                  <a:lnTo>
                    <a:pt x="176974" y="49872"/>
                  </a:lnTo>
                  <a:lnTo>
                    <a:pt x="185216" y="44310"/>
                  </a:lnTo>
                  <a:lnTo>
                    <a:pt x="190766" y="36055"/>
                  </a:lnTo>
                  <a:lnTo>
                    <a:pt x="192798" y="25958"/>
                  </a:lnTo>
                  <a:close/>
                </a:path>
                <a:path w="437514" h="290829">
                  <a:moveTo>
                    <a:pt x="296456" y="25958"/>
                  </a:moveTo>
                  <a:lnTo>
                    <a:pt x="294424" y="15849"/>
                  </a:lnTo>
                  <a:lnTo>
                    <a:pt x="288861" y="7607"/>
                  </a:lnTo>
                  <a:lnTo>
                    <a:pt x="280631" y="2044"/>
                  </a:lnTo>
                  <a:lnTo>
                    <a:pt x="270535" y="0"/>
                  </a:lnTo>
                  <a:lnTo>
                    <a:pt x="260451" y="2044"/>
                  </a:lnTo>
                  <a:lnTo>
                    <a:pt x="252222" y="7607"/>
                  </a:lnTo>
                  <a:lnTo>
                    <a:pt x="246659" y="15849"/>
                  </a:lnTo>
                  <a:lnTo>
                    <a:pt x="244627" y="25958"/>
                  </a:lnTo>
                  <a:lnTo>
                    <a:pt x="246659" y="36055"/>
                  </a:lnTo>
                  <a:lnTo>
                    <a:pt x="252222" y="44310"/>
                  </a:lnTo>
                  <a:lnTo>
                    <a:pt x="260451" y="49872"/>
                  </a:lnTo>
                  <a:lnTo>
                    <a:pt x="270535" y="51904"/>
                  </a:lnTo>
                  <a:lnTo>
                    <a:pt x="280631" y="49872"/>
                  </a:lnTo>
                  <a:lnTo>
                    <a:pt x="288861" y="44310"/>
                  </a:lnTo>
                  <a:lnTo>
                    <a:pt x="294424" y="36055"/>
                  </a:lnTo>
                  <a:lnTo>
                    <a:pt x="296456" y="25958"/>
                  </a:lnTo>
                  <a:close/>
                </a:path>
                <a:path w="437514" h="290829">
                  <a:moveTo>
                    <a:pt x="400113" y="25958"/>
                  </a:moveTo>
                  <a:lnTo>
                    <a:pt x="398068" y="15849"/>
                  </a:lnTo>
                  <a:lnTo>
                    <a:pt x="392518" y="7607"/>
                  </a:lnTo>
                  <a:lnTo>
                    <a:pt x="384289" y="2044"/>
                  </a:lnTo>
                  <a:lnTo>
                    <a:pt x="374192" y="0"/>
                  </a:lnTo>
                  <a:lnTo>
                    <a:pt x="364109" y="2044"/>
                  </a:lnTo>
                  <a:lnTo>
                    <a:pt x="355866" y="7607"/>
                  </a:lnTo>
                  <a:lnTo>
                    <a:pt x="350316" y="15849"/>
                  </a:lnTo>
                  <a:lnTo>
                    <a:pt x="348284" y="25958"/>
                  </a:lnTo>
                  <a:lnTo>
                    <a:pt x="350316" y="36055"/>
                  </a:lnTo>
                  <a:lnTo>
                    <a:pt x="355866" y="44310"/>
                  </a:lnTo>
                  <a:lnTo>
                    <a:pt x="364109" y="49872"/>
                  </a:lnTo>
                  <a:lnTo>
                    <a:pt x="374192" y="51904"/>
                  </a:lnTo>
                  <a:lnTo>
                    <a:pt x="384289" y="49872"/>
                  </a:lnTo>
                  <a:lnTo>
                    <a:pt x="392518" y="44310"/>
                  </a:lnTo>
                  <a:lnTo>
                    <a:pt x="398068" y="36055"/>
                  </a:lnTo>
                  <a:lnTo>
                    <a:pt x="400113" y="25958"/>
                  </a:lnTo>
                  <a:close/>
                </a:path>
                <a:path w="437514" h="290829">
                  <a:moveTo>
                    <a:pt x="436905" y="158305"/>
                  </a:moveTo>
                  <a:lnTo>
                    <a:pt x="421678" y="88239"/>
                  </a:lnTo>
                  <a:lnTo>
                    <a:pt x="394931" y="60731"/>
                  </a:lnTo>
                  <a:lnTo>
                    <a:pt x="388188" y="58661"/>
                  </a:lnTo>
                  <a:lnTo>
                    <a:pt x="381457" y="57099"/>
                  </a:lnTo>
                  <a:lnTo>
                    <a:pt x="366941" y="57099"/>
                  </a:lnTo>
                  <a:lnTo>
                    <a:pt x="359689" y="58140"/>
                  </a:lnTo>
                  <a:lnTo>
                    <a:pt x="353466" y="60731"/>
                  </a:lnTo>
                  <a:lnTo>
                    <a:pt x="345694" y="63322"/>
                  </a:lnTo>
                  <a:lnTo>
                    <a:pt x="322364" y="107962"/>
                  </a:lnTo>
                  <a:lnTo>
                    <a:pt x="318033" y="88239"/>
                  </a:lnTo>
                  <a:lnTo>
                    <a:pt x="291274" y="60731"/>
                  </a:lnTo>
                  <a:lnTo>
                    <a:pt x="284530" y="58661"/>
                  </a:lnTo>
                  <a:lnTo>
                    <a:pt x="277799" y="57099"/>
                  </a:lnTo>
                  <a:lnTo>
                    <a:pt x="263283" y="57099"/>
                  </a:lnTo>
                  <a:lnTo>
                    <a:pt x="256032" y="58140"/>
                  </a:lnTo>
                  <a:lnTo>
                    <a:pt x="249809" y="60731"/>
                  </a:lnTo>
                  <a:lnTo>
                    <a:pt x="242036" y="63322"/>
                  </a:lnTo>
                  <a:lnTo>
                    <a:pt x="218719" y="107442"/>
                  </a:lnTo>
                  <a:lnTo>
                    <a:pt x="218719" y="107962"/>
                  </a:lnTo>
                  <a:lnTo>
                    <a:pt x="214376" y="88239"/>
                  </a:lnTo>
                  <a:lnTo>
                    <a:pt x="187617" y="60731"/>
                  </a:lnTo>
                  <a:lnTo>
                    <a:pt x="180873" y="58661"/>
                  </a:lnTo>
                  <a:lnTo>
                    <a:pt x="174142" y="57099"/>
                  </a:lnTo>
                  <a:lnTo>
                    <a:pt x="159626" y="57099"/>
                  </a:lnTo>
                  <a:lnTo>
                    <a:pt x="152374" y="58140"/>
                  </a:lnTo>
                  <a:lnTo>
                    <a:pt x="146151" y="60731"/>
                  </a:lnTo>
                  <a:lnTo>
                    <a:pt x="138379" y="63322"/>
                  </a:lnTo>
                  <a:lnTo>
                    <a:pt x="115062" y="107442"/>
                  </a:lnTo>
                  <a:lnTo>
                    <a:pt x="110756" y="88239"/>
                  </a:lnTo>
                  <a:lnTo>
                    <a:pt x="83959" y="60731"/>
                  </a:lnTo>
                  <a:lnTo>
                    <a:pt x="77228" y="58661"/>
                  </a:lnTo>
                  <a:lnTo>
                    <a:pt x="70485" y="57099"/>
                  </a:lnTo>
                  <a:lnTo>
                    <a:pt x="55968" y="57099"/>
                  </a:lnTo>
                  <a:lnTo>
                    <a:pt x="48717" y="58140"/>
                  </a:lnTo>
                  <a:lnTo>
                    <a:pt x="42494" y="60731"/>
                  </a:lnTo>
                  <a:lnTo>
                    <a:pt x="34721" y="63322"/>
                  </a:lnTo>
                  <a:lnTo>
                    <a:pt x="1549" y="152603"/>
                  </a:lnTo>
                  <a:lnTo>
                    <a:pt x="0" y="158305"/>
                  </a:lnTo>
                  <a:lnTo>
                    <a:pt x="3632" y="164541"/>
                  </a:lnTo>
                  <a:lnTo>
                    <a:pt x="9842" y="165582"/>
                  </a:lnTo>
                  <a:lnTo>
                    <a:pt x="16065" y="165582"/>
                  </a:lnTo>
                  <a:lnTo>
                    <a:pt x="20205" y="162458"/>
                  </a:lnTo>
                  <a:lnTo>
                    <a:pt x="21767" y="157276"/>
                  </a:lnTo>
                  <a:lnTo>
                    <a:pt x="37312" y="88239"/>
                  </a:lnTo>
                  <a:lnTo>
                    <a:pt x="37211" y="125615"/>
                  </a:lnTo>
                  <a:lnTo>
                    <a:pt x="21767" y="202425"/>
                  </a:lnTo>
                  <a:lnTo>
                    <a:pt x="37312" y="202425"/>
                  </a:lnTo>
                  <a:lnTo>
                    <a:pt x="37312" y="290664"/>
                  </a:lnTo>
                  <a:lnTo>
                    <a:pt x="58051" y="290664"/>
                  </a:lnTo>
                  <a:lnTo>
                    <a:pt x="58051" y="202425"/>
                  </a:lnTo>
                  <a:lnTo>
                    <a:pt x="68414" y="202425"/>
                  </a:lnTo>
                  <a:lnTo>
                    <a:pt x="68414" y="290664"/>
                  </a:lnTo>
                  <a:lnTo>
                    <a:pt x="89141" y="290664"/>
                  </a:lnTo>
                  <a:lnTo>
                    <a:pt x="89141" y="202425"/>
                  </a:lnTo>
                  <a:lnTo>
                    <a:pt x="104698" y="202425"/>
                  </a:lnTo>
                  <a:lnTo>
                    <a:pt x="89242" y="125615"/>
                  </a:lnTo>
                  <a:lnTo>
                    <a:pt x="89141" y="88239"/>
                  </a:lnTo>
                  <a:lnTo>
                    <a:pt x="105727" y="162458"/>
                  </a:lnTo>
                  <a:lnTo>
                    <a:pt x="109880" y="166090"/>
                  </a:lnTo>
                  <a:lnTo>
                    <a:pt x="119202" y="166090"/>
                  </a:lnTo>
                  <a:lnTo>
                    <a:pt x="123355" y="162979"/>
                  </a:lnTo>
                  <a:lnTo>
                    <a:pt x="124383" y="157797"/>
                  </a:lnTo>
                  <a:lnTo>
                    <a:pt x="136398" y="107442"/>
                  </a:lnTo>
                  <a:lnTo>
                    <a:pt x="140970" y="88239"/>
                  </a:lnTo>
                  <a:lnTo>
                    <a:pt x="140970" y="290664"/>
                  </a:lnTo>
                  <a:lnTo>
                    <a:pt x="161709" y="290664"/>
                  </a:lnTo>
                  <a:lnTo>
                    <a:pt x="161709" y="171284"/>
                  </a:lnTo>
                  <a:lnTo>
                    <a:pt x="172072" y="171284"/>
                  </a:lnTo>
                  <a:lnTo>
                    <a:pt x="172072" y="290664"/>
                  </a:lnTo>
                  <a:lnTo>
                    <a:pt x="192798" y="290664"/>
                  </a:lnTo>
                  <a:lnTo>
                    <a:pt x="192798" y="171284"/>
                  </a:lnTo>
                  <a:lnTo>
                    <a:pt x="192798" y="88239"/>
                  </a:lnTo>
                  <a:lnTo>
                    <a:pt x="209384" y="162458"/>
                  </a:lnTo>
                  <a:lnTo>
                    <a:pt x="213525" y="166090"/>
                  </a:lnTo>
                  <a:lnTo>
                    <a:pt x="223380" y="166090"/>
                  </a:lnTo>
                  <a:lnTo>
                    <a:pt x="227520" y="162979"/>
                  </a:lnTo>
                  <a:lnTo>
                    <a:pt x="228561" y="157797"/>
                  </a:lnTo>
                  <a:lnTo>
                    <a:pt x="240068" y="107962"/>
                  </a:lnTo>
                  <a:lnTo>
                    <a:pt x="244627" y="88239"/>
                  </a:lnTo>
                  <a:lnTo>
                    <a:pt x="244627" y="125615"/>
                  </a:lnTo>
                  <a:lnTo>
                    <a:pt x="229082" y="202425"/>
                  </a:lnTo>
                  <a:lnTo>
                    <a:pt x="244627" y="202425"/>
                  </a:lnTo>
                  <a:lnTo>
                    <a:pt x="244627" y="290664"/>
                  </a:lnTo>
                  <a:lnTo>
                    <a:pt x="265353" y="290664"/>
                  </a:lnTo>
                  <a:lnTo>
                    <a:pt x="265353" y="202425"/>
                  </a:lnTo>
                  <a:lnTo>
                    <a:pt x="275729" y="202425"/>
                  </a:lnTo>
                  <a:lnTo>
                    <a:pt x="275729" y="290664"/>
                  </a:lnTo>
                  <a:lnTo>
                    <a:pt x="296456" y="290664"/>
                  </a:lnTo>
                  <a:lnTo>
                    <a:pt x="296456" y="202425"/>
                  </a:lnTo>
                  <a:lnTo>
                    <a:pt x="312000" y="202425"/>
                  </a:lnTo>
                  <a:lnTo>
                    <a:pt x="296557" y="125095"/>
                  </a:lnTo>
                  <a:lnTo>
                    <a:pt x="296456" y="88239"/>
                  </a:lnTo>
                  <a:lnTo>
                    <a:pt x="313042" y="162458"/>
                  </a:lnTo>
                  <a:lnTo>
                    <a:pt x="317182" y="166090"/>
                  </a:lnTo>
                  <a:lnTo>
                    <a:pt x="327037" y="166090"/>
                  </a:lnTo>
                  <a:lnTo>
                    <a:pt x="331177" y="162979"/>
                  </a:lnTo>
                  <a:lnTo>
                    <a:pt x="332740" y="157797"/>
                  </a:lnTo>
                  <a:lnTo>
                    <a:pt x="343877" y="107962"/>
                  </a:lnTo>
                  <a:lnTo>
                    <a:pt x="348284" y="88239"/>
                  </a:lnTo>
                  <a:lnTo>
                    <a:pt x="348284" y="290664"/>
                  </a:lnTo>
                  <a:lnTo>
                    <a:pt x="369011" y="290664"/>
                  </a:lnTo>
                  <a:lnTo>
                    <a:pt x="369011" y="171284"/>
                  </a:lnTo>
                  <a:lnTo>
                    <a:pt x="379374" y="171284"/>
                  </a:lnTo>
                  <a:lnTo>
                    <a:pt x="379374" y="290664"/>
                  </a:lnTo>
                  <a:lnTo>
                    <a:pt x="400113" y="290664"/>
                  </a:lnTo>
                  <a:lnTo>
                    <a:pt x="400113" y="171284"/>
                  </a:lnTo>
                  <a:lnTo>
                    <a:pt x="400113" y="88239"/>
                  </a:lnTo>
                  <a:lnTo>
                    <a:pt x="416699" y="162458"/>
                  </a:lnTo>
                  <a:lnTo>
                    <a:pt x="420839" y="166090"/>
                  </a:lnTo>
                  <a:lnTo>
                    <a:pt x="428612" y="166090"/>
                  </a:lnTo>
                  <a:lnTo>
                    <a:pt x="429653" y="165582"/>
                  </a:lnTo>
                  <a:lnTo>
                    <a:pt x="434314" y="163499"/>
                  </a:lnTo>
                  <a:lnTo>
                    <a:pt x="436905" y="158305"/>
                  </a:lnTo>
                  <a:close/>
                </a:path>
              </a:pathLst>
            </a:custGeom>
            <a:solidFill>
              <a:srgbClr val="D2C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643884" y="5494273"/>
            <a:ext cx="1412875" cy="6654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90"/>
              </a:lnSpc>
              <a:spcBef>
                <a:spcPts val="390"/>
              </a:spcBef>
            </a:pP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Public 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Participation</a:t>
            </a:r>
            <a:endParaRPr sz="2200">
              <a:latin typeface="Tw Cen MT"/>
              <a:cs typeface="Tw Cen MT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6062471" y="5416296"/>
            <a:ext cx="869950" cy="869950"/>
            <a:chOff x="6062471" y="5416296"/>
            <a:chExt cx="869950" cy="869950"/>
          </a:xfrm>
        </p:grpSpPr>
        <p:sp>
          <p:nvSpPr>
            <p:cNvPr id="25" name="object 25"/>
            <p:cNvSpPr/>
            <p:nvPr/>
          </p:nvSpPr>
          <p:spPr>
            <a:xfrm>
              <a:off x="6062471" y="5416296"/>
              <a:ext cx="869950" cy="869950"/>
            </a:xfrm>
            <a:custGeom>
              <a:avLst/>
              <a:gdLst/>
              <a:ahLst/>
              <a:cxnLst/>
              <a:rect l="l" t="t" r="r" b="b"/>
              <a:pathLst>
                <a:path w="869950" h="869950">
                  <a:moveTo>
                    <a:pt x="434720" y="0"/>
                  </a:moveTo>
                  <a:lnTo>
                    <a:pt x="387363" y="2550"/>
                  </a:lnTo>
                  <a:lnTo>
                    <a:pt x="341481" y="10026"/>
                  </a:lnTo>
                  <a:lnTo>
                    <a:pt x="297338" y="22162"/>
                  </a:lnTo>
                  <a:lnTo>
                    <a:pt x="255201" y="38691"/>
                  </a:lnTo>
                  <a:lnTo>
                    <a:pt x="215335" y="59351"/>
                  </a:lnTo>
                  <a:lnTo>
                    <a:pt x="178006" y="83874"/>
                  </a:lnTo>
                  <a:lnTo>
                    <a:pt x="143479" y="111997"/>
                  </a:lnTo>
                  <a:lnTo>
                    <a:pt x="112019" y="143453"/>
                  </a:lnTo>
                  <a:lnTo>
                    <a:pt x="83893" y="177978"/>
                  </a:lnTo>
                  <a:lnTo>
                    <a:pt x="59365" y="215307"/>
                  </a:lnTo>
                  <a:lnTo>
                    <a:pt x="38701" y="255174"/>
                  </a:lnTo>
                  <a:lnTo>
                    <a:pt x="22168" y="297314"/>
                  </a:lnTo>
                  <a:lnTo>
                    <a:pt x="10029" y="341462"/>
                  </a:lnTo>
                  <a:lnTo>
                    <a:pt x="2551" y="387352"/>
                  </a:lnTo>
                  <a:lnTo>
                    <a:pt x="0" y="434720"/>
                  </a:lnTo>
                  <a:lnTo>
                    <a:pt x="2551" y="482089"/>
                  </a:lnTo>
                  <a:lnTo>
                    <a:pt x="10029" y="527979"/>
                  </a:lnTo>
                  <a:lnTo>
                    <a:pt x="22168" y="572127"/>
                  </a:lnTo>
                  <a:lnTo>
                    <a:pt x="38701" y="614267"/>
                  </a:lnTo>
                  <a:lnTo>
                    <a:pt x="59365" y="654134"/>
                  </a:lnTo>
                  <a:lnTo>
                    <a:pt x="83893" y="691463"/>
                  </a:lnTo>
                  <a:lnTo>
                    <a:pt x="112019" y="725988"/>
                  </a:lnTo>
                  <a:lnTo>
                    <a:pt x="143479" y="757444"/>
                  </a:lnTo>
                  <a:lnTo>
                    <a:pt x="178006" y="785567"/>
                  </a:lnTo>
                  <a:lnTo>
                    <a:pt x="215335" y="810090"/>
                  </a:lnTo>
                  <a:lnTo>
                    <a:pt x="255201" y="830750"/>
                  </a:lnTo>
                  <a:lnTo>
                    <a:pt x="297338" y="847279"/>
                  </a:lnTo>
                  <a:lnTo>
                    <a:pt x="341481" y="859415"/>
                  </a:lnTo>
                  <a:lnTo>
                    <a:pt x="387363" y="866891"/>
                  </a:lnTo>
                  <a:lnTo>
                    <a:pt x="434720" y="869441"/>
                  </a:lnTo>
                  <a:lnTo>
                    <a:pt x="482078" y="866891"/>
                  </a:lnTo>
                  <a:lnTo>
                    <a:pt x="527960" y="859415"/>
                  </a:lnTo>
                  <a:lnTo>
                    <a:pt x="572103" y="847279"/>
                  </a:lnTo>
                  <a:lnTo>
                    <a:pt x="614240" y="830750"/>
                  </a:lnTo>
                  <a:lnTo>
                    <a:pt x="654106" y="810090"/>
                  </a:lnTo>
                  <a:lnTo>
                    <a:pt x="691435" y="785567"/>
                  </a:lnTo>
                  <a:lnTo>
                    <a:pt x="725962" y="757444"/>
                  </a:lnTo>
                  <a:lnTo>
                    <a:pt x="757422" y="725988"/>
                  </a:lnTo>
                  <a:lnTo>
                    <a:pt x="785548" y="691463"/>
                  </a:lnTo>
                  <a:lnTo>
                    <a:pt x="810076" y="654134"/>
                  </a:lnTo>
                  <a:lnTo>
                    <a:pt x="830740" y="614267"/>
                  </a:lnTo>
                  <a:lnTo>
                    <a:pt x="847273" y="572127"/>
                  </a:lnTo>
                  <a:lnTo>
                    <a:pt x="859412" y="527979"/>
                  </a:lnTo>
                  <a:lnTo>
                    <a:pt x="866890" y="482089"/>
                  </a:lnTo>
                  <a:lnTo>
                    <a:pt x="869442" y="434720"/>
                  </a:lnTo>
                  <a:lnTo>
                    <a:pt x="866890" y="387352"/>
                  </a:lnTo>
                  <a:lnTo>
                    <a:pt x="859412" y="341462"/>
                  </a:lnTo>
                  <a:lnTo>
                    <a:pt x="847273" y="297314"/>
                  </a:lnTo>
                  <a:lnTo>
                    <a:pt x="830740" y="255174"/>
                  </a:lnTo>
                  <a:lnTo>
                    <a:pt x="810076" y="215307"/>
                  </a:lnTo>
                  <a:lnTo>
                    <a:pt x="785548" y="177978"/>
                  </a:lnTo>
                  <a:lnTo>
                    <a:pt x="757422" y="143453"/>
                  </a:lnTo>
                  <a:lnTo>
                    <a:pt x="725962" y="111997"/>
                  </a:lnTo>
                  <a:lnTo>
                    <a:pt x="691435" y="83874"/>
                  </a:lnTo>
                  <a:lnTo>
                    <a:pt x="654106" y="59351"/>
                  </a:lnTo>
                  <a:lnTo>
                    <a:pt x="614240" y="38691"/>
                  </a:lnTo>
                  <a:lnTo>
                    <a:pt x="572103" y="22162"/>
                  </a:lnTo>
                  <a:lnTo>
                    <a:pt x="527960" y="10026"/>
                  </a:lnTo>
                  <a:lnTo>
                    <a:pt x="482078" y="2550"/>
                  </a:lnTo>
                  <a:lnTo>
                    <a:pt x="434720" y="0"/>
                  </a:lnTo>
                  <a:close/>
                </a:path>
              </a:pathLst>
            </a:custGeom>
            <a:solidFill>
              <a:srgbClr val="DE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291707" y="5707888"/>
              <a:ext cx="414655" cy="290830"/>
            </a:xfrm>
            <a:custGeom>
              <a:avLst/>
              <a:gdLst/>
              <a:ahLst/>
              <a:cxnLst/>
              <a:rect l="l" t="t" r="r" b="b"/>
              <a:pathLst>
                <a:path w="414654" h="290829">
                  <a:moveTo>
                    <a:pt x="207314" y="207619"/>
                  </a:moveTo>
                  <a:lnTo>
                    <a:pt x="62191" y="207619"/>
                  </a:lnTo>
                  <a:lnTo>
                    <a:pt x="62191" y="228384"/>
                  </a:lnTo>
                  <a:lnTo>
                    <a:pt x="207314" y="228384"/>
                  </a:lnTo>
                  <a:lnTo>
                    <a:pt x="207314" y="207619"/>
                  </a:lnTo>
                  <a:close/>
                </a:path>
                <a:path w="414654" h="290829">
                  <a:moveTo>
                    <a:pt x="207314" y="166090"/>
                  </a:moveTo>
                  <a:lnTo>
                    <a:pt x="62191" y="166090"/>
                  </a:lnTo>
                  <a:lnTo>
                    <a:pt x="62191" y="186855"/>
                  </a:lnTo>
                  <a:lnTo>
                    <a:pt x="207314" y="186855"/>
                  </a:lnTo>
                  <a:lnTo>
                    <a:pt x="207314" y="166090"/>
                  </a:lnTo>
                  <a:close/>
                </a:path>
                <a:path w="414654" h="290829">
                  <a:moveTo>
                    <a:pt x="352310" y="97256"/>
                  </a:moveTo>
                  <a:lnTo>
                    <a:pt x="300342" y="70205"/>
                  </a:lnTo>
                  <a:lnTo>
                    <a:pt x="258445" y="62953"/>
                  </a:lnTo>
                  <a:lnTo>
                    <a:pt x="207314" y="59690"/>
                  </a:lnTo>
                  <a:lnTo>
                    <a:pt x="156171" y="62953"/>
                  </a:lnTo>
                  <a:lnTo>
                    <a:pt x="114211" y="70205"/>
                  </a:lnTo>
                  <a:lnTo>
                    <a:pt x="73596" y="81495"/>
                  </a:lnTo>
                  <a:lnTo>
                    <a:pt x="61861" y="97256"/>
                  </a:lnTo>
                  <a:lnTo>
                    <a:pt x="62712" y="104330"/>
                  </a:lnTo>
                  <a:lnTo>
                    <a:pt x="66484" y="110718"/>
                  </a:lnTo>
                  <a:lnTo>
                    <a:pt x="71907" y="114909"/>
                  </a:lnTo>
                  <a:lnTo>
                    <a:pt x="78308" y="116662"/>
                  </a:lnTo>
                  <a:lnTo>
                    <a:pt x="85001" y="115747"/>
                  </a:lnTo>
                  <a:lnTo>
                    <a:pt x="94919" y="112661"/>
                  </a:lnTo>
                  <a:lnTo>
                    <a:pt x="121272" y="105892"/>
                  </a:lnTo>
                  <a:lnTo>
                    <a:pt x="160070" y="99110"/>
                  </a:lnTo>
                  <a:lnTo>
                    <a:pt x="207314" y="96024"/>
                  </a:lnTo>
                  <a:lnTo>
                    <a:pt x="254558" y="99110"/>
                  </a:lnTo>
                  <a:lnTo>
                    <a:pt x="293344" y="105892"/>
                  </a:lnTo>
                  <a:lnTo>
                    <a:pt x="319697" y="112661"/>
                  </a:lnTo>
                  <a:lnTo>
                    <a:pt x="333248" y="116789"/>
                  </a:lnTo>
                  <a:lnTo>
                    <a:pt x="342582" y="116789"/>
                  </a:lnTo>
                  <a:lnTo>
                    <a:pt x="349313" y="112115"/>
                  </a:lnTo>
                  <a:lnTo>
                    <a:pt x="351396" y="104330"/>
                  </a:lnTo>
                  <a:lnTo>
                    <a:pt x="352310" y="97256"/>
                  </a:lnTo>
                  <a:close/>
                </a:path>
                <a:path w="414654" h="290829">
                  <a:moveTo>
                    <a:pt x="414616" y="0"/>
                  </a:moveTo>
                  <a:lnTo>
                    <a:pt x="383527" y="0"/>
                  </a:lnTo>
                  <a:lnTo>
                    <a:pt x="383527" y="31140"/>
                  </a:lnTo>
                  <a:lnTo>
                    <a:pt x="383527" y="259524"/>
                  </a:lnTo>
                  <a:lnTo>
                    <a:pt x="31089" y="259524"/>
                  </a:lnTo>
                  <a:lnTo>
                    <a:pt x="31089" y="31140"/>
                  </a:lnTo>
                  <a:lnTo>
                    <a:pt x="383527" y="31140"/>
                  </a:lnTo>
                  <a:lnTo>
                    <a:pt x="383527" y="0"/>
                  </a:lnTo>
                  <a:lnTo>
                    <a:pt x="0" y="0"/>
                  </a:lnTo>
                  <a:lnTo>
                    <a:pt x="0" y="290664"/>
                  </a:lnTo>
                  <a:lnTo>
                    <a:pt x="414616" y="290664"/>
                  </a:lnTo>
                  <a:lnTo>
                    <a:pt x="414616" y="259524"/>
                  </a:lnTo>
                  <a:lnTo>
                    <a:pt x="414616" y="31140"/>
                  </a:lnTo>
                  <a:lnTo>
                    <a:pt x="414616" y="0"/>
                  </a:lnTo>
                  <a:close/>
                </a:path>
              </a:pathLst>
            </a:custGeom>
            <a:solidFill>
              <a:srgbClr val="9CB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3807" y="5866192"/>
              <a:ext cx="80333" cy="80451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7106157" y="5494273"/>
            <a:ext cx="1985010" cy="6654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90"/>
              </a:lnSpc>
              <a:spcBef>
                <a:spcPts val="390"/>
              </a:spcBef>
            </a:pP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Certifications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and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SF-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424s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2867" y="830325"/>
            <a:ext cx="292544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CONSULTATION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7147" y="1615186"/>
            <a:ext cx="7142480" cy="425704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75"/>
              </a:spcBef>
            </a:pPr>
            <a:r>
              <a:rPr lang="en-US" sz="2000" dirty="0" smtClean="0">
                <a:solidFill>
                  <a:srgbClr val="2D2B20"/>
                </a:solidFill>
                <a:latin typeface="Tw Cen MT"/>
                <a:cs typeface="Tw Cen MT"/>
              </a:rPr>
              <a:t>The City of Norman </a:t>
            </a:r>
            <a:r>
              <a:rPr sz="2000" dirty="0" smtClean="0">
                <a:solidFill>
                  <a:srgbClr val="2D2B20"/>
                </a:solidFill>
                <a:latin typeface="Tw Cen MT"/>
                <a:cs typeface="Tw Cen MT"/>
              </a:rPr>
              <a:t>PJ</a:t>
            </a:r>
            <a:r>
              <a:rPr sz="2000" spc="-50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lang="en-US" sz="2000" spc="-50" dirty="0" smtClean="0">
                <a:solidFill>
                  <a:srgbClr val="2D2B20"/>
                </a:solidFill>
                <a:latin typeface="Tw Cen MT"/>
                <a:cs typeface="Tw Cen MT"/>
              </a:rPr>
              <a:t>will</a:t>
            </a:r>
            <a:r>
              <a:rPr sz="2000" spc="-50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consult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with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agencies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services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providers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whose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clientele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include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qualifying</a:t>
            </a:r>
            <a:r>
              <a:rPr sz="20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populations</a:t>
            </a:r>
            <a:r>
              <a:rPr sz="20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0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identify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unmet</a:t>
            </a:r>
            <a:r>
              <a:rPr sz="20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needs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5" dirty="0">
                <a:solidFill>
                  <a:srgbClr val="2D2B20"/>
                </a:solidFill>
                <a:latin typeface="Tw Cen MT"/>
                <a:cs typeface="Tw Cen MT"/>
              </a:rPr>
              <a:t>and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gaps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in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housing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service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delivery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systems.</a:t>
            </a:r>
            <a:endParaRPr sz="20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At</a:t>
            </a:r>
            <a:r>
              <a:rPr sz="20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0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minimum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these</a:t>
            </a:r>
            <a:r>
              <a:rPr sz="20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include:</a:t>
            </a:r>
            <a:endParaRPr sz="2000" dirty="0">
              <a:latin typeface="Tw Cen MT"/>
              <a:cs typeface="Tw Cen MT"/>
            </a:endParaRPr>
          </a:p>
          <a:p>
            <a:pPr marL="469265" indent="-456565">
              <a:lnSpc>
                <a:spcPct val="100000"/>
              </a:lnSpc>
              <a:spcBef>
                <a:spcPts val="925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lang="en-US" sz="2000" dirty="0" smtClean="0">
                <a:solidFill>
                  <a:srgbClr val="2D2B20"/>
                </a:solidFill>
                <a:latin typeface="Tw Cen MT"/>
                <a:cs typeface="Tw Cen MT"/>
              </a:rPr>
              <a:t>OK504</a:t>
            </a:r>
            <a:r>
              <a:rPr sz="2000" dirty="0" smtClean="0">
                <a:solidFill>
                  <a:srgbClr val="2D2B20"/>
                </a:solidFill>
                <a:latin typeface="Tw Cen MT"/>
                <a:cs typeface="Tw Cen MT"/>
              </a:rPr>
              <a:t>CoC</a:t>
            </a:r>
            <a:r>
              <a:rPr lang="en-US" sz="2000" dirty="0" smtClean="0">
                <a:solidFill>
                  <a:srgbClr val="2D2B20"/>
                </a:solidFill>
                <a:latin typeface="Tw Cen MT"/>
                <a:cs typeface="Tw Cen MT"/>
              </a:rPr>
              <a:t> which</a:t>
            </a:r>
            <a:r>
              <a:rPr sz="2000" spc="-15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 smtClean="0">
                <a:solidFill>
                  <a:srgbClr val="2D2B20"/>
                </a:solidFill>
                <a:latin typeface="Tw Cen MT"/>
                <a:cs typeface="Tw Cen MT"/>
              </a:rPr>
              <a:t>serv</a:t>
            </a:r>
            <a:r>
              <a:rPr lang="en-US" sz="2000" dirty="0" smtClean="0">
                <a:solidFill>
                  <a:srgbClr val="2D2B20"/>
                </a:solidFill>
                <a:latin typeface="Tw Cen MT"/>
                <a:cs typeface="Tw Cen MT"/>
              </a:rPr>
              <a:t>es</a:t>
            </a:r>
            <a:r>
              <a:rPr sz="2000" spc="-35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jurisdictions</a:t>
            </a:r>
            <a:r>
              <a:rPr sz="20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geographic</a:t>
            </a:r>
            <a:r>
              <a:rPr sz="20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area</a:t>
            </a:r>
            <a:endParaRPr sz="2000" dirty="0">
              <a:latin typeface="Tw Cen MT"/>
              <a:cs typeface="Tw Cen MT"/>
            </a:endParaRPr>
          </a:p>
          <a:p>
            <a:pPr marL="469265" indent="-456565">
              <a:lnSpc>
                <a:spcPct val="100000"/>
              </a:lnSpc>
              <a:spcBef>
                <a:spcPts val="915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Homeless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domestic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violence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service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providers</a:t>
            </a:r>
            <a:endParaRPr sz="2000" dirty="0">
              <a:latin typeface="Tw Cen MT"/>
              <a:cs typeface="Tw Cen MT"/>
            </a:endParaRPr>
          </a:p>
          <a:p>
            <a:pPr marL="469265" indent="-456565">
              <a:lnSpc>
                <a:spcPct val="100000"/>
              </a:lnSpc>
              <a:spcBef>
                <a:spcPts val="919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spc="-25" dirty="0">
                <a:solidFill>
                  <a:srgbClr val="2D2B20"/>
                </a:solidFill>
                <a:latin typeface="Tw Cen MT"/>
                <a:cs typeface="Tw Cen MT"/>
              </a:rPr>
              <a:t>Veteran’s</a:t>
            </a:r>
            <a:r>
              <a:rPr sz="2000" spc="-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groups</a:t>
            </a:r>
            <a:endParaRPr sz="2000" dirty="0">
              <a:latin typeface="Tw Cen MT"/>
              <a:cs typeface="Tw Cen MT"/>
            </a:endParaRPr>
          </a:p>
          <a:p>
            <a:pPr marL="469265" indent="-456565">
              <a:lnSpc>
                <a:spcPct val="100000"/>
              </a:lnSpc>
              <a:spcBef>
                <a:spcPts val="925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Public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housing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agencies</a:t>
            </a:r>
            <a:endParaRPr sz="2000" dirty="0">
              <a:latin typeface="Tw Cen MT"/>
              <a:cs typeface="Tw Cen MT"/>
            </a:endParaRPr>
          </a:p>
          <a:p>
            <a:pPr marL="469265" indent="-456565">
              <a:lnSpc>
                <a:spcPts val="2160"/>
              </a:lnSpc>
              <a:spcBef>
                <a:spcPts val="915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Public</a:t>
            </a:r>
            <a:r>
              <a:rPr sz="20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agencies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that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address</a:t>
            </a:r>
            <a:r>
              <a:rPr sz="20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needs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000" spc="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qualifying</a:t>
            </a:r>
            <a:endParaRPr sz="2000" dirty="0">
              <a:latin typeface="Tw Cen MT"/>
              <a:cs typeface="Tw Cen MT"/>
            </a:endParaRPr>
          </a:p>
          <a:p>
            <a:pPr marL="469900">
              <a:lnSpc>
                <a:spcPts val="2160"/>
              </a:lnSpc>
            </a:pP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populations</a:t>
            </a:r>
            <a:endParaRPr sz="2000" dirty="0">
              <a:latin typeface="Tw Cen MT"/>
              <a:cs typeface="Tw Cen MT"/>
            </a:endParaRPr>
          </a:p>
          <a:p>
            <a:pPr marL="469265" marR="518159" indent="-456565">
              <a:lnSpc>
                <a:spcPct val="80000"/>
              </a:lnSpc>
              <a:spcBef>
                <a:spcPts val="1400"/>
              </a:spcBef>
              <a:buClr>
                <a:srgbClr val="9CBDBC"/>
              </a:buClr>
              <a:buAutoNum type="arabicPeriod" startAt="6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Public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private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organizations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that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address</a:t>
            </a:r>
            <a:r>
              <a:rPr sz="2000" spc="-7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fair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housing,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civil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rights,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needs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0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persons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with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disabilities.</a:t>
            </a:r>
            <a:endParaRPr sz="20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2867" y="525525"/>
            <a:ext cx="5638165" cy="1397000"/>
          </a:xfrm>
          <a:prstGeom prst="rect">
            <a:avLst/>
          </a:prstGeom>
        </p:spPr>
        <p:txBody>
          <a:bodyPr vert="horz" wrap="square" lIns="0" tIns="159385" rIns="0" bIns="0" rtlCol="0">
            <a:spAutoFit/>
          </a:bodyPr>
          <a:lstStyle/>
          <a:p>
            <a:pPr marL="12700" marR="5080">
              <a:lnSpc>
                <a:spcPts val="4800"/>
              </a:lnSpc>
              <a:spcBef>
                <a:spcPts val="1255"/>
              </a:spcBef>
            </a:pPr>
            <a:r>
              <a:rPr spc="55" dirty="0"/>
              <a:t>NEEDS</a:t>
            </a:r>
            <a:r>
              <a:rPr spc="225" dirty="0"/>
              <a:t> </a:t>
            </a:r>
            <a:r>
              <a:rPr spc="65" dirty="0"/>
              <a:t>ASSESSMENT</a:t>
            </a:r>
            <a:r>
              <a:rPr spc="215" dirty="0"/>
              <a:t> </a:t>
            </a:r>
            <a:r>
              <a:rPr dirty="0"/>
              <a:t>AND</a:t>
            </a:r>
            <a:r>
              <a:rPr spc="240" dirty="0"/>
              <a:t> </a:t>
            </a:r>
            <a:r>
              <a:rPr spc="-25" dirty="0"/>
              <a:t>GAP </a:t>
            </a:r>
            <a:r>
              <a:rPr spc="-10"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7147" y="2274316"/>
            <a:ext cx="6642100" cy="1624804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lang="en-US" sz="2000" spc="-45" dirty="0" smtClean="0">
                <a:solidFill>
                  <a:srgbClr val="2D2B20"/>
                </a:solidFill>
                <a:latin typeface="Tw Cen MT"/>
                <a:cs typeface="Tw Cen MT"/>
              </a:rPr>
              <a:t>City of Norman as the </a:t>
            </a:r>
            <a:r>
              <a:rPr sz="2000" dirty="0" smtClean="0">
                <a:solidFill>
                  <a:srgbClr val="2D2B20"/>
                </a:solidFill>
                <a:latin typeface="Tw Cen MT"/>
                <a:cs typeface="Tw Cen MT"/>
              </a:rPr>
              <a:t>PJ</a:t>
            </a:r>
            <a:r>
              <a:rPr sz="2000" spc="-40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will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 smtClean="0">
                <a:solidFill>
                  <a:srgbClr val="2D2B20"/>
                </a:solidFill>
                <a:latin typeface="Tw Cen MT"/>
                <a:cs typeface="Tw Cen MT"/>
              </a:rPr>
              <a:t>conduct</a:t>
            </a:r>
            <a:r>
              <a:rPr sz="2000" spc="-45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needs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assessment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gap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analysis, </a:t>
            </a:r>
            <a:r>
              <a:rPr lang="en-US" sz="2000" spc="-10" dirty="0" smtClean="0">
                <a:solidFill>
                  <a:srgbClr val="2D2B20"/>
                </a:solidFill>
                <a:latin typeface="Tw Cen MT"/>
                <a:cs typeface="Tw Cen MT"/>
              </a:rPr>
              <a:t>both </a:t>
            </a:r>
            <a:r>
              <a:rPr sz="2000" dirty="0" smtClean="0">
                <a:solidFill>
                  <a:srgbClr val="2D2B20"/>
                </a:solidFill>
                <a:latin typeface="Tw Cen MT"/>
                <a:cs typeface="Tw Cen MT"/>
              </a:rPr>
              <a:t>rooted</a:t>
            </a:r>
            <a:r>
              <a:rPr sz="2000" spc="-65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in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data.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Part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0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analysis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must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include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size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5" dirty="0">
                <a:solidFill>
                  <a:srgbClr val="2D2B20"/>
                </a:solidFill>
                <a:latin typeface="Tw Cen MT"/>
                <a:cs typeface="Tw Cen MT"/>
              </a:rPr>
              <a:t>and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demographics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of the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qualifying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population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unmet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need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35" dirty="0">
                <a:solidFill>
                  <a:srgbClr val="2D2B20"/>
                </a:solidFill>
                <a:latin typeface="Tw Cen MT"/>
                <a:cs typeface="Tw Cen MT"/>
              </a:rPr>
              <a:t>in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housing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services.</a:t>
            </a:r>
            <a:endParaRPr sz="20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In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addition,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plan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lang="en-US" sz="2000" spc="-10" dirty="0" smtClean="0">
                <a:solidFill>
                  <a:srgbClr val="2D2B20"/>
                </a:solidFill>
                <a:latin typeface="Tw Cen MT"/>
                <a:cs typeface="Tw Cen MT"/>
              </a:rPr>
              <a:t>will</a:t>
            </a:r>
            <a:r>
              <a:rPr sz="2000" spc="-10" dirty="0" smtClean="0">
                <a:solidFill>
                  <a:srgbClr val="2D2B20"/>
                </a:solidFill>
                <a:latin typeface="Tw Cen MT"/>
                <a:cs typeface="Tw Cen MT"/>
              </a:rPr>
              <a:t>:</a:t>
            </a:r>
            <a:endParaRPr sz="2000" dirty="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7147" y="4002023"/>
            <a:ext cx="6842125" cy="1688924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469900" marR="5080" indent="-457200" algn="just">
              <a:lnSpc>
                <a:spcPts val="2160"/>
              </a:lnSpc>
              <a:spcBef>
                <a:spcPts val="370"/>
              </a:spcBef>
              <a:buClr>
                <a:srgbClr val="9CBDBC"/>
              </a:buClr>
              <a:buAutoNum type="arabicPeriod"/>
              <a:tabLst>
                <a:tab pos="469900" algn="l"/>
              </a:tabLst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Identify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characteristics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of housing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associated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with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instability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increased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risk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of </a:t>
            </a:r>
            <a:r>
              <a:rPr sz="2000" dirty="0" smtClean="0">
                <a:solidFill>
                  <a:srgbClr val="2D2B20"/>
                </a:solidFill>
                <a:latin typeface="Tw Cen MT"/>
                <a:cs typeface="Tw Cen MT"/>
              </a:rPr>
              <a:t>homelessness</a:t>
            </a:r>
            <a:r>
              <a:rPr lang="en-US" sz="2000" dirty="0" smtClean="0">
                <a:solidFill>
                  <a:srgbClr val="2D2B20"/>
                </a:solidFill>
                <a:latin typeface="Tw Cen MT"/>
                <a:cs typeface="Tw Cen MT"/>
              </a:rPr>
              <a:t>.</a:t>
            </a:r>
          </a:p>
          <a:p>
            <a:pPr marL="469900" marR="5080" indent="-457200" algn="just">
              <a:lnSpc>
                <a:spcPts val="2160"/>
              </a:lnSpc>
              <a:spcBef>
                <a:spcPts val="370"/>
              </a:spcBef>
              <a:buClr>
                <a:srgbClr val="9CBDBC"/>
              </a:buClr>
              <a:buAutoNum type="arabicPeriod"/>
              <a:tabLst>
                <a:tab pos="469900" algn="l"/>
              </a:tabLst>
            </a:pPr>
            <a:r>
              <a:rPr sz="2000" spc="-60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 smtClean="0">
                <a:solidFill>
                  <a:srgbClr val="2D2B20"/>
                </a:solidFill>
                <a:latin typeface="Tw Cen MT"/>
                <a:cs typeface="Tw Cen MT"/>
              </a:rPr>
              <a:t>Identify</a:t>
            </a:r>
            <a:r>
              <a:rPr sz="2000" spc="-85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priority</a:t>
            </a:r>
            <a:r>
              <a:rPr sz="2000" spc="-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needs</a:t>
            </a:r>
            <a:r>
              <a:rPr sz="2000" spc="-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000" spc="-8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qualifying</a:t>
            </a:r>
            <a:r>
              <a:rPr sz="2000" spc="-9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populations;</a:t>
            </a:r>
            <a:r>
              <a:rPr sz="2000" spc="-10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and,</a:t>
            </a:r>
            <a:endParaRPr sz="2000" dirty="0">
              <a:latin typeface="Tw Cen MT"/>
              <a:cs typeface="Tw Cen MT"/>
            </a:endParaRPr>
          </a:p>
          <a:p>
            <a:pPr marL="469265" marR="206375" indent="-456565">
              <a:lnSpc>
                <a:spcPts val="2160"/>
              </a:lnSpc>
              <a:spcBef>
                <a:spcPts val="1435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Explain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how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level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need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gaps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in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its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shelter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housing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inventory</a:t>
            </a:r>
            <a:r>
              <a:rPr sz="2000" spc="-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service</a:t>
            </a:r>
            <a:r>
              <a:rPr sz="2000" spc="-7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delivery</a:t>
            </a:r>
            <a:r>
              <a:rPr sz="2000" spc="-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systems</a:t>
            </a:r>
            <a:r>
              <a:rPr sz="2000" spc="-7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was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determined.</a:t>
            </a:r>
            <a:endParaRPr sz="2000" dirty="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25281" y="4816855"/>
            <a:ext cx="3646804" cy="17329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001F5F"/>
                </a:solidFill>
                <a:latin typeface="Tw Cen MT"/>
                <a:cs typeface="Tw Cen MT"/>
              </a:rPr>
              <a:t>The</a:t>
            </a:r>
            <a:r>
              <a:rPr sz="2800" b="1" spc="5" dirty="0">
                <a:solidFill>
                  <a:srgbClr val="001F5F"/>
                </a:solidFill>
                <a:latin typeface="Tw Cen MT"/>
                <a:cs typeface="Tw Cen MT"/>
              </a:rPr>
              <a:t> </a:t>
            </a:r>
            <a:r>
              <a:rPr sz="2800" b="1" dirty="0">
                <a:solidFill>
                  <a:srgbClr val="001F5F"/>
                </a:solidFill>
                <a:latin typeface="Tw Cen MT"/>
                <a:cs typeface="Tw Cen MT"/>
              </a:rPr>
              <a:t>data</a:t>
            </a:r>
            <a:r>
              <a:rPr sz="2800" b="1" spc="5" dirty="0">
                <a:solidFill>
                  <a:srgbClr val="001F5F"/>
                </a:solidFill>
                <a:latin typeface="Tw Cen MT"/>
                <a:cs typeface="Tw Cen MT"/>
              </a:rPr>
              <a:t> </a:t>
            </a:r>
            <a:r>
              <a:rPr sz="2800" b="1" dirty="0">
                <a:solidFill>
                  <a:srgbClr val="001F5F"/>
                </a:solidFill>
                <a:latin typeface="Tw Cen MT"/>
                <a:cs typeface="Tw Cen MT"/>
              </a:rPr>
              <a:t>MUST drive</a:t>
            </a:r>
            <a:r>
              <a:rPr sz="2800" b="1" spc="5" dirty="0">
                <a:solidFill>
                  <a:srgbClr val="001F5F"/>
                </a:solidFill>
                <a:latin typeface="Tw Cen MT"/>
                <a:cs typeface="Tw Cen MT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Tw Cen MT"/>
                <a:cs typeface="Tw Cen MT"/>
              </a:rPr>
              <a:t>the </a:t>
            </a:r>
            <a:r>
              <a:rPr sz="2800" b="1" dirty="0">
                <a:solidFill>
                  <a:srgbClr val="001F5F"/>
                </a:solidFill>
                <a:latin typeface="Tw Cen MT"/>
                <a:cs typeface="Tw Cen MT"/>
              </a:rPr>
              <a:t>decision</a:t>
            </a:r>
            <a:r>
              <a:rPr sz="2800" b="1" spc="-30" dirty="0">
                <a:solidFill>
                  <a:srgbClr val="001F5F"/>
                </a:solidFill>
                <a:latin typeface="Tw Cen MT"/>
                <a:cs typeface="Tw Cen MT"/>
              </a:rPr>
              <a:t> </a:t>
            </a:r>
            <a:r>
              <a:rPr sz="2800" b="1" dirty="0">
                <a:solidFill>
                  <a:srgbClr val="001F5F"/>
                </a:solidFill>
                <a:latin typeface="Tw Cen MT"/>
                <a:cs typeface="Tw Cen MT"/>
              </a:rPr>
              <a:t>on</a:t>
            </a:r>
            <a:r>
              <a:rPr sz="2800" b="1" spc="-15" dirty="0">
                <a:solidFill>
                  <a:srgbClr val="001F5F"/>
                </a:solidFill>
                <a:latin typeface="Tw Cen MT"/>
                <a:cs typeface="Tw Cen MT"/>
              </a:rPr>
              <a:t> </a:t>
            </a:r>
            <a:r>
              <a:rPr sz="2800" b="1" dirty="0">
                <a:solidFill>
                  <a:srgbClr val="001F5F"/>
                </a:solidFill>
                <a:latin typeface="Tw Cen MT"/>
                <a:cs typeface="Tw Cen MT"/>
              </a:rPr>
              <a:t>how</a:t>
            </a:r>
            <a:r>
              <a:rPr sz="2800" b="1" spc="-15" dirty="0">
                <a:solidFill>
                  <a:srgbClr val="001F5F"/>
                </a:solidFill>
                <a:latin typeface="Tw Cen MT"/>
                <a:cs typeface="Tw Cen MT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Tw Cen MT"/>
                <a:cs typeface="Tw Cen MT"/>
              </a:rPr>
              <a:t>HOME- </a:t>
            </a:r>
            <a:r>
              <a:rPr sz="2800" b="1" dirty="0">
                <a:solidFill>
                  <a:srgbClr val="001F5F"/>
                </a:solidFill>
                <a:latin typeface="Tw Cen MT"/>
                <a:cs typeface="Tw Cen MT"/>
              </a:rPr>
              <a:t>ARP funds</a:t>
            </a:r>
            <a:r>
              <a:rPr sz="2800" b="1" spc="5" dirty="0">
                <a:solidFill>
                  <a:srgbClr val="001F5F"/>
                </a:solidFill>
                <a:latin typeface="Tw Cen MT"/>
                <a:cs typeface="Tw Cen MT"/>
              </a:rPr>
              <a:t> </a:t>
            </a:r>
            <a:r>
              <a:rPr sz="2800" b="1" dirty="0">
                <a:solidFill>
                  <a:srgbClr val="001F5F"/>
                </a:solidFill>
                <a:latin typeface="Tw Cen MT"/>
                <a:cs typeface="Tw Cen MT"/>
              </a:rPr>
              <a:t>will </a:t>
            </a:r>
            <a:r>
              <a:rPr sz="2800" b="1" spc="-25" dirty="0">
                <a:solidFill>
                  <a:srgbClr val="001F5F"/>
                </a:solidFill>
                <a:latin typeface="Tw Cen MT"/>
                <a:cs typeface="Tw Cen MT"/>
              </a:rPr>
              <a:t>be </a:t>
            </a:r>
            <a:r>
              <a:rPr sz="2800" b="1" spc="-10" dirty="0">
                <a:solidFill>
                  <a:srgbClr val="001F5F"/>
                </a:solidFill>
                <a:latin typeface="Tw Cen MT"/>
                <a:cs typeface="Tw Cen MT"/>
              </a:rPr>
              <a:t>allocated.</a:t>
            </a:r>
            <a:endParaRPr sz="28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80" dirty="0"/>
              <a:t>HOME-</a:t>
            </a:r>
            <a:r>
              <a:rPr dirty="0"/>
              <a:t>ARP</a:t>
            </a:r>
            <a:r>
              <a:rPr spc="320" dirty="0"/>
              <a:t> </a:t>
            </a:r>
            <a:r>
              <a:rPr spc="45" dirty="0"/>
              <a:t>ACTIVITIES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8588" y="2274316"/>
            <a:ext cx="6765290" cy="360680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200660">
              <a:lnSpc>
                <a:spcPts val="2160"/>
              </a:lnSpc>
              <a:spcBef>
                <a:spcPts val="370"/>
              </a:spcBef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Describe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how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PJ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will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distribute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funds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in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accordance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with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its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priority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needs.</a:t>
            </a:r>
            <a:endParaRPr sz="2000">
              <a:latin typeface="Tw Cen MT"/>
              <a:cs typeface="Tw Cen MT"/>
            </a:endParaRPr>
          </a:p>
          <a:p>
            <a:pPr marL="12700" marR="633730">
              <a:lnSpc>
                <a:spcPts val="2160"/>
              </a:lnSpc>
              <a:spcBef>
                <a:spcPts val="1400"/>
              </a:spcBef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Indicate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amount</a:t>
            </a:r>
            <a:r>
              <a:rPr sz="20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0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planned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each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eligible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activity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type.</a:t>
            </a:r>
            <a:endParaRPr sz="2000">
              <a:latin typeface="Tw Cen MT"/>
              <a:cs typeface="Tw Cen MT"/>
            </a:endParaRPr>
          </a:p>
          <a:p>
            <a:pPr marL="12700" marR="67945">
              <a:lnSpc>
                <a:spcPct val="90000"/>
              </a:lnSpc>
              <a:spcBef>
                <a:spcPts val="1370"/>
              </a:spcBef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Demonstrate</a:t>
            </a:r>
            <a:r>
              <a:rPr sz="20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that</a:t>
            </a:r>
            <a:r>
              <a:rPr sz="20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no more</a:t>
            </a:r>
            <a:r>
              <a:rPr sz="20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than</a:t>
            </a:r>
            <a:r>
              <a:rPr sz="20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5%</a:t>
            </a:r>
            <a:r>
              <a:rPr sz="20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000" spc="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allocation</a:t>
            </a:r>
            <a:r>
              <a:rPr sz="20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will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be</a:t>
            </a:r>
            <a:r>
              <a:rPr sz="20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used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000" spc="-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nonprofit</a:t>
            </a:r>
            <a:r>
              <a:rPr sz="2000" spc="-10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organization</a:t>
            </a:r>
            <a:r>
              <a:rPr sz="2000" spc="-9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operating</a:t>
            </a:r>
            <a:r>
              <a:rPr sz="2000" spc="-10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assistance,</a:t>
            </a:r>
            <a:r>
              <a:rPr sz="2000" spc="-9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nonprofit</a:t>
            </a:r>
            <a:r>
              <a:rPr sz="2000" spc="-10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capacity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building,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no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more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than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15%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administrative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costs.</a:t>
            </a:r>
            <a:endParaRPr sz="2000">
              <a:latin typeface="Tw Cen MT"/>
              <a:cs typeface="Tw Cen MT"/>
            </a:endParaRPr>
          </a:p>
          <a:p>
            <a:pPr marL="12700" marR="5080">
              <a:lnSpc>
                <a:spcPts val="2160"/>
              </a:lnSpc>
              <a:spcBef>
                <a:spcPts val="1430"/>
              </a:spcBef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Include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description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on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how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characteristics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0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shelter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5" dirty="0">
                <a:solidFill>
                  <a:srgbClr val="2D2B20"/>
                </a:solidFill>
                <a:latin typeface="Tw Cen MT"/>
                <a:cs typeface="Tw Cen MT"/>
              </a:rPr>
              <a:t>and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housing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5" dirty="0">
                <a:solidFill>
                  <a:srgbClr val="2D2B20"/>
                </a:solidFill>
                <a:latin typeface="Tw Cen MT"/>
                <a:cs typeface="Tw Cen MT"/>
              </a:rPr>
              <a:t>inventory,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service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delivery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system,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needs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identified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in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gap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analysis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provided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rationale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plan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fund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eligible</a:t>
            </a:r>
            <a:r>
              <a:rPr sz="2000" spc="-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activities.</a:t>
            </a:r>
            <a:endParaRPr sz="20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45" dirty="0"/>
              <a:t>ACTIVITY</a:t>
            </a:r>
            <a:r>
              <a:rPr spc="220" dirty="0"/>
              <a:t> </a:t>
            </a:r>
            <a:r>
              <a:rPr spc="60" dirty="0"/>
              <a:t>SPECIFIC</a:t>
            </a:r>
            <a:r>
              <a:rPr spc="210" dirty="0"/>
              <a:t> </a:t>
            </a:r>
            <a:r>
              <a:rPr spc="50" dirty="0"/>
              <a:t>REQUIREMENTS</a:t>
            </a:r>
          </a:p>
        </p:txBody>
      </p:sp>
      <p:sp>
        <p:nvSpPr>
          <p:cNvPr id="3" name="object 3"/>
          <p:cNvSpPr/>
          <p:nvPr/>
        </p:nvSpPr>
        <p:spPr>
          <a:xfrm>
            <a:off x="1962937" y="2619082"/>
            <a:ext cx="903605" cy="776605"/>
          </a:xfrm>
          <a:custGeom>
            <a:avLst/>
            <a:gdLst/>
            <a:ahLst/>
            <a:cxnLst/>
            <a:rect l="l" t="t" r="r" b="b"/>
            <a:pathLst>
              <a:path w="903605" h="776604">
                <a:moveTo>
                  <a:pt x="774496" y="456057"/>
                </a:moveTo>
                <a:lnTo>
                  <a:pt x="709955" y="394601"/>
                </a:lnTo>
                <a:lnTo>
                  <a:pt x="709955" y="506730"/>
                </a:lnTo>
                <a:lnTo>
                  <a:pt x="709955" y="636117"/>
                </a:lnTo>
                <a:lnTo>
                  <a:pt x="580872" y="636117"/>
                </a:lnTo>
                <a:lnTo>
                  <a:pt x="580872" y="506730"/>
                </a:lnTo>
                <a:lnTo>
                  <a:pt x="709955" y="506730"/>
                </a:lnTo>
                <a:lnTo>
                  <a:pt x="709955" y="394601"/>
                </a:lnTo>
                <a:lnTo>
                  <a:pt x="451789" y="148780"/>
                </a:lnTo>
                <a:lnTo>
                  <a:pt x="322707" y="271691"/>
                </a:lnTo>
                <a:lnTo>
                  <a:pt x="322707" y="506730"/>
                </a:lnTo>
                <a:lnTo>
                  <a:pt x="322707" y="636117"/>
                </a:lnTo>
                <a:lnTo>
                  <a:pt x="193624" y="636117"/>
                </a:lnTo>
                <a:lnTo>
                  <a:pt x="193624" y="506730"/>
                </a:lnTo>
                <a:lnTo>
                  <a:pt x="322707" y="506730"/>
                </a:lnTo>
                <a:lnTo>
                  <a:pt x="322707" y="271691"/>
                </a:lnTo>
                <a:lnTo>
                  <a:pt x="129082" y="456057"/>
                </a:lnTo>
                <a:lnTo>
                  <a:pt x="129082" y="776274"/>
                </a:lnTo>
                <a:lnTo>
                  <a:pt x="387248" y="776274"/>
                </a:lnTo>
                <a:lnTo>
                  <a:pt x="387248" y="636117"/>
                </a:lnTo>
                <a:lnTo>
                  <a:pt x="387248" y="506730"/>
                </a:lnTo>
                <a:lnTo>
                  <a:pt x="516331" y="506730"/>
                </a:lnTo>
                <a:lnTo>
                  <a:pt x="516331" y="776274"/>
                </a:lnTo>
                <a:lnTo>
                  <a:pt x="774496" y="776274"/>
                </a:lnTo>
                <a:lnTo>
                  <a:pt x="774496" y="636117"/>
                </a:lnTo>
                <a:lnTo>
                  <a:pt x="774496" y="506730"/>
                </a:lnTo>
                <a:lnTo>
                  <a:pt x="774496" y="456057"/>
                </a:lnTo>
                <a:close/>
              </a:path>
              <a:path w="903605" h="776604">
                <a:moveTo>
                  <a:pt x="903579" y="431266"/>
                </a:moveTo>
                <a:lnTo>
                  <a:pt x="709955" y="245821"/>
                </a:lnTo>
                <a:lnTo>
                  <a:pt x="709955" y="163880"/>
                </a:lnTo>
                <a:lnTo>
                  <a:pt x="709955" y="64681"/>
                </a:lnTo>
                <a:lnTo>
                  <a:pt x="623900" y="64681"/>
                </a:lnTo>
                <a:lnTo>
                  <a:pt x="623900" y="163880"/>
                </a:lnTo>
                <a:lnTo>
                  <a:pt x="544639" y="88404"/>
                </a:lnTo>
                <a:lnTo>
                  <a:pt x="451789" y="0"/>
                </a:lnTo>
                <a:lnTo>
                  <a:pt x="0" y="431266"/>
                </a:lnTo>
                <a:lnTo>
                  <a:pt x="48399" y="472236"/>
                </a:lnTo>
                <a:lnTo>
                  <a:pt x="451789" y="88404"/>
                </a:lnTo>
                <a:lnTo>
                  <a:pt x="855179" y="472236"/>
                </a:lnTo>
                <a:lnTo>
                  <a:pt x="903579" y="431266"/>
                </a:lnTo>
                <a:close/>
              </a:path>
            </a:pathLst>
          </a:custGeom>
          <a:solidFill>
            <a:srgbClr val="9CB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94232" y="3674871"/>
            <a:ext cx="28613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D2B20"/>
                </a:solidFill>
                <a:latin typeface="Tw Cen MT"/>
                <a:cs typeface="Tw Cen MT"/>
              </a:rPr>
              <a:t>HOME-ARP</a:t>
            </a:r>
            <a:r>
              <a:rPr sz="1800" b="1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b="1" dirty="0">
                <a:solidFill>
                  <a:srgbClr val="2D2B20"/>
                </a:solidFill>
                <a:latin typeface="Tw Cen MT"/>
                <a:cs typeface="Tw Cen MT"/>
              </a:rPr>
              <a:t>Production</a:t>
            </a:r>
            <a:r>
              <a:rPr sz="1800" b="1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b="1" spc="-10" dirty="0">
                <a:solidFill>
                  <a:srgbClr val="2D2B20"/>
                </a:solidFill>
                <a:latin typeface="Tw Cen MT"/>
                <a:cs typeface="Tw Cen MT"/>
              </a:rPr>
              <a:t>Goals:</a:t>
            </a:r>
            <a:endParaRPr sz="180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9632" y="4192016"/>
            <a:ext cx="2809240" cy="146494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 algn="ctr">
              <a:lnSpc>
                <a:spcPct val="81700"/>
              </a:lnSpc>
              <a:spcBef>
                <a:spcPts val="450"/>
              </a:spcBef>
            </a:pP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The plan must</a:t>
            </a:r>
            <a:r>
              <a:rPr sz="16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estimate</a:t>
            </a:r>
            <a:r>
              <a:rPr sz="16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16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number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1600" spc="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affordable</a:t>
            </a:r>
            <a:r>
              <a:rPr sz="16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rental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housing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units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qualifying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populations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that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spc="-25" dirty="0">
                <a:solidFill>
                  <a:srgbClr val="2D2B20"/>
                </a:solidFill>
                <a:latin typeface="Tw Cen MT"/>
                <a:cs typeface="Tw Cen MT"/>
              </a:rPr>
              <a:t>the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PJ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will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produce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16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describe</a:t>
            </a:r>
            <a:r>
              <a:rPr sz="16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spc="-50" dirty="0">
                <a:solidFill>
                  <a:srgbClr val="2D2B20"/>
                </a:solidFill>
                <a:latin typeface="Tw Cen MT"/>
                <a:cs typeface="Tw Cen MT"/>
              </a:rPr>
              <a:t>a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specific</a:t>
            </a:r>
            <a:r>
              <a:rPr sz="16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affordable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rental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housing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production</a:t>
            </a:r>
            <a:r>
              <a:rPr sz="16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goal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16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how</a:t>
            </a:r>
            <a:r>
              <a:rPr sz="16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it</a:t>
            </a:r>
            <a:r>
              <a:rPr sz="16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will</a:t>
            </a:r>
            <a:endParaRPr sz="1600">
              <a:latin typeface="Tw Cen MT"/>
              <a:cs typeface="Tw Cen MT"/>
            </a:endParaRPr>
          </a:p>
          <a:p>
            <a:pPr algn="ctr">
              <a:lnSpc>
                <a:spcPts val="1565"/>
              </a:lnSpc>
            </a:pP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address</a:t>
            </a:r>
            <a:r>
              <a:rPr sz="16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16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PJ’s</a:t>
            </a:r>
            <a:r>
              <a:rPr sz="16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priority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needs.</a:t>
            </a:r>
            <a:endParaRPr sz="1600">
              <a:latin typeface="Tw Cen MT"/>
              <a:cs typeface="Tw Cen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02028" y="2673757"/>
            <a:ext cx="994410" cy="699770"/>
          </a:xfrm>
          <a:custGeom>
            <a:avLst/>
            <a:gdLst/>
            <a:ahLst/>
            <a:cxnLst/>
            <a:rect l="l" t="t" r="r" b="b"/>
            <a:pathLst>
              <a:path w="994409" h="699770">
                <a:moveTo>
                  <a:pt x="906814" y="0"/>
                </a:moveTo>
                <a:lnTo>
                  <a:pt x="356059" y="521832"/>
                </a:lnTo>
                <a:lnTo>
                  <a:pt x="91433" y="250134"/>
                </a:lnTo>
                <a:lnTo>
                  <a:pt x="0" y="337466"/>
                </a:lnTo>
                <a:lnTo>
                  <a:pt x="351757" y="699728"/>
                </a:lnTo>
                <a:lnTo>
                  <a:pt x="444266" y="613477"/>
                </a:lnTo>
                <a:lnTo>
                  <a:pt x="993945" y="90566"/>
                </a:lnTo>
                <a:lnTo>
                  <a:pt x="906814" y="0"/>
                </a:lnTo>
                <a:close/>
              </a:path>
            </a:pathLst>
          </a:custGeom>
          <a:solidFill>
            <a:srgbClr val="D2C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48046" y="3674871"/>
            <a:ext cx="1181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2D2B20"/>
                </a:solidFill>
                <a:latin typeface="Tw Cen MT"/>
                <a:cs typeface="Tw Cen MT"/>
              </a:rPr>
              <a:t>Preferences:</a:t>
            </a:r>
            <a:endParaRPr sz="180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69459" y="4192016"/>
            <a:ext cx="2938145" cy="126555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065" marR="5080" indent="1270" algn="ctr">
              <a:lnSpc>
                <a:spcPct val="81700"/>
              </a:lnSpc>
              <a:spcBef>
                <a:spcPts val="450"/>
              </a:spcBef>
            </a:pP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The plan</a:t>
            </a:r>
            <a:r>
              <a:rPr sz="16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must identify</a:t>
            </a:r>
            <a:r>
              <a:rPr sz="16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whether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spc="-25" dirty="0">
                <a:solidFill>
                  <a:srgbClr val="2D2B20"/>
                </a:solidFill>
                <a:latin typeface="Tw Cen MT"/>
                <a:cs typeface="Tw Cen MT"/>
              </a:rPr>
              <a:t>the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PJ</a:t>
            </a:r>
            <a:r>
              <a:rPr sz="16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intends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16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give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preference</a:t>
            </a:r>
            <a:r>
              <a:rPr sz="16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spc="-25" dirty="0">
                <a:solidFill>
                  <a:srgbClr val="2D2B20"/>
                </a:solidFill>
                <a:latin typeface="Tw Cen MT"/>
                <a:cs typeface="Tw Cen MT"/>
              </a:rPr>
              <a:t>one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6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more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qualifying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populations</a:t>
            </a:r>
            <a:r>
              <a:rPr sz="16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spc="-50" dirty="0">
                <a:solidFill>
                  <a:srgbClr val="2D2B20"/>
                </a:solidFill>
                <a:latin typeface="Tw Cen MT"/>
                <a:cs typeface="Tw Cen MT"/>
              </a:rPr>
              <a:t>a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subpopulation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within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one</a:t>
            </a:r>
            <a:r>
              <a:rPr sz="16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or 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more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qualifying</a:t>
            </a:r>
            <a:r>
              <a:rPr sz="16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populations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spc="-25" dirty="0">
                <a:solidFill>
                  <a:srgbClr val="2D2B20"/>
                </a:solidFill>
                <a:latin typeface="Tw Cen MT"/>
                <a:cs typeface="Tw Cen MT"/>
              </a:rPr>
              <a:t>any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eligible</a:t>
            </a:r>
            <a:r>
              <a:rPr sz="16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activity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16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project.</a:t>
            </a:r>
            <a:endParaRPr sz="1600">
              <a:latin typeface="Tw Cen MT"/>
              <a:cs typeface="Tw Cen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274682" y="2619071"/>
            <a:ext cx="817880" cy="776605"/>
          </a:xfrm>
          <a:custGeom>
            <a:avLst/>
            <a:gdLst/>
            <a:ahLst/>
            <a:cxnLst/>
            <a:rect l="l" t="t" r="r" b="b"/>
            <a:pathLst>
              <a:path w="817879" h="776604">
                <a:moveTo>
                  <a:pt x="742233" y="657682"/>
                </a:moveTo>
                <a:lnTo>
                  <a:pt x="75303" y="657681"/>
                </a:lnTo>
                <a:lnTo>
                  <a:pt x="75303" y="679245"/>
                </a:lnTo>
                <a:lnTo>
                  <a:pt x="0" y="733151"/>
                </a:lnTo>
                <a:lnTo>
                  <a:pt x="0" y="776278"/>
                </a:lnTo>
                <a:lnTo>
                  <a:pt x="817532" y="776278"/>
                </a:lnTo>
                <a:lnTo>
                  <a:pt x="817532" y="733152"/>
                </a:lnTo>
                <a:lnTo>
                  <a:pt x="742233" y="679245"/>
                </a:lnTo>
                <a:lnTo>
                  <a:pt x="742233" y="657682"/>
                </a:lnTo>
                <a:close/>
              </a:path>
              <a:path w="817879" h="776604">
                <a:moveTo>
                  <a:pt x="182872" y="291105"/>
                </a:moveTo>
                <a:lnTo>
                  <a:pt x="118331" y="291105"/>
                </a:lnTo>
                <a:lnTo>
                  <a:pt x="118331" y="657681"/>
                </a:lnTo>
                <a:lnTo>
                  <a:pt x="182873" y="657681"/>
                </a:lnTo>
                <a:lnTo>
                  <a:pt x="182872" y="291105"/>
                </a:lnTo>
                <a:close/>
              </a:path>
              <a:path w="817879" h="776604">
                <a:moveTo>
                  <a:pt x="311956" y="291105"/>
                </a:moveTo>
                <a:lnTo>
                  <a:pt x="247414" y="291105"/>
                </a:lnTo>
                <a:lnTo>
                  <a:pt x="247414" y="657682"/>
                </a:lnTo>
                <a:lnTo>
                  <a:pt x="311956" y="657682"/>
                </a:lnTo>
                <a:lnTo>
                  <a:pt x="311956" y="291105"/>
                </a:lnTo>
                <a:close/>
              </a:path>
              <a:path w="817879" h="776604">
                <a:moveTo>
                  <a:pt x="441039" y="291105"/>
                </a:moveTo>
                <a:lnTo>
                  <a:pt x="376497" y="291105"/>
                </a:lnTo>
                <a:lnTo>
                  <a:pt x="376497" y="657682"/>
                </a:lnTo>
                <a:lnTo>
                  <a:pt x="441039" y="657682"/>
                </a:lnTo>
                <a:lnTo>
                  <a:pt x="441039" y="291105"/>
                </a:lnTo>
                <a:close/>
              </a:path>
              <a:path w="817879" h="776604">
                <a:moveTo>
                  <a:pt x="570122" y="291105"/>
                </a:moveTo>
                <a:lnTo>
                  <a:pt x="505580" y="291105"/>
                </a:lnTo>
                <a:lnTo>
                  <a:pt x="505581" y="657682"/>
                </a:lnTo>
                <a:lnTo>
                  <a:pt x="570122" y="657682"/>
                </a:lnTo>
                <a:lnTo>
                  <a:pt x="570122" y="291105"/>
                </a:lnTo>
                <a:close/>
              </a:path>
              <a:path w="817879" h="776604">
                <a:moveTo>
                  <a:pt x="699205" y="291105"/>
                </a:moveTo>
                <a:lnTo>
                  <a:pt x="634663" y="291105"/>
                </a:lnTo>
                <a:lnTo>
                  <a:pt x="634664" y="657682"/>
                </a:lnTo>
                <a:lnTo>
                  <a:pt x="699205" y="657682"/>
                </a:lnTo>
                <a:lnTo>
                  <a:pt x="699205" y="291105"/>
                </a:lnTo>
                <a:close/>
              </a:path>
              <a:path w="817879" h="776604">
                <a:moveTo>
                  <a:pt x="742233" y="269541"/>
                </a:moveTo>
                <a:lnTo>
                  <a:pt x="75303" y="269541"/>
                </a:lnTo>
                <a:lnTo>
                  <a:pt x="75303" y="291105"/>
                </a:lnTo>
                <a:lnTo>
                  <a:pt x="742233" y="291105"/>
                </a:lnTo>
                <a:lnTo>
                  <a:pt x="742233" y="269541"/>
                </a:lnTo>
                <a:close/>
              </a:path>
              <a:path w="817879" h="776604">
                <a:moveTo>
                  <a:pt x="774503" y="204851"/>
                </a:moveTo>
                <a:lnTo>
                  <a:pt x="43027" y="204851"/>
                </a:lnTo>
                <a:lnTo>
                  <a:pt x="43027" y="269541"/>
                </a:lnTo>
                <a:lnTo>
                  <a:pt x="774504" y="269541"/>
                </a:lnTo>
                <a:lnTo>
                  <a:pt x="774503" y="204851"/>
                </a:lnTo>
                <a:close/>
              </a:path>
              <a:path w="817879" h="776604">
                <a:moveTo>
                  <a:pt x="408768" y="0"/>
                </a:moveTo>
                <a:lnTo>
                  <a:pt x="75303" y="204851"/>
                </a:lnTo>
                <a:lnTo>
                  <a:pt x="742233" y="204851"/>
                </a:lnTo>
                <a:lnTo>
                  <a:pt x="707131" y="183288"/>
                </a:lnTo>
                <a:lnTo>
                  <a:pt x="398011" y="183288"/>
                </a:lnTo>
                <a:lnTo>
                  <a:pt x="381304" y="179885"/>
                </a:lnTo>
                <a:lnTo>
                  <a:pt x="367623" y="170619"/>
                </a:lnTo>
                <a:lnTo>
                  <a:pt x="358378" y="156907"/>
                </a:lnTo>
                <a:lnTo>
                  <a:pt x="354983" y="140161"/>
                </a:lnTo>
                <a:lnTo>
                  <a:pt x="358378" y="123416"/>
                </a:lnTo>
                <a:lnTo>
                  <a:pt x="367623" y="109703"/>
                </a:lnTo>
                <a:lnTo>
                  <a:pt x="381304" y="100438"/>
                </a:lnTo>
                <a:lnTo>
                  <a:pt x="398011" y="97035"/>
                </a:lnTo>
                <a:lnTo>
                  <a:pt x="566725" y="97035"/>
                </a:lnTo>
                <a:lnTo>
                  <a:pt x="408768" y="0"/>
                </a:lnTo>
                <a:close/>
              </a:path>
              <a:path w="817879" h="776604">
                <a:moveTo>
                  <a:pt x="566725" y="97035"/>
                </a:moveTo>
                <a:lnTo>
                  <a:pt x="398011" y="97035"/>
                </a:lnTo>
                <a:lnTo>
                  <a:pt x="414718" y="100438"/>
                </a:lnTo>
                <a:lnTo>
                  <a:pt x="428399" y="109703"/>
                </a:lnTo>
                <a:lnTo>
                  <a:pt x="437643" y="123416"/>
                </a:lnTo>
                <a:lnTo>
                  <a:pt x="441039" y="140161"/>
                </a:lnTo>
                <a:lnTo>
                  <a:pt x="437643" y="156907"/>
                </a:lnTo>
                <a:lnTo>
                  <a:pt x="428399" y="170619"/>
                </a:lnTo>
                <a:lnTo>
                  <a:pt x="414718" y="179885"/>
                </a:lnTo>
                <a:lnTo>
                  <a:pt x="398011" y="183288"/>
                </a:lnTo>
                <a:lnTo>
                  <a:pt x="707131" y="183288"/>
                </a:lnTo>
                <a:lnTo>
                  <a:pt x="566725" y="97035"/>
                </a:lnTo>
                <a:close/>
              </a:path>
            </a:pathLst>
          </a:custGeom>
          <a:solidFill>
            <a:srgbClr val="94A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46973" y="3674871"/>
            <a:ext cx="3014345" cy="198183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70840" marR="363220" algn="ctr">
              <a:lnSpc>
                <a:spcPts val="1760"/>
              </a:lnSpc>
              <a:spcBef>
                <a:spcPts val="490"/>
              </a:spcBef>
            </a:pPr>
            <a:r>
              <a:rPr sz="1800" b="1" spc="-1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1800" b="1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1800" b="1" spc="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800" b="1" spc="-10" dirty="0">
                <a:solidFill>
                  <a:srgbClr val="2D2B20"/>
                </a:solidFill>
                <a:latin typeface="Tw Cen MT"/>
                <a:cs typeface="Tw Cen MT"/>
              </a:rPr>
              <a:t>Refinancing Guidelines:</a:t>
            </a:r>
            <a:endParaRPr sz="1800">
              <a:latin typeface="Tw Cen MT"/>
              <a:cs typeface="Tw Cen MT"/>
            </a:endParaRPr>
          </a:p>
          <a:p>
            <a:pPr marL="12700" marR="5080" indent="-1270" algn="ctr">
              <a:lnSpc>
                <a:spcPct val="81700"/>
              </a:lnSpc>
              <a:spcBef>
                <a:spcPts val="515"/>
              </a:spcBef>
            </a:pP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If</a:t>
            </a:r>
            <a:r>
              <a:rPr sz="1600" spc="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16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PJ</a:t>
            </a:r>
            <a:r>
              <a:rPr sz="16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intends</a:t>
            </a:r>
            <a:r>
              <a:rPr sz="16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16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use</a:t>
            </a:r>
            <a:r>
              <a:rPr sz="16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1600" spc="-25" dirty="0">
                <a:solidFill>
                  <a:srgbClr val="2D2B20"/>
                </a:solidFill>
                <a:latin typeface="Tw Cen MT"/>
                <a:cs typeface="Tw Cen MT"/>
              </a:rPr>
              <a:t>ARP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funds</a:t>
            </a:r>
            <a:r>
              <a:rPr sz="16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16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refinance</a:t>
            </a:r>
            <a:r>
              <a:rPr sz="16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existing</a:t>
            </a:r>
            <a:r>
              <a:rPr sz="16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debt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secured</a:t>
            </a:r>
            <a:r>
              <a:rPr sz="16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by</a:t>
            </a:r>
            <a:r>
              <a:rPr sz="16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multifamily</a:t>
            </a:r>
            <a:r>
              <a:rPr sz="16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rental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 housing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that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is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being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rehabilitated</a:t>
            </a:r>
            <a:r>
              <a:rPr sz="16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with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HOME-ARP</a:t>
            </a:r>
            <a:r>
              <a:rPr sz="16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funds,</a:t>
            </a:r>
            <a:r>
              <a:rPr sz="16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it</a:t>
            </a:r>
            <a:r>
              <a:rPr sz="16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must</a:t>
            </a:r>
            <a:r>
              <a:rPr sz="16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state</a:t>
            </a:r>
            <a:r>
              <a:rPr sz="16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spc="-25" dirty="0">
                <a:solidFill>
                  <a:srgbClr val="2D2B20"/>
                </a:solidFill>
                <a:latin typeface="Tw Cen MT"/>
                <a:cs typeface="Tw Cen MT"/>
              </a:rPr>
              <a:t>its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refinancing</a:t>
            </a:r>
            <a:r>
              <a:rPr sz="16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guidelines</a:t>
            </a:r>
            <a:r>
              <a:rPr sz="16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in 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accordance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with</a:t>
            </a:r>
            <a:r>
              <a:rPr sz="16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24</a:t>
            </a:r>
            <a:r>
              <a:rPr sz="16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1600" dirty="0">
                <a:solidFill>
                  <a:srgbClr val="2D2B20"/>
                </a:solidFill>
                <a:latin typeface="Tw Cen MT"/>
                <a:cs typeface="Tw Cen MT"/>
              </a:rPr>
              <a:t>CFR </a:t>
            </a:r>
            <a:r>
              <a:rPr sz="1600" spc="-10" dirty="0">
                <a:solidFill>
                  <a:srgbClr val="2D2B20"/>
                </a:solidFill>
                <a:latin typeface="Tw Cen MT"/>
                <a:cs typeface="Tw Cen MT"/>
              </a:rPr>
              <a:t>92.206(b).</a:t>
            </a:r>
            <a:endParaRPr sz="16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830325"/>
            <a:ext cx="11506200" cy="7816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50" dirty="0" smtClean="0"/>
              <a:t>PREFERENCES/LIMITATIONS/METHODS OF PRIORITIZATION</a:t>
            </a:r>
            <a:endParaRPr spc="50" dirty="0"/>
          </a:p>
        </p:txBody>
      </p:sp>
      <p:sp>
        <p:nvSpPr>
          <p:cNvPr id="5" name="object 5"/>
          <p:cNvSpPr txBox="1"/>
          <p:nvPr/>
        </p:nvSpPr>
        <p:spPr>
          <a:xfrm>
            <a:off x="1066800" y="2209800"/>
            <a:ext cx="10515600" cy="565219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 algn="l">
              <a:lnSpc>
                <a:spcPct val="81700"/>
              </a:lnSpc>
              <a:spcBef>
                <a:spcPts val="450"/>
              </a:spcBef>
            </a:pPr>
            <a:r>
              <a:rPr lang="en-US" sz="2000" dirty="0" smtClean="0">
                <a:solidFill>
                  <a:srgbClr val="2D2B20"/>
                </a:solidFill>
                <a:latin typeface="Tw Cen MT"/>
                <a:cs typeface="Tw Cen MT"/>
              </a:rPr>
              <a:t>A </a:t>
            </a:r>
            <a:r>
              <a:rPr lang="en-US" sz="2000" b="1" dirty="0" smtClean="0">
                <a:solidFill>
                  <a:srgbClr val="2D2B20"/>
                </a:solidFill>
                <a:latin typeface="Tw Cen MT"/>
                <a:cs typeface="Tw Cen MT"/>
              </a:rPr>
              <a:t>Preference</a:t>
            </a:r>
            <a:r>
              <a:rPr lang="en-US" sz="2000" dirty="0" smtClean="0">
                <a:solidFill>
                  <a:srgbClr val="2D2B20"/>
                </a:solidFill>
                <a:latin typeface="Tw Cen MT"/>
                <a:cs typeface="Tw Cen MT"/>
              </a:rPr>
              <a:t> permits an eligible Qualified Population applicant to be selected for assistance </a:t>
            </a:r>
            <a:r>
              <a:rPr lang="en-US" sz="2000" i="1" u="sng" dirty="0" smtClean="0">
                <a:solidFill>
                  <a:srgbClr val="2D2B20"/>
                </a:solidFill>
                <a:latin typeface="Tw Cen MT"/>
                <a:cs typeface="Tw Cen MT"/>
              </a:rPr>
              <a:t>before</a:t>
            </a:r>
            <a:r>
              <a:rPr lang="en-US" sz="2000" dirty="0" smtClean="0">
                <a:solidFill>
                  <a:srgbClr val="2D2B20"/>
                </a:solidFill>
                <a:latin typeface="Tw Cen MT"/>
                <a:cs typeface="Tw Cen MT"/>
              </a:rPr>
              <a:t> another eligible qualifying applicant.</a:t>
            </a:r>
            <a:endParaRPr sz="2000" dirty="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6800" y="3469150"/>
            <a:ext cx="10744200" cy="565219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065" marR="5080" indent="1270" algn="l">
              <a:lnSpc>
                <a:spcPct val="81700"/>
              </a:lnSpc>
              <a:spcBef>
                <a:spcPts val="450"/>
              </a:spcBef>
            </a:pPr>
            <a:r>
              <a:rPr lang="en-US" sz="2000" dirty="0" smtClean="0">
                <a:solidFill>
                  <a:srgbClr val="2D2B20"/>
                </a:solidFill>
                <a:latin typeface="Tw Cen MT"/>
                <a:cs typeface="Tw Cen MT"/>
              </a:rPr>
              <a:t>A </a:t>
            </a:r>
            <a:r>
              <a:rPr lang="en-US" sz="2000" b="1" dirty="0" smtClean="0">
                <a:solidFill>
                  <a:srgbClr val="2D2B20"/>
                </a:solidFill>
                <a:latin typeface="Tw Cen MT"/>
                <a:cs typeface="Tw Cen MT"/>
              </a:rPr>
              <a:t>Limitation</a:t>
            </a:r>
            <a:r>
              <a:rPr lang="en-US" sz="2000" dirty="0" smtClean="0">
                <a:solidFill>
                  <a:srgbClr val="2D2B20"/>
                </a:solidFill>
                <a:latin typeface="Tw Cen MT"/>
                <a:cs typeface="Tw Cen MT"/>
              </a:rPr>
              <a:t> purposefully </a:t>
            </a:r>
            <a:r>
              <a:rPr lang="en-US" sz="2000" i="1" u="sng" dirty="0" smtClean="0">
                <a:solidFill>
                  <a:srgbClr val="2D2B20"/>
                </a:solidFill>
                <a:latin typeface="Tw Cen MT"/>
                <a:cs typeface="Tw Cen MT"/>
              </a:rPr>
              <a:t>excludes</a:t>
            </a:r>
            <a:r>
              <a:rPr lang="en-US" sz="2000" dirty="0" smtClean="0">
                <a:solidFill>
                  <a:srgbClr val="2D2B20"/>
                </a:solidFill>
                <a:latin typeface="Tw Cen MT"/>
                <a:cs typeface="Tw Cen MT"/>
              </a:rPr>
              <a:t> an eligible Qualified Population applicant from applying for or receiving assistance</a:t>
            </a:r>
            <a:endParaRPr sz="2000" dirty="0">
              <a:latin typeface="Tw Cen MT"/>
              <a:cs typeface="Tw Cen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6800" y="4734596"/>
            <a:ext cx="10287000" cy="570349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 indent="-1270" algn="l">
              <a:lnSpc>
                <a:spcPct val="81700"/>
              </a:lnSpc>
              <a:spcBef>
                <a:spcPts val="515"/>
              </a:spcBef>
            </a:pPr>
            <a:r>
              <a:rPr lang="en-US" sz="2000" dirty="0" smtClean="0">
                <a:solidFill>
                  <a:srgbClr val="2D2B20"/>
                </a:solidFill>
                <a:latin typeface="Tw Cen MT"/>
                <a:cs typeface="Tw Cen MT"/>
              </a:rPr>
              <a:t>A </a:t>
            </a:r>
            <a:r>
              <a:rPr lang="en-US" sz="2000" b="1" dirty="0" smtClean="0">
                <a:solidFill>
                  <a:srgbClr val="2D2B20"/>
                </a:solidFill>
                <a:latin typeface="Tw Cen MT"/>
                <a:cs typeface="Tw Cen MT"/>
              </a:rPr>
              <a:t>Method of Prioritization </a:t>
            </a:r>
            <a:r>
              <a:rPr lang="en-US" sz="2000" dirty="0" smtClean="0">
                <a:solidFill>
                  <a:srgbClr val="2D2B20"/>
                </a:solidFill>
                <a:latin typeface="Tw Cen MT"/>
                <a:cs typeface="Tw Cen MT"/>
              </a:rPr>
              <a:t>is the </a:t>
            </a:r>
            <a:r>
              <a:rPr lang="en-US" sz="2000" i="1" u="sng" dirty="0" smtClean="0">
                <a:solidFill>
                  <a:srgbClr val="2D2B20"/>
                </a:solidFill>
                <a:latin typeface="Tw Cen MT"/>
                <a:cs typeface="Tw Cen MT"/>
              </a:rPr>
              <a:t>process</a:t>
            </a:r>
            <a:r>
              <a:rPr lang="en-US" sz="2000" dirty="0" smtClean="0">
                <a:solidFill>
                  <a:srgbClr val="2D2B20"/>
                </a:solidFill>
                <a:latin typeface="Tw Cen MT"/>
                <a:cs typeface="Tw Cen MT"/>
              </a:rPr>
              <a:t> used to determine how two or more eligible Qualified Population applicants qualifying for preferences are selected for HOME-ARP assistance.</a:t>
            </a:r>
            <a:endParaRPr sz="20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7135383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55" dirty="0"/>
              <a:t>PUBLIC</a:t>
            </a:r>
            <a:r>
              <a:rPr spc="215" dirty="0"/>
              <a:t> </a:t>
            </a:r>
            <a:r>
              <a:rPr spc="-10" dirty="0"/>
              <a:t>PARTICIPATION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7147" y="2126183"/>
            <a:ext cx="6849745" cy="4378763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265"/>
              </a:spcBef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At</a:t>
            </a:r>
            <a:r>
              <a:rPr sz="20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0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minimum</a:t>
            </a:r>
            <a:r>
              <a:rPr sz="20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0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PJ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must:</a:t>
            </a:r>
            <a:endParaRPr sz="2000" dirty="0">
              <a:latin typeface="Tw Cen MT"/>
              <a:cs typeface="Tw Cen MT"/>
            </a:endParaRPr>
          </a:p>
          <a:p>
            <a:pPr marL="469265" marR="297180" indent="-456565">
              <a:lnSpc>
                <a:spcPts val="2160"/>
              </a:lnSpc>
              <a:spcBef>
                <a:spcPts val="1435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Provide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residents</a:t>
            </a:r>
            <a:r>
              <a:rPr sz="2000" spc="-8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with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reasonable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notice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opportunity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public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comment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on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proposed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allocation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plan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at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least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15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days</a:t>
            </a:r>
            <a:r>
              <a:rPr sz="2000" spc="-20" dirty="0" smtClean="0">
                <a:solidFill>
                  <a:srgbClr val="2D2B20"/>
                </a:solidFill>
                <a:latin typeface="Tw Cen MT"/>
                <a:cs typeface="Tw Cen MT"/>
              </a:rPr>
              <a:t>.</a:t>
            </a:r>
            <a:r>
              <a:rPr lang="en-US" sz="2000" spc="-20" dirty="0" smtClean="0">
                <a:solidFill>
                  <a:srgbClr val="2D2B20"/>
                </a:solidFill>
                <a:latin typeface="Tw Cen MT"/>
                <a:cs typeface="Tw Cen MT"/>
              </a:rPr>
              <a:t> Official comment period is scheduled for March 1-17, 2023; but all comments made during the consultation period will be recorded and considered.</a:t>
            </a:r>
            <a:endParaRPr sz="2000" dirty="0">
              <a:latin typeface="Tw Cen MT"/>
              <a:cs typeface="Tw Cen MT"/>
            </a:endParaRPr>
          </a:p>
          <a:p>
            <a:pPr marL="469265" marR="39370" indent="-456565">
              <a:lnSpc>
                <a:spcPct val="90000"/>
              </a:lnSpc>
              <a:spcBef>
                <a:spcPts val="1365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Follow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its</a:t>
            </a:r>
            <a:r>
              <a:rPr sz="20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adopted</a:t>
            </a:r>
            <a:r>
              <a:rPr sz="20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requirements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“reasonable</a:t>
            </a:r>
            <a:r>
              <a:rPr sz="20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notice</a:t>
            </a:r>
            <a:r>
              <a:rPr sz="20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25" dirty="0">
                <a:solidFill>
                  <a:srgbClr val="2D2B20"/>
                </a:solidFill>
                <a:latin typeface="Tw Cen MT"/>
                <a:cs typeface="Tw Cen MT"/>
              </a:rPr>
              <a:t> an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opportunity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comment”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plan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amendments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in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its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current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citizen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participation</a:t>
            </a:r>
            <a:r>
              <a:rPr sz="2000" spc="-8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plan.</a:t>
            </a:r>
            <a:endParaRPr sz="2000" dirty="0">
              <a:latin typeface="Tw Cen MT"/>
              <a:cs typeface="Tw Cen MT"/>
            </a:endParaRPr>
          </a:p>
          <a:p>
            <a:pPr marL="469265" marR="5080" indent="-456565">
              <a:lnSpc>
                <a:spcPts val="2160"/>
              </a:lnSpc>
              <a:spcBef>
                <a:spcPts val="1430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Hold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at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least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one</a:t>
            </a:r>
            <a:r>
              <a:rPr sz="20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public</a:t>
            </a:r>
            <a:r>
              <a:rPr sz="20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hearing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during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development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000" spc="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5" dirty="0">
                <a:solidFill>
                  <a:srgbClr val="2D2B20"/>
                </a:solidFill>
                <a:latin typeface="Tw Cen MT"/>
                <a:cs typeface="Tw Cen MT"/>
              </a:rPr>
              <a:t>the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allocation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plan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prior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submitting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plan</a:t>
            </a:r>
            <a:r>
              <a:rPr sz="20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5" dirty="0" smtClean="0">
                <a:solidFill>
                  <a:srgbClr val="2D2B20"/>
                </a:solidFill>
                <a:latin typeface="Tw Cen MT"/>
                <a:cs typeface="Tw Cen MT"/>
              </a:rPr>
              <a:t>HUD</a:t>
            </a:r>
            <a:r>
              <a:rPr lang="en-US" sz="2000" spc="-25" dirty="0" smtClean="0">
                <a:solidFill>
                  <a:srgbClr val="2D2B20"/>
                </a:solidFill>
                <a:latin typeface="Tw Cen MT"/>
                <a:cs typeface="Tw Cen MT"/>
              </a:rPr>
              <a:t>. (December 14, 2022; January 4, 2023; March 27, 2023)</a:t>
            </a:r>
            <a:endParaRPr sz="20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50" dirty="0"/>
              <a:t>CERTIFICATIONS</a:t>
            </a:r>
            <a:r>
              <a:rPr spc="245" dirty="0"/>
              <a:t> </a:t>
            </a:r>
            <a:r>
              <a:rPr dirty="0"/>
              <a:t>AND</a:t>
            </a:r>
            <a:r>
              <a:rPr spc="280" dirty="0"/>
              <a:t> </a:t>
            </a:r>
            <a:r>
              <a:rPr spc="114" dirty="0"/>
              <a:t>SF-</a:t>
            </a:r>
            <a:r>
              <a:rPr spc="60" dirty="0"/>
              <a:t>424S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7147" y="1951482"/>
            <a:ext cx="7491730" cy="414020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04139" marR="5080">
              <a:lnSpc>
                <a:spcPts val="2160"/>
              </a:lnSpc>
              <a:spcBef>
                <a:spcPts val="370"/>
              </a:spcBef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Submit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SF-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424,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SF-424B,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SF-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424D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required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certifications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with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allocation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plan,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including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following:</a:t>
            </a:r>
            <a:endParaRPr sz="2000">
              <a:latin typeface="Tw Cen MT"/>
              <a:cs typeface="Tw Cen MT"/>
            </a:endParaRPr>
          </a:p>
          <a:p>
            <a:pPr marL="469265" indent="-456565">
              <a:lnSpc>
                <a:spcPct val="100000"/>
              </a:lnSpc>
              <a:spcBef>
                <a:spcPts val="1130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Affirmatively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Further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Fair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Housing</a:t>
            </a:r>
            <a:endParaRPr sz="2000">
              <a:latin typeface="Tw Cen MT"/>
              <a:cs typeface="Tw Cen MT"/>
            </a:endParaRPr>
          </a:p>
          <a:p>
            <a:pPr marL="469265" marR="203200" indent="-456565">
              <a:lnSpc>
                <a:spcPts val="2160"/>
              </a:lnSpc>
              <a:spcBef>
                <a:spcPts val="1430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Uniform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Relocation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Assistance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7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Real</a:t>
            </a:r>
            <a:r>
              <a:rPr sz="2000" spc="-7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Property</a:t>
            </a:r>
            <a:r>
              <a:rPr sz="2000" spc="-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Acquisition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Policies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Act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Anti-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displacement</a:t>
            </a:r>
            <a:r>
              <a:rPr sz="2000" spc="-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Relocation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Assistance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Plan</a:t>
            </a:r>
            <a:endParaRPr sz="2000">
              <a:latin typeface="Tw Cen MT"/>
              <a:cs typeface="Tw Cen MT"/>
            </a:endParaRPr>
          </a:p>
          <a:p>
            <a:pPr marL="469265" indent="-456565">
              <a:lnSpc>
                <a:spcPct val="100000"/>
              </a:lnSpc>
              <a:spcBef>
                <a:spcPts val="1125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Anti-Lobbying</a:t>
            </a:r>
            <a:endParaRPr sz="2000">
              <a:latin typeface="Tw Cen MT"/>
              <a:cs typeface="Tw Cen MT"/>
            </a:endParaRPr>
          </a:p>
          <a:p>
            <a:pPr marL="469265" indent="-456565">
              <a:lnSpc>
                <a:spcPct val="100000"/>
              </a:lnSpc>
              <a:spcBef>
                <a:spcPts val="1165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Authority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0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Jurisdiction</a:t>
            </a:r>
            <a:endParaRPr sz="2000">
              <a:latin typeface="Tw Cen MT"/>
              <a:cs typeface="Tw Cen MT"/>
            </a:endParaRPr>
          </a:p>
          <a:p>
            <a:pPr marL="469265" indent="-456565">
              <a:lnSpc>
                <a:spcPct val="100000"/>
              </a:lnSpc>
              <a:spcBef>
                <a:spcPts val="1160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Section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3</a:t>
            </a:r>
            <a:endParaRPr sz="2000">
              <a:latin typeface="Tw Cen MT"/>
              <a:cs typeface="Tw Cen MT"/>
            </a:endParaRPr>
          </a:p>
          <a:p>
            <a:pPr marL="469265" marR="335915" indent="-456565">
              <a:lnSpc>
                <a:spcPts val="2160"/>
              </a:lnSpc>
              <a:spcBef>
                <a:spcPts val="1430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0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specific</a:t>
            </a:r>
            <a:r>
              <a:rPr sz="20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certification</a:t>
            </a:r>
            <a:r>
              <a:rPr sz="20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that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PJ</a:t>
            </a:r>
            <a:r>
              <a:rPr sz="20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will</a:t>
            </a:r>
            <a:r>
              <a:rPr sz="20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only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use</a:t>
            </a:r>
            <a:r>
              <a:rPr sz="20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000" spc="-25" dirty="0">
                <a:solidFill>
                  <a:srgbClr val="2D2B20"/>
                </a:solidFill>
                <a:latin typeface="Tw Cen MT"/>
                <a:cs typeface="Tw Cen MT"/>
              </a:rPr>
              <a:t>ARP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funds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consistent</a:t>
            </a:r>
            <a:r>
              <a:rPr sz="2000" spc="-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with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0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2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Notice</a:t>
            </a:r>
            <a:r>
              <a:rPr sz="20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0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eligible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activities</a:t>
            </a:r>
            <a:r>
              <a:rPr sz="2000" spc="-7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dirty="0">
                <a:solidFill>
                  <a:srgbClr val="2D2B20"/>
                </a:solidFill>
                <a:latin typeface="Tw Cen MT"/>
                <a:cs typeface="Tw Cen MT"/>
              </a:rPr>
              <a:t>eligible</a:t>
            </a:r>
            <a:r>
              <a:rPr sz="2000" spc="-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000" spc="-10" dirty="0">
                <a:solidFill>
                  <a:srgbClr val="2D2B20"/>
                </a:solidFill>
                <a:latin typeface="Tw Cen MT"/>
                <a:cs typeface="Tw Cen MT"/>
              </a:rPr>
              <a:t>costs.</a:t>
            </a:r>
            <a:endParaRPr sz="20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4572000"/>
          </a:xfrm>
          <a:custGeom>
            <a:avLst/>
            <a:gdLst/>
            <a:ahLst/>
            <a:cxnLst/>
            <a:rect l="l" t="t" r="r" b="b"/>
            <a:pathLst>
              <a:path w="12192000" h="4572000">
                <a:moveTo>
                  <a:pt x="12192000" y="0"/>
                </a:moveTo>
                <a:lnTo>
                  <a:pt x="0" y="0"/>
                </a:lnTo>
                <a:lnTo>
                  <a:pt x="0" y="4572000"/>
                </a:lnTo>
                <a:lnTo>
                  <a:pt x="12192000" y="4572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2C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6953" y="5264277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050">
            <a:solidFill>
              <a:srgbClr val="D2CA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951478" y="5187441"/>
            <a:ext cx="416496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50" dirty="0"/>
              <a:t>ELIGIBLE</a:t>
            </a:r>
            <a:r>
              <a:rPr spc="409" dirty="0"/>
              <a:t> </a:t>
            </a:r>
            <a:r>
              <a:rPr spc="130" dirty="0"/>
              <a:t>ACTIVITIES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2867" y="666495"/>
            <a:ext cx="490029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50" dirty="0"/>
              <a:t>FIVE</a:t>
            </a:r>
            <a:r>
              <a:rPr spc="210" dirty="0"/>
              <a:t> </a:t>
            </a:r>
            <a:r>
              <a:rPr spc="60" dirty="0"/>
              <a:t>ELIGIBLE</a:t>
            </a:r>
            <a:r>
              <a:rPr spc="195" dirty="0"/>
              <a:t> </a:t>
            </a:r>
            <a:r>
              <a:rPr spc="45" dirty="0"/>
              <a:t>ACTIVITIES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54913" y="1960626"/>
            <a:ext cx="1296670" cy="1296670"/>
            <a:chOff x="454913" y="1960626"/>
            <a:chExt cx="1296670" cy="1296670"/>
          </a:xfrm>
        </p:grpSpPr>
        <p:sp>
          <p:nvSpPr>
            <p:cNvPr id="4" name="object 4"/>
            <p:cNvSpPr/>
            <p:nvPr/>
          </p:nvSpPr>
          <p:spPr>
            <a:xfrm>
              <a:off x="454913" y="1960626"/>
              <a:ext cx="1296670" cy="1296670"/>
            </a:xfrm>
            <a:custGeom>
              <a:avLst/>
              <a:gdLst/>
              <a:ahLst/>
              <a:cxnLst/>
              <a:rect l="l" t="t" r="r" b="b"/>
              <a:pathLst>
                <a:path w="1296670" h="1296670">
                  <a:moveTo>
                    <a:pt x="648080" y="0"/>
                  </a:moveTo>
                  <a:lnTo>
                    <a:pt x="599714" y="1777"/>
                  </a:lnTo>
                  <a:lnTo>
                    <a:pt x="552312" y="7027"/>
                  </a:lnTo>
                  <a:lnTo>
                    <a:pt x="506001" y="15624"/>
                  </a:lnTo>
                  <a:lnTo>
                    <a:pt x="460907" y="27442"/>
                  </a:lnTo>
                  <a:lnTo>
                    <a:pt x="417153" y="42356"/>
                  </a:lnTo>
                  <a:lnTo>
                    <a:pt x="374866" y="60240"/>
                  </a:lnTo>
                  <a:lnTo>
                    <a:pt x="334172" y="80970"/>
                  </a:lnTo>
                  <a:lnTo>
                    <a:pt x="295194" y="104419"/>
                  </a:lnTo>
                  <a:lnTo>
                    <a:pt x="258059" y="130463"/>
                  </a:lnTo>
                  <a:lnTo>
                    <a:pt x="222892" y="158976"/>
                  </a:lnTo>
                  <a:lnTo>
                    <a:pt x="189818" y="189833"/>
                  </a:lnTo>
                  <a:lnTo>
                    <a:pt x="158963" y="222908"/>
                  </a:lnTo>
                  <a:lnTo>
                    <a:pt x="130452" y="258076"/>
                  </a:lnTo>
                  <a:lnTo>
                    <a:pt x="104410" y="295211"/>
                  </a:lnTo>
                  <a:lnTo>
                    <a:pt x="80962" y="334189"/>
                  </a:lnTo>
                  <a:lnTo>
                    <a:pt x="60234" y="374883"/>
                  </a:lnTo>
                  <a:lnTo>
                    <a:pt x="42351" y="417169"/>
                  </a:lnTo>
                  <a:lnTo>
                    <a:pt x="27439" y="460920"/>
                  </a:lnTo>
                  <a:lnTo>
                    <a:pt x="15622" y="506013"/>
                  </a:lnTo>
                  <a:lnTo>
                    <a:pt x="7026" y="552321"/>
                  </a:lnTo>
                  <a:lnTo>
                    <a:pt x="1777" y="599718"/>
                  </a:lnTo>
                  <a:lnTo>
                    <a:pt x="0" y="648081"/>
                  </a:lnTo>
                  <a:lnTo>
                    <a:pt x="1777" y="696443"/>
                  </a:lnTo>
                  <a:lnTo>
                    <a:pt x="7026" y="743840"/>
                  </a:lnTo>
                  <a:lnTo>
                    <a:pt x="15622" y="790148"/>
                  </a:lnTo>
                  <a:lnTo>
                    <a:pt x="27439" y="835241"/>
                  </a:lnTo>
                  <a:lnTo>
                    <a:pt x="42351" y="878992"/>
                  </a:lnTo>
                  <a:lnTo>
                    <a:pt x="60234" y="921278"/>
                  </a:lnTo>
                  <a:lnTo>
                    <a:pt x="80962" y="961972"/>
                  </a:lnTo>
                  <a:lnTo>
                    <a:pt x="104410" y="1000950"/>
                  </a:lnTo>
                  <a:lnTo>
                    <a:pt x="130452" y="1038085"/>
                  </a:lnTo>
                  <a:lnTo>
                    <a:pt x="158963" y="1073253"/>
                  </a:lnTo>
                  <a:lnTo>
                    <a:pt x="189818" y="1106328"/>
                  </a:lnTo>
                  <a:lnTo>
                    <a:pt x="222892" y="1137185"/>
                  </a:lnTo>
                  <a:lnTo>
                    <a:pt x="258059" y="1165698"/>
                  </a:lnTo>
                  <a:lnTo>
                    <a:pt x="295194" y="1191742"/>
                  </a:lnTo>
                  <a:lnTo>
                    <a:pt x="334172" y="1215191"/>
                  </a:lnTo>
                  <a:lnTo>
                    <a:pt x="374866" y="1235921"/>
                  </a:lnTo>
                  <a:lnTo>
                    <a:pt x="417153" y="1253805"/>
                  </a:lnTo>
                  <a:lnTo>
                    <a:pt x="460907" y="1268719"/>
                  </a:lnTo>
                  <a:lnTo>
                    <a:pt x="506001" y="1280537"/>
                  </a:lnTo>
                  <a:lnTo>
                    <a:pt x="552312" y="1289134"/>
                  </a:lnTo>
                  <a:lnTo>
                    <a:pt x="599714" y="1294384"/>
                  </a:lnTo>
                  <a:lnTo>
                    <a:pt x="648080" y="1296162"/>
                  </a:lnTo>
                  <a:lnTo>
                    <a:pt x="696443" y="1294384"/>
                  </a:lnTo>
                  <a:lnTo>
                    <a:pt x="743840" y="1289134"/>
                  </a:lnTo>
                  <a:lnTo>
                    <a:pt x="790148" y="1280537"/>
                  </a:lnTo>
                  <a:lnTo>
                    <a:pt x="835241" y="1268719"/>
                  </a:lnTo>
                  <a:lnTo>
                    <a:pt x="878992" y="1253805"/>
                  </a:lnTo>
                  <a:lnTo>
                    <a:pt x="921278" y="1235921"/>
                  </a:lnTo>
                  <a:lnTo>
                    <a:pt x="961972" y="1215191"/>
                  </a:lnTo>
                  <a:lnTo>
                    <a:pt x="1000950" y="1191742"/>
                  </a:lnTo>
                  <a:lnTo>
                    <a:pt x="1038085" y="1165698"/>
                  </a:lnTo>
                  <a:lnTo>
                    <a:pt x="1073253" y="1137185"/>
                  </a:lnTo>
                  <a:lnTo>
                    <a:pt x="1106328" y="1106328"/>
                  </a:lnTo>
                  <a:lnTo>
                    <a:pt x="1137185" y="1073253"/>
                  </a:lnTo>
                  <a:lnTo>
                    <a:pt x="1165698" y="1038085"/>
                  </a:lnTo>
                  <a:lnTo>
                    <a:pt x="1191742" y="1000950"/>
                  </a:lnTo>
                  <a:lnTo>
                    <a:pt x="1215191" y="961972"/>
                  </a:lnTo>
                  <a:lnTo>
                    <a:pt x="1235921" y="921278"/>
                  </a:lnTo>
                  <a:lnTo>
                    <a:pt x="1253805" y="878992"/>
                  </a:lnTo>
                  <a:lnTo>
                    <a:pt x="1268719" y="835241"/>
                  </a:lnTo>
                  <a:lnTo>
                    <a:pt x="1280537" y="790148"/>
                  </a:lnTo>
                  <a:lnTo>
                    <a:pt x="1289134" y="743840"/>
                  </a:lnTo>
                  <a:lnTo>
                    <a:pt x="1294384" y="696443"/>
                  </a:lnTo>
                  <a:lnTo>
                    <a:pt x="1296162" y="648081"/>
                  </a:lnTo>
                  <a:lnTo>
                    <a:pt x="1294384" y="599718"/>
                  </a:lnTo>
                  <a:lnTo>
                    <a:pt x="1289134" y="552321"/>
                  </a:lnTo>
                  <a:lnTo>
                    <a:pt x="1280537" y="506013"/>
                  </a:lnTo>
                  <a:lnTo>
                    <a:pt x="1268719" y="460920"/>
                  </a:lnTo>
                  <a:lnTo>
                    <a:pt x="1253805" y="417169"/>
                  </a:lnTo>
                  <a:lnTo>
                    <a:pt x="1235921" y="374883"/>
                  </a:lnTo>
                  <a:lnTo>
                    <a:pt x="1215191" y="334189"/>
                  </a:lnTo>
                  <a:lnTo>
                    <a:pt x="1191742" y="295211"/>
                  </a:lnTo>
                  <a:lnTo>
                    <a:pt x="1165698" y="258076"/>
                  </a:lnTo>
                  <a:lnTo>
                    <a:pt x="1137185" y="222908"/>
                  </a:lnTo>
                  <a:lnTo>
                    <a:pt x="1106328" y="189833"/>
                  </a:lnTo>
                  <a:lnTo>
                    <a:pt x="1073253" y="158976"/>
                  </a:lnTo>
                  <a:lnTo>
                    <a:pt x="1038085" y="130463"/>
                  </a:lnTo>
                  <a:lnTo>
                    <a:pt x="1000950" y="104419"/>
                  </a:lnTo>
                  <a:lnTo>
                    <a:pt x="961972" y="80970"/>
                  </a:lnTo>
                  <a:lnTo>
                    <a:pt x="921278" y="60240"/>
                  </a:lnTo>
                  <a:lnTo>
                    <a:pt x="878992" y="42356"/>
                  </a:lnTo>
                  <a:lnTo>
                    <a:pt x="835241" y="27442"/>
                  </a:lnTo>
                  <a:lnTo>
                    <a:pt x="790148" y="15624"/>
                  </a:lnTo>
                  <a:lnTo>
                    <a:pt x="743840" y="7027"/>
                  </a:lnTo>
                  <a:lnTo>
                    <a:pt x="696443" y="1777"/>
                  </a:lnTo>
                  <a:lnTo>
                    <a:pt x="648080" y="0"/>
                  </a:lnTo>
                  <a:close/>
                </a:path>
              </a:pathLst>
            </a:custGeom>
            <a:solidFill>
              <a:srgbClr val="9CB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99483" y="2573634"/>
              <a:ext cx="183515" cy="276225"/>
            </a:xfrm>
            <a:custGeom>
              <a:avLst/>
              <a:gdLst/>
              <a:ahLst/>
              <a:cxnLst/>
              <a:rect l="l" t="t" r="r" b="b"/>
              <a:pathLst>
                <a:path w="183515" h="276225">
                  <a:moveTo>
                    <a:pt x="183387" y="0"/>
                  </a:moveTo>
                  <a:lnTo>
                    <a:pt x="0" y="0"/>
                  </a:lnTo>
                  <a:lnTo>
                    <a:pt x="0" y="275901"/>
                  </a:lnTo>
                  <a:lnTo>
                    <a:pt x="76413" y="275901"/>
                  </a:lnTo>
                  <a:lnTo>
                    <a:pt x="76413" y="229917"/>
                  </a:lnTo>
                  <a:lnTo>
                    <a:pt x="183387" y="229917"/>
                  </a:lnTo>
                  <a:lnTo>
                    <a:pt x="183387" y="199262"/>
                  </a:lnTo>
                  <a:lnTo>
                    <a:pt x="45845" y="199261"/>
                  </a:lnTo>
                  <a:lnTo>
                    <a:pt x="45845" y="168606"/>
                  </a:lnTo>
                  <a:lnTo>
                    <a:pt x="183387" y="168606"/>
                  </a:lnTo>
                  <a:lnTo>
                    <a:pt x="183387" y="137950"/>
                  </a:lnTo>
                  <a:lnTo>
                    <a:pt x="45845" y="137950"/>
                  </a:lnTo>
                  <a:lnTo>
                    <a:pt x="45845" y="107294"/>
                  </a:lnTo>
                  <a:lnTo>
                    <a:pt x="183387" y="107294"/>
                  </a:lnTo>
                  <a:lnTo>
                    <a:pt x="183387" y="76639"/>
                  </a:lnTo>
                  <a:lnTo>
                    <a:pt x="45845" y="76639"/>
                  </a:lnTo>
                  <a:lnTo>
                    <a:pt x="45845" y="45983"/>
                  </a:lnTo>
                  <a:lnTo>
                    <a:pt x="183387" y="45983"/>
                  </a:lnTo>
                  <a:lnTo>
                    <a:pt x="183387" y="0"/>
                  </a:lnTo>
                  <a:close/>
                </a:path>
                <a:path w="183515" h="276225">
                  <a:moveTo>
                    <a:pt x="183387" y="229917"/>
                  </a:moveTo>
                  <a:lnTo>
                    <a:pt x="106977" y="229917"/>
                  </a:lnTo>
                  <a:lnTo>
                    <a:pt x="106977" y="275901"/>
                  </a:lnTo>
                  <a:lnTo>
                    <a:pt x="183387" y="275901"/>
                  </a:lnTo>
                  <a:lnTo>
                    <a:pt x="183387" y="229917"/>
                  </a:lnTo>
                  <a:close/>
                </a:path>
                <a:path w="183515" h="276225">
                  <a:moveTo>
                    <a:pt x="106977" y="168606"/>
                  </a:moveTo>
                  <a:lnTo>
                    <a:pt x="76413" y="168606"/>
                  </a:lnTo>
                  <a:lnTo>
                    <a:pt x="76413" y="199261"/>
                  </a:lnTo>
                  <a:lnTo>
                    <a:pt x="106977" y="199261"/>
                  </a:lnTo>
                  <a:lnTo>
                    <a:pt x="106977" y="168606"/>
                  </a:lnTo>
                  <a:close/>
                </a:path>
                <a:path w="183515" h="276225">
                  <a:moveTo>
                    <a:pt x="183387" y="168606"/>
                  </a:moveTo>
                  <a:lnTo>
                    <a:pt x="137541" y="168606"/>
                  </a:lnTo>
                  <a:lnTo>
                    <a:pt x="137541" y="199262"/>
                  </a:lnTo>
                  <a:lnTo>
                    <a:pt x="183387" y="199262"/>
                  </a:lnTo>
                  <a:lnTo>
                    <a:pt x="183387" y="168606"/>
                  </a:lnTo>
                  <a:close/>
                </a:path>
                <a:path w="183515" h="276225">
                  <a:moveTo>
                    <a:pt x="106977" y="107294"/>
                  </a:moveTo>
                  <a:lnTo>
                    <a:pt x="76413" y="107294"/>
                  </a:lnTo>
                  <a:lnTo>
                    <a:pt x="76413" y="137950"/>
                  </a:lnTo>
                  <a:lnTo>
                    <a:pt x="106977" y="137950"/>
                  </a:lnTo>
                  <a:lnTo>
                    <a:pt x="106977" y="107294"/>
                  </a:lnTo>
                  <a:close/>
                </a:path>
                <a:path w="183515" h="276225">
                  <a:moveTo>
                    <a:pt x="183387" y="107294"/>
                  </a:moveTo>
                  <a:lnTo>
                    <a:pt x="137541" y="107294"/>
                  </a:lnTo>
                  <a:lnTo>
                    <a:pt x="137541" y="137950"/>
                  </a:lnTo>
                  <a:lnTo>
                    <a:pt x="183387" y="137950"/>
                  </a:lnTo>
                  <a:lnTo>
                    <a:pt x="183387" y="107294"/>
                  </a:lnTo>
                  <a:close/>
                </a:path>
                <a:path w="183515" h="276225">
                  <a:moveTo>
                    <a:pt x="106977" y="45983"/>
                  </a:moveTo>
                  <a:lnTo>
                    <a:pt x="76413" y="45983"/>
                  </a:lnTo>
                  <a:lnTo>
                    <a:pt x="76413" y="76639"/>
                  </a:lnTo>
                  <a:lnTo>
                    <a:pt x="106977" y="76639"/>
                  </a:lnTo>
                  <a:lnTo>
                    <a:pt x="106977" y="45983"/>
                  </a:lnTo>
                  <a:close/>
                </a:path>
                <a:path w="183515" h="276225">
                  <a:moveTo>
                    <a:pt x="183387" y="45983"/>
                  </a:moveTo>
                  <a:lnTo>
                    <a:pt x="137541" y="45983"/>
                  </a:lnTo>
                  <a:lnTo>
                    <a:pt x="137541" y="76639"/>
                  </a:lnTo>
                  <a:lnTo>
                    <a:pt x="183387" y="76639"/>
                  </a:lnTo>
                  <a:lnTo>
                    <a:pt x="183387" y="4598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13435" y="2634945"/>
              <a:ext cx="183383" cy="2145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27383" y="2389700"/>
              <a:ext cx="183515" cy="460375"/>
            </a:xfrm>
            <a:custGeom>
              <a:avLst/>
              <a:gdLst/>
              <a:ahLst/>
              <a:cxnLst/>
              <a:rect l="l" t="t" r="r" b="b"/>
              <a:pathLst>
                <a:path w="183515" h="460375">
                  <a:moveTo>
                    <a:pt x="0" y="0"/>
                  </a:moveTo>
                  <a:lnTo>
                    <a:pt x="0" y="459835"/>
                  </a:lnTo>
                  <a:lnTo>
                    <a:pt x="76409" y="459835"/>
                  </a:lnTo>
                  <a:lnTo>
                    <a:pt x="76409" y="413851"/>
                  </a:lnTo>
                  <a:lnTo>
                    <a:pt x="183383" y="413851"/>
                  </a:lnTo>
                  <a:lnTo>
                    <a:pt x="183383" y="383196"/>
                  </a:lnTo>
                  <a:lnTo>
                    <a:pt x="45845" y="383196"/>
                  </a:lnTo>
                  <a:lnTo>
                    <a:pt x="45845" y="352540"/>
                  </a:lnTo>
                  <a:lnTo>
                    <a:pt x="183383" y="352540"/>
                  </a:lnTo>
                  <a:lnTo>
                    <a:pt x="183383" y="321884"/>
                  </a:lnTo>
                  <a:lnTo>
                    <a:pt x="45845" y="321884"/>
                  </a:lnTo>
                  <a:lnTo>
                    <a:pt x="45845" y="291229"/>
                  </a:lnTo>
                  <a:lnTo>
                    <a:pt x="183383" y="291229"/>
                  </a:lnTo>
                  <a:lnTo>
                    <a:pt x="183383" y="260573"/>
                  </a:lnTo>
                  <a:lnTo>
                    <a:pt x="45845" y="260573"/>
                  </a:lnTo>
                  <a:lnTo>
                    <a:pt x="45845" y="229917"/>
                  </a:lnTo>
                  <a:lnTo>
                    <a:pt x="183383" y="229917"/>
                  </a:lnTo>
                  <a:lnTo>
                    <a:pt x="183383" y="199262"/>
                  </a:lnTo>
                  <a:lnTo>
                    <a:pt x="45845" y="199261"/>
                  </a:lnTo>
                  <a:lnTo>
                    <a:pt x="45845" y="168606"/>
                  </a:lnTo>
                  <a:lnTo>
                    <a:pt x="183383" y="168606"/>
                  </a:lnTo>
                  <a:lnTo>
                    <a:pt x="183383" y="137950"/>
                  </a:lnTo>
                  <a:lnTo>
                    <a:pt x="45845" y="137950"/>
                  </a:lnTo>
                  <a:lnTo>
                    <a:pt x="45845" y="107294"/>
                  </a:lnTo>
                  <a:lnTo>
                    <a:pt x="183383" y="107294"/>
                  </a:lnTo>
                  <a:lnTo>
                    <a:pt x="183383" y="84303"/>
                  </a:lnTo>
                  <a:lnTo>
                    <a:pt x="45845" y="84303"/>
                  </a:lnTo>
                  <a:lnTo>
                    <a:pt x="45845" y="53647"/>
                  </a:lnTo>
                  <a:lnTo>
                    <a:pt x="183383" y="53647"/>
                  </a:lnTo>
                  <a:lnTo>
                    <a:pt x="183383" y="22991"/>
                  </a:lnTo>
                  <a:lnTo>
                    <a:pt x="0" y="0"/>
                  </a:lnTo>
                  <a:close/>
                </a:path>
                <a:path w="183515" h="460375">
                  <a:moveTo>
                    <a:pt x="183383" y="413851"/>
                  </a:moveTo>
                  <a:lnTo>
                    <a:pt x="106973" y="413851"/>
                  </a:lnTo>
                  <a:lnTo>
                    <a:pt x="106973" y="459835"/>
                  </a:lnTo>
                  <a:lnTo>
                    <a:pt x="183383" y="459835"/>
                  </a:lnTo>
                  <a:lnTo>
                    <a:pt x="183383" y="413851"/>
                  </a:lnTo>
                  <a:close/>
                </a:path>
                <a:path w="183515" h="460375">
                  <a:moveTo>
                    <a:pt x="106973" y="352540"/>
                  </a:moveTo>
                  <a:lnTo>
                    <a:pt x="76409" y="352540"/>
                  </a:lnTo>
                  <a:lnTo>
                    <a:pt x="76409" y="383196"/>
                  </a:lnTo>
                  <a:lnTo>
                    <a:pt x="106973" y="383196"/>
                  </a:lnTo>
                  <a:lnTo>
                    <a:pt x="106973" y="352540"/>
                  </a:lnTo>
                  <a:close/>
                </a:path>
                <a:path w="183515" h="460375">
                  <a:moveTo>
                    <a:pt x="183383" y="352540"/>
                  </a:moveTo>
                  <a:lnTo>
                    <a:pt x="137537" y="352540"/>
                  </a:lnTo>
                  <a:lnTo>
                    <a:pt x="137537" y="383196"/>
                  </a:lnTo>
                  <a:lnTo>
                    <a:pt x="183383" y="383196"/>
                  </a:lnTo>
                  <a:lnTo>
                    <a:pt x="183383" y="352540"/>
                  </a:lnTo>
                  <a:close/>
                </a:path>
                <a:path w="183515" h="460375">
                  <a:moveTo>
                    <a:pt x="106973" y="291229"/>
                  </a:moveTo>
                  <a:lnTo>
                    <a:pt x="76409" y="291229"/>
                  </a:lnTo>
                  <a:lnTo>
                    <a:pt x="76409" y="321884"/>
                  </a:lnTo>
                  <a:lnTo>
                    <a:pt x="106973" y="321884"/>
                  </a:lnTo>
                  <a:lnTo>
                    <a:pt x="106973" y="291229"/>
                  </a:lnTo>
                  <a:close/>
                </a:path>
                <a:path w="183515" h="460375">
                  <a:moveTo>
                    <a:pt x="183383" y="291229"/>
                  </a:moveTo>
                  <a:lnTo>
                    <a:pt x="137537" y="291229"/>
                  </a:lnTo>
                  <a:lnTo>
                    <a:pt x="137537" y="321884"/>
                  </a:lnTo>
                  <a:lnTo>
                    <a:pt x="183383" y="321884"/>
                  </a:lnTo>
                  <a:lnTo>
                    <a:pt x="183383" y="291229"/>
                  </a:lnTo>
                  <a:close/>
                </a:path>
                <a:path w="183515" h="460375">
                  <a:moveTo>
                    <a:pt x="106973" y="229917"/>
                  </a:moveTo>
                  <a:lnTo>
                    <a:pt x="76409" y="229917"/>
                  </a:lnTo>
                  <a:lnTo>
                    <a:pt x="76409" y="260573"/>
                  </a:lnTo>
                  <a:lnTo>
                    <a:pt x="106973" y="260573"/>
                  </a:lnTo>
                  <a:lnTo>
                    <a:pt x="106973" y="229917"/>
                  </a:lnTo>
                  <a:close/>
                </a:path>
                <a:path w="183515" h="460375">
                  <a:moveTo>
                    <a:pt x="183383" y="229917"/>
                  </a:moveTo>
                  <a:lnTo>
                    <a:pt x="137537" y="229917"/>
                  </a:lnTo>
                  <a:lnTo>
                    <a:pt x="137537" y="260573"/>
                  </a:lnTo>
                  <a:lnTo>
                    <a:pt x="183383" y="260573"/>
                  </a:lnTo>
                  <a:lnTo>
                    <a:pt x="183383" y="229917"/>
                  </a:lnTo>
                  <a:close/>
                </a:path>
                <a:path w="183515" h="460375">
                  <a:moveTo>
                    <a:pt x="106973" y="168606"/>
                  </a:moveTo>
                  <a:lnTo>
                    <a:pt x="76409" y="168606"/>
                  </a:lnTo>
                  <a:lnTo>
                    <a:pt x="76409" y="199261"/>
                  </a:lnTo>
                  <a:lnTo>
                    <a:pt x="106973" y="199261"/>
                  </a:lnTo>
                  <a:lnTo>
                    <a:pt x="106973" y="168606"/>
                  </a:lnTo>
                  <a:close/>
                </a:path>
                <a:path w="183515" h="460375">
                  <a:moveTo>
                    <a:pt x="183383" y="168606"/>
                  </a:moveTo>
                  <a:lnTo>
                    <a:pt x="137537" y="168606"/>
                  </a:lnTo>
                  <a:lnTo>
                    <a:pt x="137537" y="199262"/>
                  </a:lnTo>
                  <a:lnTo>
                    <a:pt x="183383" y="199262"/>
                  </a:lnTo>
                  <a:lnTo>
                    <a:pt x="183383" y="168606"/>
                  </a:lnTo>
                  <a:close/>
                </a:path>
                <a:path w="183515" h="460375">
                  <a:moveTo>
                    <a:pt x="106973" y="107294"/>
                  </a:moveTo>
                  <a:lnTo>
                    <a:pt x="76409" y="107294"/>
                  </a:lnTo>
                  <a:lnTo>
                    <a:pt x="76409" y="137950"/>
                  </a:lnTo>
                  <a:lnTo>
                    <a:pt x="106973" y="137950"/>
                  </a:lnTo>
                  <a:lnTo>
                    <a:pt x="106973" y="107294"/>
                  </a:lnTo>
                  <a:close/>
                </a:path>
                <a:path w="183515" h="460375">
                  <a:moveTo>
                    <a:pt x="183383" y="107294"/>
                  </a:moveTo>
                  <a:lnTo>
                    <a:pt x="137537" y="107294"/>
                  </a:lnTo>
                  <a:lnTo>
                    <a:pt x="137537" y="137950"/>
                  </a:lnTo>
                  <a:lnTo>
                    <a:pt x="183383" y="137950"/>
                  </a:lnTo>
                  <a:lnTo>
                    <a:pt x="183383" y="107294"/>
                  </a:lnTo>
                  <a:close/>
                </a:path>
                <a:path w="183515" h="460375">
                  <a:moveTo>
                    <a:pt x="106973" y="53647"/>
                  </a:moveTo>
                  <a:lnTo>
                    <a:pt x="76409" y="53647"/>
                  </a:lnTo>
                  <a:lnTo>
                    <a:pt x="76409" y="84303"/>
                  </a:lnTo>
                  <a:lnTo>
                    <a:pt x="106973" y="84303"/>
                  </a:lnTo>
                  <a:lnTo>
                    <a:pt x="106973" y="53647"/>
                  </a:lnTo>
                  <a:close/>
                </a:path>
                <a:path w="183515" h="460375">
                  <a:moveTo>
                    <a:pt x="183383" y="53647"/>
                  </a:moveTo>
                  <a:lnTo>
                    <a:pt x="137537" y="53647"/>
                  </a:lnTo>
                  <a:lnTo>
                    <a:pt x="137537" y="84303"/>
                  </a:lnTo>
                  <a:lnTo>
                    <a:pt x="183383" y="84303"/>
                  </a:lnTo>
                  <a:lnTo>
                    <a:pt x="183383" y="536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461" y="2374372"/>
              <a:ext cx="183383" cy="229917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1214" y="3603752"/>
            <a:ext cx="2082164" cy="203074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065" marR="5080" indent="1905" algn="ctr">
              <a:lnSpc>
                <a:spcPct val="90800"/>
              </a:lnSpc>
              <a:spcBef>
                <a:spcPts val="365"/>
              </a:spcBef>
            </a:pPr>
            <a:r>
              <a:rPr sz="2400" spc="-10" dirty="0">
                <a:solidFill>
                  <a:srgbClr val="2D2B20"/>
                </a:solidFill>
                <a:latin typeface="Tw Cen MT"/>
                <a:cs typeface="Tw Cen MT"/>
              </a:rPr>
              <a:t>PRODUCTION </a:t>
            </a:r>
            <a:r>
              <a:rPr sz="2400" spc="-25" dirty="0">
                <a:solidFill>
                  <a:srgbClr val="2D2B20"/>
                </a:solidFill>
                <a:latin typeface="Tw Cen MT"/>
                <a:cs typeface="Tw Cen MT"/>
              </a:rPr>
              <a:t>OR </a:t>
            </a:r>
            <a:r>
              <a:rPr sz="2400" spc="-10" dirty="0">
                <a:solidFill>
                  <a:srgbClr val="2D2B20"/>
                </a:solidFill>
                <a:latin typeface="Tw Cen MT"/>
                <a:cs typeface="Tw Cen MT"/>
              </a:rPr>
              <a:t>PRESERVATION </a:t>
            </a:r>
            <a:r>
              <a:rPr sz="2400" dirty="0">
                <a:solidFill>
                  <a:srgbClr val="2D2B20"/>
                </a:solidFill>
                <a:latin typeface="Tw Cen MT"/>
                <a:cs typeface="Tw Cen MT"/>
              </a:rPr>
              <a:t>OF </a:t>
            </a:r>
            <a:r>
              <a:rPr sz="2400" spc="-10" dirty="0">
                <a:solidFill>
                  <a:srgbClr val="2D2B20"/>
                </a:solidFill>
                <a:latin typeface="Tw Cen MT"/>
                <a:cs typeface="Tw Cen MT"/>
              </a:rPr>
              <a:t>AFFORDABLE </a:t>
            </a:r>
            <a:r>
              <a:rPr sz="2400" spc="-10" dirty="0" smtClean="0">
                <a:solidFill>
                  <a:srgbClr val="2D2B20"/>
                </a:solidFill>
                <a:latin typeface="Tw Cen MT"/>
                <a:cs typeface="Tw Cen MT"/>
              </a:rPr>
              <a:t>HOUSING</a:t>
            </a:r>
            <a:endParaRPr lang="en-US" sz="2400" spc="-10" dirty="0" smtClean="0">
              <a:solidFill>
                <a:srgbClr val="2D2B20"/>
              </a:solidFill>
              <a:latin typeface="Tw Cen MT"/>
              <a:cs typeface="Tw Cen MT"/>
            </a:endParaRPr>
          </a:p>
          <a:p>
            <a:pPr marL="12065" marR="5080" indent="1905" algn="ctr">
              <a:lnSpc>
                <a:spcPct val="90800"/>
              </a:lnSpc>
              <a:spcBef>
                <a:spcPts val="365"/>
              </a:spcBef>
            </a:pPr>
            <a:r>
              <a:rPr lang="en-US" spc="-10" dirty="0" smtClean="0">
                <a:solidFill>
                  <a:srgbClr val="2D2B20"/>
                </a:solidFill>
                <a:latin typeface="Tw Cen MT"/>
                <a:cs typeface="Tw Cen MT"/>
              </a:rPr>
              <a:t>(HOME ELIGIBILITY)</a:t>
            </a:r>
            <a:endParaRPr dirty="0">
              <a:latin typeface="Tw Cen MT"/>
              <a:cs typeface="Tw Cen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951226" y="1960626"/>
            <a:ext cx="1296670" cy="1296670"/>
            <a:chOff x="2951226" y="1960626"/>
            <a:chExt cx="1296670" cy="1296670"/>
          </a:xfrm>
        </p:grpSpPr>
        <p:sp>
          <p:nvSpPr>
            <p:cNvPr id="11" name="object 11"/>
            <p:cNvSpPr/>
            <p:nvPr/>
          </p:nvSpPr>
          <p:spPr>
            <a:xfrm>
              <a:off x="2951226" y="1960626"/>
              <a:ext cx="1296670" cy="1296670"/>
            </a:xfrm>
            <a:custGeom>
              <a:avLst/>
              <a:gdLst/>
              <a:ahLst/>
              <a:cxnLst/>
              <a:rect l="l" t="t" r="r" b="b"/>
              <a:pathLst>
                <a:path w="1296670" h="1296670">
                  <a:moveTo>
                    <a:pt x="648081" y="0"/>
                  </a:moveTo>
                  <a:lnTo>
                    <a:pt x="599718" y="1777"/>
                  </a:lnTo>
                  <a:lnTo>
                    <a:pt x="552321" y="7027"/>
                  </a:lnTo>
                  <a:lnTo>
                    <a:pt x="506013" y="15624"/>
                  </a:lnTo>
                  <a:lnTo>
                    <a:pt x="460920" y="27442"/>
                  </a:lnTo>
                  <a:lnTo>
                    <a:pt x="417169" y="42356"/>
                  </a:lnTo>
                  <a:lnTo>
                    <a:pt x="374883" y="60240"/>
                  </a:lnTo>
                  <a:lnTo>
                    <a:pt x="334189" y="80970"/>
                  </a:lnTo>
                  <a:lnTo>
                    <a:pt x="295211" y="104419"/>
                  </a:lnTo>
                  <a:lnTo>
                    <a:pt x="258076" y="130463"/>
                  </a:lnTo>
                  <a:lnTo>
                    <a:pt x="222908" y="158976"/>
                  </a:lnTo>
                  <a:lnTo>
                    <a:pt x="189833" y="189833"/>
                  </a:lnTo>
                  <a:lnTo>
                    <a:pt x="158976" y="222908"/>
                  </a:lnTo>
                  <a:lnTo>
                    <a:pt x="130463" y="258076"/>
                  </a:lnTo>
                  <a:lnTo>
                    <a:pt x="104419" y="295211"/>
                  </a:lnTo>
                  <a:lnTo>
                    <a:pt x="80970" y="334189"/>
                  </a:lnTo>
                  <a:lnTo>
                    <a:pt x="60240" y="374883"/>
                  </a:lnTo>
                  <a:lnTo>
                    <a:pt x="42356" y="417169"/>
                  </a:lnTo>
                  <a:lnTo>
                    <a:pt x="27442" y="460920"/>
                  </a:lnTo>
                  <a:lnTo>
                    <a:pt x="15624" y="506013"/>
                  </a:lnTo>
                  <a:lnTo>
                    <a:pt x="7027" y="552321"/>
                  </a:lnTo>
                  <a:lnTo>
                    <a:pt x="1777" y="599718"/>
                  </a:lnTo>
                  <a:lnTo>
                    <a:pt x="0" y="648081"/>
                  </a:lnTo>
                  <a:lnTo>
                    <a:pt x="1777" y="696443"/>
                  </a:lnTo>
                  <a:lnTo>
                    <a:pt x="7027" y="743840"/>
                  </a:lnTo>
                  <a:lnTo>
                    <a:pt x="15624" y="790148"/>
                  </a:lnTo>
                  <a:lnTo>
                    <a:pt x="27442" y="835241"/>
                  </a:lnTo>
                  <a:lnTo>
                    <a:pt x="42356" y="878992"/>
                  </a:lnTo>
                  <a:lnTo>
                    <a:pt x="60240" y="921278"/>
                  </a:lnTo>
                  <a:lnTo>
                    <a:pt x="80970" y="961972"/>
                  </a:lnTo>
                  <a:lnTo>
                    <a:pt x="104419" y="1000950"/>
                  </a:lnTo>
                  <a:lnTo>
                    <a:pt x="130463" y="1038085"/>
                  </a:lnTo>
                  <a:lnTo>
                    <a:pt x="158976" y="1073253"/>
                  </a:lnTo>
                  <a:lnTo>
                    <a:pt x="189833" y="1106328"/>
                  </a:lnTo>
                  <a:lnTo>
                    <a:pt x="222908" y="1137185"/>
                  </a:lnTo>
                  <a:lnTo>
                    <a:pt x="258076" y="1165698"/>
                  </a:lnTo>
                  <a:lnTo>
                    <a:pt x="295211" y="1191742"/>
                  </a:lnTo>
                  <a:lnTo>
                    <a:pt x="334189" y="1215191"/>
                  </a:lnTo>
                  <a:lnTo>
                    <a:pt x="374883" y="1235921"/>
                  </a:lnTo>
                  <a:lnTo>
                    <a:pt x="417169" y="1253805"/>
                  </a:lnTo>
                  <a:lnTo>
                    <a:pt x="460920" y="1268719"/>
                  </a:lnTo>
                  <a:lnTo>
                    <a:pt x="506013" y="1280537"/>
                  </a:lnTo>
                  <a:lnTo>
                    <a:pt x="552321" y="1289134"/>
                  </a:lnTo>
                  <a:lnTo>
                    <a:pt x="599718" y="1294384"/>
                  </a:lnTo>
                  <a:lnTo>
                    <a:pt x="648081" y="1296162"/>
                  </a:lnTo>
                  <a:lnTo>
                    <a:pt x="696443" y="1294384"/>
                  </a:lnTo>
                  <a:lnTo>
                    <a:pt x="743840" y="1289134"/>
                  </a:lnTo>
                  <a:lnTo>
                    <a:pt x="790148" y="1280537"/>
                  </a:lnTo>
                  <a:lnTo>
                    <a:pt x="835241" y="1268719"/>
                  </a:lnTo>
                  <a:lnTo>
                    <a:pt x="878992" y="1253805"/>
                  </a:lnTo>
                  <a:lnTo>
                    <a:pt x="921278" y="1235921"/>
                  </a:lnTo>
                  <a:lnTo>
                    <a:pt x="961972" y="1215191"/>
                  </a:lnTo>
                  <a:lnTo>
                    <a:pt x="1000950" y="1191742"/>
                  </a:lnTo>
                  <a:lnTo>
                    <a:pt x="1038085" y="1165698"/>
                  </a:lnTo>
                  <a:lnTo>
                    <a:pt x="1073253" y="1137185"/>
                  </a:lnTo>
                  <a:lnTo>
                    <a:pt x="1106328" y="1106328"/>
                  </a:lnTo>
                  <a:lnTo>
                    <a:pt x="1137185" y="1073253"/>
                  </a:lnTo>
                  <a:lnTo>
                    <a:pt x="1165698" y="1038085"/>
                  </a:lnTo>
                  <a:lnTo>
                    <a:pt x="1191742" y="1000950"/>
                  </a:lnTo>
                  <a:lnTo>
                    <a:pt x="1215191" y="961972"/>
                  </a:lnTo>
                  <a:lnTo>
                    <a:pt x="1235921" y="921278"/>
                  </a:lnTo>
                  <a:lnTo>
                    <a:pt x="1253805" y="878992"/>
                  </a:lnTo>
                  <a:lnTo>
                    <a:pt x="1268719" y="835241"/>
                  </a:lnTo>
                  <a:lnTo>
                    <a:pt x="1280537" y="790148"/>
                  </a:lnTo>
                  <a:lnTo>
                    <a:pt x="1289134" y="743840"/>
                  </a:lnTo>
                  <a:lnTo>
                    <a:pt x="1294384" y="696443"/>
                  </a:lnTo>
                  <a:lnTo>
                    <a:pt x="1296162" y="648081"/>
                  </a:lnTo>
                  <a:lnTo>
                    <a:pt x="1294384" y="599718"/>
                  </a:lnTo>
                  <a:lnTo>
                    <a:pt x="1289134" y="552321"/>
                  </a:lnTo>
                  <a:lnTo>
                    <a:pt x="1280537" y="506013"/>
                  </a:lnTo>
                  <a:lnTo>
                    <a:pt x="1268719" y="460920"/>
                  </a:lnTo>
                  <a:lnTo>
                    <a:pt x="1253805" y="417169"/>
                  </a:lnTo>
                  <a:lnTo>
                    <a:pt x="1235921" y="374883"/>
                  </a:lnTo>
                  <a:lnTo>
                    <a:pt x="1215191" y="334189"/>
                  </a:lnTo>
                  <a:lnTo>
                    <a:pt x="1191742" y="295211"/>
                  </a:lnTo>
                  <a:lnTo>
                    <a:pt x="1165698" y="258076"/>
                  </a:lnTo>
                  <a:lnTo>
                    <a:pt x="1137185" y="222908"/>
                  </a:lnTo>
                  <a:lnTo>
                    <a:pt x="1106328" y="189833"/>
                  </a:lnTo>
                  <a:lnTo>
                    <a:pt x="1073253" y="158976"/>
                  </a:lnTo>
                  <a:lnTo>
                    <a:pt x="1038085" y="130463"/>
                  </a:lnTo>
                  <a:lnTo>
                    <a:pt x="1000950" y="104419"/>
                  </a:lnTo>
                  <a:lnTo>
                    <a:pt x="961972" y="80970"/>
                  </a:lnTo>
                  <a:lnTo>
                    <a:pt x="921278" y="60240"/>
                  </a:lnTo>
                  <a:lnTo>
                    <a:pt x="878992" y="42356"/>
                  </a:lnTo>
                  <a:lnTo>
                    <a:pt x="835241" y="27442"/>
                  </a:lnTo>
                  <a:lnTo>
                    <a:pt x="790148" y="15624"/>
                  </a:lnTo>
                  <a:lnTo>
                    <a:pt x="743840" y="7027"/>
                  </a:lnTo>
                  <a:lnTo>
                    <a:pt x="696443" y="1777"/>
                  </a:lnTo>
                  <a:lnTo>
                    <a:pt x="648081" y="0"/>
                  </a:lnTo>
                  <a:close/>
                </a:path>
              </a:pathLst>
            </a:custGeom>
            <a:solidFill>
              <a:srgbClr val="D2CA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65993" y="2550642"/>
              <a:ext cx="672465" cy="306705"/>
            </a:xfrm>
            <a:custGeom>
              <a:avLst/>
              <a:gdLst/>
              <a:ahLst/>
              <a:cxnLst/>
              <a:rect l="l" t="t" r="r" b="b"/>
              <a:pathLst>
                <a:path w="672464" h="306705">
                  <a:moveTo>
                    <a:pt x="672410" y="0"/>
                  </a:moveTo>
                  <a:lnTo>
                    <a:pt x="0" y="0"/>
                  </a:lnTo>
                  <a:lnTo>
                    <a:pt x="0" y="306555"/>
                  </a:lnTo>
                  <a:lnTo>
                    <a:pt x="672411" y="306555"/>
                  </a:lnTo>
                  <a:lnTo>
                    <a:pt x="672411" y="260573"/>
                  </a:lnTo>
                  <a:lnTo>
                    <a:pt x="76410" y="260573"/>
                  </a:lnTo>
                  <a:lnTo>
                    <a:pt x="45846" y="229917"/>
                  </a:lnTo>
                  <a:lnTo>
                    <a:pt x="45845" y="76639"/>
                  </a:lnTo>
                  <a:lnTo>
                    <a:pt x="76409" y="45983"/>
                  </a:lnTo>
                  <a:lnTo>
                    <a:pt x="672410" y="45983"/>
                  </a:lnTo>
                  <a:lnTo>
                    <a:pt x="672410" y="0"/>
                  </a:lnTo>
                  <a:close/>
                </a:path>
                <a:path w="672464" h="306705">
                  <a:moveTo>
                    <a:pt x="672410" y="45983"/>
                  </a:moveTo>
                  <a:lnTo>
                    <a:pt x="603642" y="45983"/>
                  </a:lnTo>
                  <a:lnTo>
                    <a:pt x="626565" y="68975"/>
                  </a:lnTo>
                  <a:lnTo>
                    <a:pt x="626565" y="237581"/>
                  </a:lnTo>
                  <a:lnTo>
                    <a:pt x="603642" y="260573"/>
                  </a:lnTo>
                  <a:lnTo>
                    <a:pt x="672411" y="260573"/>
                  </a:lnTo>
                  <a:lnTo>
                    <a:pt x="672410" y="4598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41073" y="2627282"/>
              <a:ext cx="122255" cy="15327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353092" y="2342184"/>
              <a:ext cx="519430" cy="384810"/>
            </a:xfrm>
            <a:custGeom>
              <a:avLst/>
              <a:gdLst/>
              <a:ahLst/>
              <a:cxnLst/>
              <a:rect l="l" t="t" r="r" b="b"/>
              <a:pathLst>
                <a:path w="519429" h="384810">
                  <a:moveTo>
                    <a:pt x="81000" y="361746"/>
                  </a:moveTo>
                  <a:lnTo>
                    <a:pt x="79197" y="352793"/>
                  </a:lnTo>
                  <a:lnTo>
                    <a:pt x="74282" y="345490"/>
                  </a:lnTo>
                  <a:lnTo>
                    <a:pt x="67005" y="340563"/>
                  </a:lnTo>
                  <a:lnTo>
                    <a:pt x="58077" y="338747"/>
                  </a:lnTo>
                  <a:lnTo>
                    <a:pt x="49161" y="340563"/>
                  </a:lnTo>
                  <a:lnTo>
                    <a:pt x="41871" y="345490"/>
                  </a:lnTo>
                  <a:lnTo>
                    <a:pt x="36957" y="352793"/>
                  </a:lnTo>
                  <a:lnTo>
                    <a:pt x="35153" y="361746"/>
                  </a:lnTo>
                  <a:lnTo>
                    <a:pt x="36957" y="370687"/>
                  </a:lnTo>
                  <a:lnTo>
                    <a:pt x="41871" y="378002"/>
                  </a:lnTo>
                  <a:lnTo>
                    <a:pt x="49161" y="382930"/>
                  </a:lnTo>
                  <a:lnTo>
                    <a:pt x="58077" y="384733"/>
                  </a:lnTo>
                  <a:lnTo>
                    <a:pt x="67005" y="382930"/>
                  </a:lnTo>
                  <a:lnTo>
                    <a:pt x="74282" y="378002"/>
                  </a:lnTo>
                  <a:lnTo>
                    <a:pt x="79197" y="370687"/>
                  </a:lnTo>
                  <a:lnTo>
                    <a:pt x="81000" y="361746"/>
                  </a:lnTo>
                  <a:close/>
                </a:path>
                <a:path w="519429" h="384810">
                  <a:moveTo>
                    <a:pt x="443179" y="80479"/>
                  </a:moveTo>
                  <a:lnTo>
                    <a:pt x="411086" y="0"/>
                  </a:lnTo>
                  <a:lnTo>
                    <a:pt x="0" y="168617"/>
                  </a:lnTo>
                  <a:lnTo>
                    <a:pt x="235343" y="121856"/>
                  </a:lnTo>
                  <a:lnTo>
                    <a:pt x="385876" y="60553"/>
                  </a:lnTo>
                  <a:lnTo>
                    <a:pt x="397332" y="89674"/>
                  </a:lnTo>
                  <a:lnTo>
                    <a:pt x="443179" y="80479"/>
                  </a:lnTo>
                  <a:close/>
                </a:path>
                <a:path w="519429" h="384810">
                  <a:moveTo>
                    <a:pt x="463054" y="361746"/>
                  </a:moveTo>
                  <a:lnTo>
                    <a:pt x="461251" y="352793"/>
                  </a:lnTo>
                  <a:lnTo>
                    <a:pt x="456336" y="345490"/>
                  </a:lnTo>
                  <a:lnTo>
                    <a:pt x="449046" y="340563"/>
                  </a:lnTo>
                  <a:lnTo>
                    <a:pt x="440131" y="338747"/>
                  </a:lnTo>
                  <a:lnTo>
                    <a:pt x="431203" y="340563"/>
                  </a:lnTo>
                  <a:lnTo>
                    <a:pt x="423913" y="345490"/>
                  </a:lnTo>
                  <a:lnTo>
                    <a:pt x="419011" y="352793"/>
                  </a:lnTo>
                  <a:lnTo>
                    <a:pt x="417207" y="361746"/>
                  </a:lnTo>
                  <a:lnTo>
                    <a:pt x="419011" y="370687"/>
                  </a:lnTo>
                  <a:lnTo>
                    <a:pt x="423913" y="378002"/>
                  </a:lnTo>
                  <a:lnTo>
                    <a:pt x="431203" y="382930"/>
                  </a:lnTo>
                  <a:lnTo>
                    <a:pt x="440131" y="384733"/>
                  </a:lnTo>
                  <a:lnTo>
                    <a:pt x="449046" y="382930"/>
                  </a:lnTo>
                  <a:lnTo>
                    <a:pt x="456336" y="378002"/>
                  </a:lnTo>
                  <a:lnTo>
                    <a:pt x="461251" y="370687"/>
                  </a:lnTo>
                  <a:lnTo>
                    <a:pt x="463054" y="361746"/>
                  </a:lnTo>
                  <a:close/>
                </a:path>
                <a:path w="519429" h="384810">
                  <a:moveTo>
                    <a:pt x="518833" y="177812"/>
                  </a:moveTo>
                  <a:lnTo>
                    <a:pt x="503542" y="99631"/>
                  </a:lnTo>
                  <a:lnTo>
                    <a:pt x="111569" y="177812"/>
                  </a:lnTo>
                  <a:lnTo>
                    <a:pt x="346138" y="177812"/>
                  </a:lnTo>
                  <a:lnTo>
                    <a:pt x="466864" y="154051"/>
                  </a:lnTo>
                  <a:lnTo>
                    <a:pt x="472224" y="177812"/>
                  </a:lnTo>
                  <a:lnTo>
                    <a:pt x="518833" y="1778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650235" y="3603752"/>
            <a:ext cx="1898650" cy="208204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algn="ctr">
              <a:lnSpc>
                <a:spcPct val="90800"/>
              </a:lnSpc>
              <a:spcBef>
                <a:spcPts val="365"/>
              </a:spcBef>
            </a:pPr>
            <a:r>
              <a:rPr sz="2400" spc="-25" dirty="0">
                <a:solidFill>
                  <a:srgbClr val="2D2B20"/>
                </a:solidFill>
                <a:latin typeface="Tw Cen MT"/>
                <a:cs typeface="Tw Cen MT"/>
              </a:rPr>
              <a:t>TENANT-</a:t>
            </a:r>
            <a:r>
              <a:rPr sz="2400" spc="-20" dirty="0">
                <a:solidFill>
                  <a:srgbClr val="2D2B20"/>
                </a:solidFill>
                <a:latin typeface="Tw Cen MT"/>
                <a:cs typeface="Tw Cen MT"/>
              </a:rPr>
              <a:t>BASED </a:t>
            </a:r>
            <a:r>
              <a:rPr sz="2400" spc="-10" dirty="0">
                <a:solidFill>
                  <a:srgbClr val="2D2B20"/>
                </a:solidFill>
                <a:latin typeface="Tw Cen MT"/>
                <a:cs typeface="Tw Cen MT"/>
              </a:rPr>
              <a:t>RENTAL ASSISTANCE (TBRA</a:t>
            </a:r>
            <a:r>
              <a:rPr sz="2400" spc="-10" dirty="0" smtClean="0">
                <a:solidFill>
                  <a:srgbClr val="2D2B20"/>
                </a:solidFill>
                <a:latin typeface="Tw Cen MT"/>
                <a:cs typeface="Tw Cen MT"/>
              </a:rPr>
              <a:t>)</a:t>
            </a:r>
            <a:r>
              <a:rPr lang="en-US" sz="2400" spc="-10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</a:p>
          <a:p>
            <a:pPr marL="12700" marR="5080" algn="ctr">
              <a:lnSpc>
                <a:spcPct val="90800"/>
              </a:lnSpc>
              <a:spcBef>
                <a:spcPts val="365"/>
              </a:spcBef>
            </a:pPr>
            <a:r>
              <a:rPr lang="en-US" spc="-10" dirty="0" smtClean="0">
                <a:solidFill>
                  <a:srgbClr val="2D2B20"/>
                </a:solidFill>
                <a:latin typeface="Tw Cen MT"/>
                <a:cs typeface="Tw Cen MT"/>
              </a:rPr>
              <a:t>(HOME ELIGIBILITY)</a:t>
            </a:r>
            <a:endParaRPr lang="en-US" dirty="0" smtClean="0">
              <a:latin typeface="Tw Cen MT"/>
              <a:cs typeface="Tw Cen MT"/>
            </a:endParaRPr>
          </a:p>
          <a:p>
            <a:pPr marL="12700" marR="5080" algn="ctr">
              <a:lnSpc>
                <a:spcPct val="90800"/>
              </a:lnSpc>
              <a:spcBef>
                <a:spcPts val="365"/>
              </a:spcBef>
            </a:pPr>
            <a:endParaRPr sz="2400" dirty="0">
              <a:latin typeface="Tw Cen MT"/>
              <a:cs typeface="Tw Cen M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448300" y="1960626"/>
            <a:ext cx="1295400" cy="1296670"/>
            <a:chOff x="5448300" y="1960626"/>
            <a:chExt cx="1295400" cy="1296670"/>
          </a:xfrm>
        </p:grpSpPr>
        <p:sp>
          <p:nvSpPr>
            <p:cNvPr id="17" name="object 17"/>
            <p:cNvSpPr/>
            <p:nvPr/>
          </p:nvSpPr>
          <p:spPr>
            <a:xfrm>
              <a:off x="5448300" y="1960626"/>
              <a:ext cx="1295400" cy="1296670"/>
            </a:xfrm>
            <a:custGeom>
              <a:avLst/>
              <a:gdLst/>
              <a:ahLst/>
              <a:cxnLst/>
              <a:rect l="l" t="t" r="r" b="b"/>
              <a:pathLst>
                <a:path w="1295400" h="1296670">
                  <a:moveTo>
                    <a:pt x="647700" y="0"/>
                  </a:moveTo>
                  <a:lnTo>
                    <a:pt x="599355" y="1777"/>
                  </a:lnTo>
                  <a:lnTo>
                    <a:pt x="551977" y="7027"/>
                  </a:lnTo>
                  <a:lnTo>
                    <a:pt x="505690" y="15624"/>
                  </a:lnTo>
                  <a:lnTo>
                    <a:pt x="460619" y="27442"/>
                  </a:lnTo>
                  <a:lnTo>
                    <a:pt x="416889" y="42356"/>
                  </a:lnTo>
                  <a:lnTo>
                    <a:pt x="374626" y="60240"/>
                  </a:lnTo>
                  <a:lnTo>
                    <a:pt x="333955" y="80970"/>
                  </a:lnTo>
                  <a:lnTo>
                    <a:pt x="295001" y="104419"/>
                  </a:lnTo>
                  <a:lnTo>
                    <a:pt x="257888" y="130463"/>
                  </a:lnTo>
                  <a:lnTo>
                    <a:pt x="222743" y="158976"/>
                  </a:lnTo>
                  <a:lnTo>
                    <a:pt x="189690" y="189833"/>
                  </a:lnTo>
                  <a:lnTo>
                    <a:pt x="158854" y="222908"/>
                  </a:lnTo>
                  <a:lnTo>
                    <a:pt x="130362" y="258076"/>
                  </a:lnTo>
                  <a:lnTo>
                    <a:pt x="104337" y="295211"/>
                  </a:lnTo>
                  <a:lnTo>
                    <a:pt x="80905" y="334189"/>
                  </a:lnTo>
                  <a:lnTo>
                    <a:pt x="60191" y="374883"/>
                  </a:lnTo>
                  <a:lnTo>
                    <a:pt x="42321" y="417169"/>
                  </a:lnTo>
                  <a:lnTo>
                    <a:pt x="27419" y="460920"/>
                  </a:lnTo>
                  <a:lnTo>
                    <a:pt x="15611" y="506013"/>
                  </a:lnTo>
                  <a:lnTo>
                    <a:pt x="7021" y="552321"/>
                  </a:lnTo>
                  <a:lnTo>
                    <a:pt x="1776" y="599718"/>
                  </a:lnTo>
                  <a:lnTo>
                    <a:pt x="0" y="648081"/>
                  </a:lnTo>
                  <a:lnTo>
                    <a:pt x="1776" y="696443"/>
                  </a:lnTo>
                  <a:lnTo>
                    <a:pt x="7021" y="743840"/>
                  </a:lnTo>
                  <a:lnTo>
                    <a:pt x="15611" y="790148"/>
                  </a:lnTo>
                  <a:lnTo>
                    <a:pt x="27419" y="835241"/>
                  </a:lnTo>
                  <a:lnTo>
                    <a:pt x="42321" y="878992"/>
                  </a:lnTo>
                  <a:lnTo>
                    <a:pt x="60191" y="921278"/>
                  </a:lnTo>
                  <a:lnTo>
                    <a:pt x="80905" y="961972"/>
                  </a:lnTo>
                  <a:lnTo>
                    <a:pt x="104337" y="1000950"/>
                  </a:lnTo>
                  <a:lnTo>
                    <a:pt x="130362" y="1038085"/>
                  </a:lnTo>
                  <a:lnTo>
                    <a:pt x="158854" y="1073253"/>
                  </a:lnTo>
                  <a:lnTo>
                    <a:pt x="189690" y="1106328"/>
                  </a:lnTo>
                  <a:lnTo>
                    <a:pt x="222743" y="1137185"/>
                  </a:lnTo>
                  <a:lnTo>
                    <a:pt x="257888" y="1165698"/>
                  </a:lnTo>
                  <a:lnTo>
                    <a:pt x="295001" y="1191742"/>
                  </a:lnTo>
                  <a:lnTo>
                    <a:pt x="333955" y="1215191"/>
                  </a:lnTo>
                  <a:lnTo>
                    <a:pt x="374626" y="1235921"/>
                  </a:lnTo>
                  <a:lnTo>
                    <a:pt x="416889" y="1253805"/>
                  </a:lnTo>
                  <a:lnTo>
                    <a:pt x="460619" y="1268719"/>
                  </a:lnTo>
                  <a:lnTo>
                    <a:pt x="505690" y="1280537"/>
                  </a:lnTo>
                  <a:lnTo>
                    <a:pt x="551977" y="1289134"/>
                  </a:lnTo>
                  <a:lnTo>
                    <a:pt x="599355" y="1294384"/>
                  </a:lnTo>
                  <a:lnTo>
                    <a:pt x="647700" y="1296162"/>
                  </a:lnTo>
                  <a:lnTo>
                    <a:pt x="696044" y="1294384"/>
                  </a:lnTo>
                  <a:lnTo>
                    <a:pt x="743422" y="1289134"/>
                  </a:lnTo>
                  <a:lnTo>
                    <a:pt x="789709" y="1280537"/>
                  </a:lnTo>
                  <a:lnTo>
                    <a:pt x="834780" y="1268719"/>
                  </a:lnTo>
                  <a:lnTo>
                    <a:pt x="878510" y="1253805"/>
                  </a:lnTo>
                  <a:lnTo>
                    <a:pt x="920773" y="1235921"/>
                  </a:lnTo>
                  <a:lnTo>
                    <a:pt x="961444" y="1215191"/>
                  </a:lnTo>
                  <a:lnTo>
                    <a:pt x="1000398" y="1191742"/>
                  </a:lnTo>
                  <a:lnTo>
                    <a:pt x="1037511" y="1165698"/>
                  </a:lnTo>
                  <a:lnTo>
                    <a:pt x="1072656" y="1137185"/>
                  </a:lnTo>
                  <a:lnTo>
                    <a:pt x="1105709" y="1106328"/>
                  </a:lnTo>
                  <a:lnTo>
                    <a:pt x="1136545" y="1073253"/>
                  </a:lnTo>
                  <a:lnTo>
                    <a:pt x="1165037" y="1038085"/>
                  </a:lnTo>
                  <a:lnTo>
                    <a:pt x="1191062" y="1000950"/>
                  </a:lnTo>
                  <a:lnTo>
                    <a:pt x="1214494" y="961972"/>
                  </a:lnTo>
                  <a:lnTo>
                    <a:pt x="1235208" y="921278"/>
                  </a:lnTo>
                  <a:lnTo>
                    <a:pt x="1253078" y="878992"/>
                  </a:lnTo>
                  <a:lnTo>
                    <a:pt x="1267980" y="835241"/>
                  </a:lnTo>
                  <a:lnTo>
                    <a:pt x="1279788" y="790148"/>
                  </a:lnTo>
                  <a:lnTo>
                    <a:pt x="1288378" y="743840"/>
                  </a:lnTo>
                  <a:lnTo>
                    <a:pt x="1293623" y="696443"/>
                  </a:lnTo>
                  <a:lnTo>
                    <a:pt x="1295400" y="648081"/>
                  </a:lnTo>
                  <a:lnTo>
                    <a:pt x="1293623" y="599718"/>
                  </a:lnTo>
                  <a:lnTo>
                    <a:pt x="1288378" y="552321"/>
                  </a:lnTo>
                  <a:lnTo>
                    <a:pt x="1279788" y="506013"/>
                  </a:lnTo>
                  <a:lnTo>
                    <a:pt x="1267980" y="460920"/>
                  </a:lnTo>
                  <a:lnTo>
                    <a:pt x="1253078" y="417169"/>
                  </a:lnTo>
                  <a:lnTo>
                    <a:pt x="1235208" y="374883"/>
                  </a:lnTo>
                  <a:lnTo>
                    <a:pt x="1214494" y="334189"/>
                  </a:lnTo>
                  <a:lnTo>
                    <a:pt x="1191062" y="295211"/>
                  </a:lnTo>
                  <a:lnTo>
                    <a:pt x="1165037" y="258076"/>
                  </a:lnTo>
                  <a:lnTo>
                    <a:pt x="1136545" y="222908"/>
                  </a:lnTo>
                  <a:lnTo>
                    <a:pt x="1105709" y="189833"/>
                  </a:lnTo>
                  <a:lnTo>
                    <a:pt x="1072656" y="158976"/>
                  </a:lnTo>
                  <a:lnTo>
                    <a:pt x="1037511" y="130463"/>
                  </a:lnTo>
                  <a:lnTo>
                    <a:pt x="1000398" y="104419"/>
                  </a:lnTo>
                  <a:lnTo>
                    <a:pt x="961444" y="80970"/>
                  </a:lnTo>
                  <a:lnTo>
                    <a:pt x="920773" y="60240"/>
                  </a:lnTo>
                  <a:lnTo>
                    <a:pt x="878510" y="42356"/>
                  </a:lnTo>
                  <a:lnTo>
                    <a:pt x="834780" y="27442"/>
                  </a:lnTo>
                  <a:lnTo>
                    <a:pt x="789709" y="15624"/>
                  </a:lnTo>
                  <a:lnTo>
                    <a:pt x="743422" y="7027"/>
                  </a:lnTo>
                  <a:lnTo>
                    <a:pt x="696044" y="1777"/>
                  </a:lnTo>
                  <a:lnTo>
                    <a:pt x="647700" y="0"/>
                  </a:lnTo>
                  <a:close/>
                </a:path>
              </a:pathLst>
            </a:custGeom>
            <a:solidFill>
              <a:srgbClr val="94A2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43956" y="2277808"/>
              <a:ext cx="709295" cy="668655"/>
            </a:xfrm>
            <a:custGeom>
              <a:avLst/>
              <a:gdLst/>
              <a:ahLst/>
              <a:cxnLst/>
              <a:rect l="l" t="t" r="r" b="b"/>
              <a:pathLst>
                <a:path w="709295" h="668655">
                  <a:moveTo>
                    <a:pt x="296481" y="380136"/>
                  </a:moveTo>
                  <a:lnTo>
                    <a:pt x="294182" y="372465"/>
                  </a:lnTo>
                  <a:lnTo>
                    <a:pt x="291896" y="364045"/>
                  </a:lnTo>
                  <a:lnTo>
                    <a:pt x="283489" y="359448"/>
                  </a:lnTo>
                  <a:lnTo>
                    <a:pt x="275844" y="361746"/>
                  </a:lnTo>
                  <a:lnTo>
                    <a:pt x="205549" y="380136"/>
                  </a:lnTo>
                  <a:lnTo>
                    <a:pt x="251777" y="354850"/>
                  </a:lnTo>
                  <a:lnTo>
                    <a:pt x="272796" y="343344"/>
                  </a:lnTo>
                  <a:lnTo>
                    <a:pt x="280428" y="339521"/>
                  </a:lnTo>
                  <a:lnTo>
                    <a:pt x="282727" y="330314"/>
                  </a:lnTo>
                  <a:lnTo>
                    <a:pt x="275082" y="314998"/>
                  </a:lnTo>
                  <a:lnTo>
                    <a:pt x="265912" y="312686"/>
                  </a:lnTo>
                  <a:lnTo>
                    <a:pt x="258279" y="316522"/>
                  </a:lnTo>
                  <a:lnTo>
                    <a:pt x="186448" y="354850"/>
                  </a:lnTo>
                  <a:lnTo>
                    <a:pt x="190779" y="351015"/>
                  </a:lnTo>
                  <a:lnTo>
                    <a:pt x="250634" y="298132"/>
                  </a:lnTo>
                  <a:lnTo>
                    <a:pt x="251396" y="288163"/>
                  </a:lnTo>
                  <a:lnTo>
                    <a:pt x="240703" y="275907"/>
                  </a:lnTo>
                  <a:lnTo>
                    <a:pt x="230771" y="275145"/>
                  </a:lnTo>
                  <a:lnTo>
                    <a:pt x="154355" y="341820"/>
                  </a:lnTo>
                  <a:lnTo>
                    <a:pt x="146900" y="344982"/>
                  </a:lnTo>
                  <a:lnTo>
                    <a:pt x="139458" y="347560"/>
                  </a:lnTo>
                  <a:lnTo>
                    <a:pt x="132003" y="349580"/>
                  </a:lnTo>
                  <a:lnTo>
                    <a:pt x="124561" y="351015"/>
                  </a:lnTo>
                  <a:lnTo>
                    <a:pt x="124561" y="350240"/>
                  </a:lnTo>
                  <a:lnTo>
                    <a:pt x="125323" y="350240"/>
                  </a:lnTo>
                  <a:lnTo>
                    <a:pt x="132715" y="333451"/>
                  </a:lnTo>
                  <a:lnTo>
                    <a:pt x="137452" y="315950"/>
                  </a:lnTo>
                  <a:lnTo>
                    <a:pt x="139179" y="298729"/>
                  </a:lnTo>
                  <a:lnTo>
                    <a:pt x="137541" y="282803"/>
                  </a:lnTo>
                  <a:lnTo>
                    <a:pt x="136017" y="275145"/>
                  </a:lnTo>
                  <a:lnTo>
                    <a:pt x="127609" y="270535"/>
                  </a:lnTo>
                  <a:lnTo>
                    <a:pt x="112331" y="273608"/>
                  </a:lnTo>
                  <a:lnTo>
                    <a:pt x="107746" y="282041"/>
                  </a:lnTo>
                  <a:lnTo>
                    <a:pt x="109270" y="289699"/>
                  </a:lnTo>
                  <a:lnTo>
                    <a:pt x="109232" y="298132"/>
                  </a:lnTo>
                  <a:lnTo>
                    <a:pt x="106413" y="307708"/>
                  </a:lnTo>
                  <a:lnTo>
                    <a:pt x="101536" y="318579"/>
                  </a:lnTo>
                  <a:lnTo>
                    <a:pt x="95516" y="330314"/>
                  </a:lnTo>
                  <a:lnTo>
                    <a:pt x="87414" y="345973"/>
                  </a:lnTo>
                  <a:lnTo>
                    <a:pt x="79946" y="362991"/>
                  </a:lnTo>
                  <a:lnTo>
                    <a:pt x="74345" y="381292"/>
                  </a:lnTo>
                  <a:lnTo>
                    <a:pt x="71831" y="400824"/>
                  </a:lnTo>
                  <a:lnTo>
                    <a:pt x="0" y="439915"/>
                  </a:lnTo>
                  <a:lnTo>
                    <a:pt x="32092" y="498932"/>
                  </a:lnTo>
                  <a:lnTo>
                    <a:pt x="107746" y="458304"/>
                  </a:lnTo>
                  <a:lnTo>
                    <a:pt x="128930" y="463880"/>
                  </a:lnTo>
                  <a:lnTo>
                    <a:pt x="154546" y="459740"/>
                  </a:lnTo>
                  <a:lnTo>
                    <a:pt x="158559" y="458304"/>
                  </a:lnTo>
                  <a:lnTo>
                    <a:pt x="179311" y="450875"/>
                  </a:lnTo>
                  <a:lnTo>
                    <a:pt x="197916" y="442214"/>
                  </a:lnTo>
                  <a:lnTo>
                    <a:pt x="264388" y="442976"/>
                  </a:lnTo>
                  <a:lnTo>
                    <a:pt x="272796" y="442976"/>
                  </a:lnTo>
                  <a:lnTo>
                    <a:pt x="273558" y="442214"/>
                  </a:lnTo>
                  <a:lnTo>
                    <a:pt x="279666" y="436079"/>
                  </a:lnTo>
                  <a:lnTo>
                    <a:pt x="279666" y="419227"/>
                  </a:lnTo>
                  <a:lnTo>
                    <a:pt x="272796" y="412318"/>
                  </a:lnTo>
                  <a:lnTo>
                    <a:pt x="264388" y="412318"/>
                  </a:lnTo>
                  <a:lnTo>
                    <a:pt x="202488" y="411556"/>
                  </a:lnTo>
                  <a:lnTo>
                    <a:pt x="283489" y="390867"/>
                  </a:lnTo>
                  <a:lnTo>
                    <a:pt x="291896" y="388569"/>
                  </a:lnTo>
                  <a:lnTo>
                    <a:pt x="296481" y="380136"/>
                  </a:lnTo>
                  <a:close/>
                </a:path>
                <a:path w="709295" h="668655">
                  <a:moveTo>
                    <a:pt x="380530" y="190068"/>
                  </a:moveTo>
                  <a:lnTo>
                    <a:pt x="379006" y="180111"/>
                  </a:lnTo>
                  <a:lnTo>
                    <a:pt x="345757" y="157886"/>
                  </a:lnTo>
                  <a:lnTo>
                    <a:pt x="294182" y="123393"/>
                  </a:lnTo>
                  <a:lnTo>
                    <a:pt x="289306" y="116954"/>
                  </a:lnTo>
                  <a:lnTo>
                    <a:pt x="284924" y="110363"/>
                  </a:lnTo>
                  <a:lnTo>
                    <a:pt x="280974" y="103784"/>
                  </a:lnTo>
                  <a:lnTo>
                    <a:pt x="277380" y="97332"/>
                  </a:lnTo>
                  <a:lnTo>
                    <a:pt x="278142" y="97332"/>
                  </a:lnTo>
                  <a:lnTo>
                    <a:pt x="295859" y="100164"/>
                  </a:lnTo>
                  <a:lnTo>
                    <a:pt x="313867" y="100406"/>
                  </a:lnTo>
                  <a:lnTo>
                    <a:pt x="331012" y="97764"/>
                  </a:lnTo>
                  <a:lnTo>
                    <a:pt x="332130" y="97332"/>
                  </a:lnTo>
                  <a:lnTo>
                    <a:pt x="346151" y="91973"/>
                  </a:lnTo>
                  <a:lnTo>
                    <a:pt x="353021" y="88138"/>
                  </a:lnTo>
                  <a:lnTo>
                    <a:pt x="355320" y="79705"/>
                  </a:lnTo>
                  <a:lnTo>
                    <a:pt x="349631" y="69443"/>
                  </a:lnTo>
                  <a:lnTo>
                    <a:pt x="347675" y="65913"/>
                  </a:lnTo>
                  <a:lnTo>
                    <a:pt x="339267" y="63614"/>
                  </a:lnTo>
                  <a:lnTo>
                    <a:pt x="332397" y="67449"/>
                  </a:lnTo>
                  <a:lnTo>
                    <a:pt x="324637" y="69443"/>
                  </a:lnTo>
                  <a:lnTo>
                    <a:pt x="314439" y="69075"/>
                  </a:lnTo>
                  <a:lnTo>
                    <a:pt x="302514" y="67119"/>
                  </a:lnTo>
                  <a:lnTo>
                    <a:pt x="289598" y="64376"/>
                  </a:lnTo>
                  <a:lnTo>
                    <a:pt x="272326" y="60426"/>
                  </a:lnTo>
                  <a:lnTo>
                    <a:pt x="268300" y="59778"/>
                  </a:lnTo>
                  <a:lnTo>
                    <a:pt x="253974" y="57480"/>
                  </a:lnTo>
                  <a:lnTo>
                    <a:pt x="234911" y="56832"/>
                  </a:lnTo>
                  <a:lnTo>
                    <a:pt x="215480" y="59778"/>
                  </a:lnTo>
                  <a:lnTo>
                    <a:pt x="159702" y="0"/>
                  </a:lnTo>
                  <a:lnTo>
                    <a:pt x="110807" y="45986"/>
                  </a:lnTo>
                  <a:lnTo>
                    <a:pt x="169633" y="108826"/>
                  </a:lnTo>
                  <a:lnTo>
                    <a:pt x="168173" y="131152"/>
                  </a:lnTo>
                  <a:lnTo>
                    <a:pt x="177952" y="155194"/>
                  </a:lnTo>
                  <a:lnTo>
                    <a:pt x="192735" y="176949"/>
                  </a:lnTo>
                  <a:lnTo>
                    <a:pt x="206311" y="192366"/>
                  </a:lnTo>
                  <a:lnTo>
                    <a:pt x="222364" y="256743"/>
                  </a:lnTo>
                  <a:lnTo>
                    <a:pt x="223888" y="263639"/>
                  </a:lnTo>
                  <a:lnTo>
                    <a:pt x="229997" y="268236"/>
                  </a:lnTo>
                  <a:lnTo>
                    <a:pt x="239166" y="268236"/>
                  </a:lnTo>
                  <a:lnTo>
                    <a:pt x="240703" y="267474"/>
                  </a:lnTo>
                  <a:lnTo>
                    <a:pt x="249110" y="265176"/>
                  </a:lnTo>
                  <a:lnTo>
                    <a:pt x="253695" y="257517"/>
                  </a:lnTo>
                  <a:lnTo>
                    <a:pt x="252158" y="249085"/>
                  </a:lnTo>
                  <a:lnTo>
                    <a:pt x="237642" y="188531"/>
                  </a:lnTo>
                  <a:lnTo>
                    <a:pt x="278142" y="261340"/>
                  </a:lnTo>
                  <a:lnTo>
                    <a:pt x="281203" y="266712"/>
                  </a:lnTo>
                  <a:lnTo>
                    <a:pt x="285788" y="269011"/>
                  </a:lnTo>
                  <a:lnTo>
                    <a:pt x="294182" y="269011"/>
                  </a:lnTo>
                  <a:lnTo>
                    <a:pt x="297243" y="268236"/>
                  </a:lnTo>
                  <a:lnTo>
                    <a:pt x="299529" y="266712"/>
                  </a:lnTo>
                  <a:lnTo>
                    <a:pt x="307174" y="262877"/>
                  </a:lnTo>
                  <a:lnTo>
                    <a:pt x="309473" y="252920"/>
                  </a:lnTo>
                  <a:lnTo>
                    <a:pt x="273888" y="188531"/>
                  </a:lnTo>
                  <a:lnTo>
                    <a:pt x="270497" y="182410"/>
                  </a:lnTo>
                  <a:lnTo>
                    <a:pt x="322453" y="238353"/>
                  </a:lnTo>
                  <a:lnTo>
                    <a:pt x="325513" y="241414"/>
                  </a:lnTo>
                  <a:lnTo>
                    <a:pt x="329336" y="242951"/>
                  </a:lnTo>
                  <a:lnTo>
                    <a:pt x="337743" y="242951"/>
                  </a:lnTo>
                  <a:lnTo>
                    <a:pt x="341566" y="241414"/>
                  </a:lnTo>
                  <a:lnTo>
                    <a:pt x="344614" y="239115"/>
                  </a:lnTo>
                  <a:lnTo>
                    <a:pt x="350735" y="232994"/>
                  </a:lnTo>
                  <a:lnTo>
                    <a:pt x="350735" y="223786"/>
                  </a:lnTo>
                  <a:lnTo>
                    <a:pt x="345376" y="217665"/>
                  </a:lnTo>
                  <a:lnTo>
                    <a:pt x="312483" y="182410"/>
                  </a:lnTo>
                  <a:lnTo>
                    <a:pt x="289598" y="157886"/>
                  </a:lnTo>
                  <a:lnTo>
                    <a:pt x="356844" y="203098"/>
                  </a:lnTo>
                  <a:lnTo>
                    <a:pt x="359905" y="203860"/>
                  </a:lnTo>
                  <a:lnTo>
                    <a:pt x="367538" y="203860"/>
                  </a:lnTo>
                  <a:lnTo>
                    <a:pt x="372884" y="201561"/>
                  </a:lnTo>
                  <a:lnTo>
                    <a:pt x="380530" y="190068"/>
                  </a:lnTo>
                  <a:close/>
                </a:path>
                <a:path w="709295" h="668655">
                  <a:moveTo>
                    <a:pt x="471462" y="428421"/>
                  </a:moveTo>
                  <a:lnTo>
                    <a:pt x="469163" y="419227"/>
                  </a:lnTo>
                  <a:lnTo>
                    <a:pt x="453885" y="411556"/>
                  </a:lnTo>
                  <a:lnTo>
                    <a:pt x="444715" y="413854"/>
                  </a:lnTo>
                  <a:lnTo>
                    <a:pt x="440893" y="421525"/>
                  </a:lnTo>
                  <a:lnTo>
                    <a:pt x="410324" y="475932"/>
                  </a:lnTo>
                  <a:lnTo>
                    <a:pt x="413613" y="462902"/>
                  </a:lnTo>
                  <a:lnTo>
                    <a:pt x="414959" y="457542"/>
                  </a:lnTo>
                  <a:lnTo>
                    <a:pt x="430961" y="393928"/>
                  </a:lnTo>
                  <a:lnTo>
                    <a:pt x="433247" y="385495"/>
                  </a:lnTo>
                  <a:lnTo>
                    <a:pt x="427901" y="377075"/>
                  </a:lnTo>
                  <a:lnTo>
                    <a:pt x="419493" y="375539"/>
                  </a:lnTo>
                  <a:lnTo>
                    <a:pt x="411099" y="373240"/>
                  </a:lnTo>
                  <a:lnTo>
                    <a:pt x="402691" y="378599"/>
                  </a:lnTo>
                  <a:lnTo>
                    <a:pt x="401154" y="387032"/>
                  </a:lnTo>
                  <a:lnTo>
                    <a:pt x="383590" y="457542"/>
                  </a:lnTo>
                  <a:lnTo>
                    <a:pt x="383590" y="372465"/>
                  </a:lnTo>
                  <a:lnTo>
                    <a:pt x="376707" y="365569"/>
                  </a:lnTo>
                  <a:lnTo>
                    <a:pt x="359905" y="365569"/>
                  </a:lnTo>
                  <a:lnTo>
                    <a:pt x="353021" y="372465"/>
                  </a:lnTo>
                  <a:lnTo>
                    <a:pt x="353021" y="462902"/>
                  </a:lnTo>
                  <a:lnTo>
                    <a:pt x="335445" y="387032"/>
                  </a:lnTo>
                  <a:lnTo>
                    <a:pt x="333921" y="378599"/>
                  </a:lnTo>
                  <a:lnTo>
                    <a:pt x="325513" y="374002"/>
                  </a:lnTo>
                  <a:lnTo>
                    <a:pt x="308698" y="377075"/>
                  </a:lnTo>
                  <a:lnTo>
                    <a:pt x="304114" y="385495"/>
                  </a:lnTo>
                  <a:lnTo>
                    <a:pt x="305650" y="393928"/>
                  </a:lnTo>
                  <a:lnTo>
                    <a:pt x="327037" y="485127"/>
                  </a:lnTo>
                  <a:lnTo>
                    <a:pt x="326212" y="493153"/>
                  </a:lnTo>
                  <a:lnTo>
                    <a:pt x="324942" y="501027"/>
                  </a:lnTo>
                  <a:lnTo>
                    <a:pt x="323392" y="508622"/>
                  </a:lnTo>
                  <a:lnTo>
                    <a:pt x="321691" y="515785"/>
                  </a:lnTo>
                  <a:lnTo>
                    <a:pt x="321691" y="515023"/>
                  </a:lnTo>
                  <a:lnTo>
                    <a:pt x="320929" y="515023"/>
                  </a:lnTo>
                  <a:lnTo>
                    <a:pt x="282359" y="478269"/>
                  </a:lnTo>
                  <a:lnTo>
                    <a:pt x="259803" y="469798"/>
                  </a:lnTo>
                  <a:lnTo>
                    <a:pt x="252158" y="474395"/>
                  </a:lnTo>
                  <a:lnTo>
                    <a:pt x="247573" y="489724"/>
                  </a:lnTo>
                  <a:lnTo>
                    <a:pt x="252158" y="497395"/>
                  </a:lnTo>
                  <a:lnTo>
                    <a:pt x="259803" y="499694"/>
                  </a:lnTo>
                  <a:lnTo>
                    <a:pt x="267131" y="503542"/>
                  </a:lnTo>
                  <a:lnTo>
                    <a:pt x="274320" y="510895"/>
                  </a:lnTo>
                  <a:lnTo>
                    <a:pt x="281508" y="520712"/>
                  </a:lnTo>
                  <a:lnTo>
                    <a:pt x="288836" y="531876"/>
                  </a:lnTo>
                  <a:lnTo>
                    <a:pt x="298653" y="546633"/>
                  </a:lnTo>
                  <a:lnTo>
                    <a:pt x="310045" y="561390"/>
                  </a:lnTo>
                  <a:lnTo>
                    <a:pt x="323443" y="574992"/>
                  </a:lnTo>
                  <a:lnTo>
                    <a:pt x="339267" y="586295"/>
                  </a:lnTo>
                  <a:lnTo>
                    <a:pt x="339267" y="668299"/>
                  </a:lnTo>
                  <a:lnTo>
                    <a:pt x="406514" y="668299"/>
                  </a:lnTo>
                  <a:lnTo>
                    <a:pt x="406514" y="581698"/>
                  </a:lnTo>
                  <a:lnTo>
                    <a:pt x="421576" y="565340"/>
                  </a:lnTo>
                  <a:lnTo>
                    <a:pt x="430199" y="540499"/>
                  </a:lnTo>
                  <a:lnTo>
                    <a:pt x="433997" y="515785"/>
                  </a:lnTo>
                  <a:lnTo>
                    <a:pt x="434225" y="514235"/>
                  </a:lnTo>
                  <a:lnTo>
                    <a:pt x="435546" y="493560"/>
                  </a:lnTo>
                  <a:lnTo>
                    <a:pt x="445389" y="475932"/>
                  </a:lnTo>
                  <a:lnTo>
                    <a:pt x="467639" y="436079"/>
                  </a:lnTo>
                  <a:lnTo>
                    <a:pt x="471462" y="428421"/>
                  </a:lnTo>
                  <a:close/>
                </a:path>
                <a:path w="709295" h="668655">
                  <a:moveTo>
                    <a:pt x="638035" y="44450"/>
                  </a:moveTo>
                  <a:lnTo>
                    <a:pt x="587603" y="0"/>
                  </a:lnTo>
                  <a:lnTo>
                    <a:pt x="531063" y="65151"/>
                  </a:lnTo>
                  <a:lnTo>
                    <a:pt x="508965" y="67500"/>
                  </a:lnTo>
                  <a:lnTo>
                    <a:pt x="486168" y="80479"/>
                  </a:lnTo>
                  <a:lnTo>
                    <a:pt x="465937" y="97485"/>
                  </a:lnTo>
                  <a:lnTo>
                    <a:pt x="451586" y="111899"/>
                  </a:lnTo>
                  <a:lnTo>
                    <a:pt x="388937" y="134124"/>
                  </a:lnTo>
                  <a:lnTo>
                    <a:pt x="381292" y="137185"/>
                  </a:lnTo>
                  <a:lnTo>
                    <a:pt x="376707" y="145618"/>
                  </a:lnTo>
                  <a:lnTo>
                    <a:pt x="379768" y="154051"/>
                  </a:lnTo>
                  <a:lnTo>
                    <a:pt x="382816" y="161709"/>
                  </a:lnTo>
                  <a:lnTo>
                    <a:pt x="388937" y="165544"/>
                  </a:lnTo>
                  <a:lnTo>
                    <a:pt x="398106" y="165544"/>
                  </a:lnTo>
                  <a:lnTo>
                    <a:pt x="400392" y="164782"/>
                  </a:lnTo>
                  <a:lnTo>
                    <a:pt x="458470" y="144081"/>
                  </a:lnTo>
                  <a:lnTo>
                    <a:pt x="389699" y="191604"/>
                  </a:lnTo>
                  <a:lnTo>
                    <a:pt x="382816" y="196202"/>
                  </a:lnTo>
                  <a:lnTo>
                    <a:pt x="381292" y="206159"/>
                  </a:lnTo>
                  <a:lnTo>
                    <a:pt x="388937" y="217665"/>
                  </a:lnTo>
                  <a:lnTo>
                    <a:pt x="393522" y="219964"/>
                  </a:lnTo>
                  <a:lnTo>
                    <a:pt x="401154" y="219964"/>
                  </a:lnTo>
                  <a:lnTo>
                    <a:pt x="404215" y="219189"/>
                  </a:lnTo>
                  <a:lnTo>
                    <a:pt x="406514" y="216890"/>
                  </a:lnTo>
                  <a:lnTo>
                    <a:pt x="466115" y="175514"/>
                  </a:lnTo>
                  <a:lnTo>
                    <a:pt x="410324" y="239115"/>
                  </a:lnTo>
                  <a:lnTo>
                    <a:pt x="411099" y="249085"/>
                  </a:lnTo>
                  <a:lnTo>
                    <a:pt x="417207" y="254444"/>
                  </a:lnTo>
                  <a:lnTo>
                    <a:pt x="420268" y="256743"/>
                  </a:lnTo>
                  <a:lnTo>
                    <a:pt x="423316" y="258279"/>
                  </a:lnTo>
                  <a:lnTo>
                    <a:pt x="431723" y="258279"/>
                  </a:lnTo>
                  <a:lnTo>
                    <a:pt x="435546" y="256743"/>
                  </a:lnTo>
                  <a:lnTo>
                    <a:pt x="438607" y="252920"/>
                  </a:lnTo>
                  <a:lnTo>
                    <a:pt x="492848" y="190842"/>
                  </a:lnTo>
                  <a:lnTo>
                    <a:pt x="456171" y="259816"/>
                  </a:lnTo>
                  <a:lnTo>
                    <a:pt x="452361" y="267474"/>
                  </a:lnTo>
                  <a:lnTo>
                    <a:pt x="454647" y="276669"/>
                  </a:lnTo>
                  <a:lnTo>
                    <a:pt x="462292" y="280504"/>
                  </a:lnTo>
                  <a:lnTo>
                    <a:pt x="464578" y="282041"/>
                  </a:lnTo>
                  <a:lnTo>
                    <a:pt x="474510" y="282041"/>
                  </a:lnTo>
                  <a:lnTo>
                    <a:pt x="479856" y="278968"/>
                  </a:lnTo>
                  <a:lnTo>
                    <a:pt x="482917" y="273608"/>
                  </a:lnTo>
                  <a:lnTo>
                    <a:pt x="527240" y="190842"/>
                  </a:lnTo>
                  <a:lnTo>
                    <a:pt x="533095" y="185369"/>
                  </a:lnTo>
                  <a:lnTo>
                    <a:pt x="539178" y="180390"/>
                  </a:lnTo>
                  <a:lnTo>
                    <a:pt x="545401" y="175856"/>
                  </a:lnTo>
                  <a:lnTo>
                    <a:pt x="545922" y="175514"/>
                  </a:lnTo>
                  <a:lnTo>
                    <a:pt x="551688" y="171678"/>
                  </a:lnTo>
                  <a:lnTo>
                    <a:pt x="551688" y="172440"/>
                  </a:lnTo>
                  <a:lnTo>
                    <a:pt x="550697" y="190627"/>
                  </a:lnTo>
                  <a:lnTo>
                    <a:pt x="552361" y="208749"/>
                  </a:lnTo>
                  <a:lnTo>
                    <a:pt x="556742" y="225577"/>
                  </a:lnTo>
                  <a:lnTo>
                    <a:pt x="563918" y="239890"/>
                  </a:lnTo>
                  <a:lnTo>
                    <a:pt x="568502" y="246786"/>
                  </a:lnTo>
                  <a:lnTo>
                    <a:pt x="576897" y="248310"/>
                  </a:lnTo>
                  <a:lnTo>
                    <a:pt x="590651" y="239115"/>
                  </a:lnTo>
                  <a:lnTo>
                    <a:pt x="592188" y="230695"/>
                  </a:lnTo>
                  <a:lnTo>
                    <a:pt x="587603" y="223786"/>
                  </a:lnTo>
                  <a:lnTo>
                    <a:pt x="584898" y="216001"/>
                  </a:lnTo>
                  <a:lnTo>
                    <a:pt x="584352" y="205689"/>
                  </a:lnTo>
                  <a:lnTo>
                    <a:pt x="585241" y="193509"/>
                  </a:lnTo>
                  <a:lnTo>
                    <a:pt x="587857" y="171678"/>
                  </a:lnTo>
                  <a:lnTo>
                    <a:pt x="588949" y="162674"/>
                  </a:lnTo>
                  <a:lnTo>
                    <a:pt x="589991" y="144081"/>
                  </a:lnTo>
                  <a:lnTo>
                    <a:pt x="588873" y="124929"/>
                  </a:lnTo>
                  <a:lnTo>
                    <a:pt x="584542" y="105765"/>
                  </a:lnTo>
                  <a:lnTo>
                    <a:pt x="638035" y="44450"/>
                  </a:lnTo>
                  <a:close/>
                </a:path>
                <a:path w="709295" h="668655">
                  <a:moveTo>
                    <a:pt x="709091" y="493560"/>
                  </a:moveTo>
                  <a:lnTo>
                    <a:pt x="696493" y="479767"/>
                  </a:lnTo>
                  <a:lnTo>
                    <a:pt x="686282" y="468579"/>
                  </a:lnTo>
                  <a:lnTo>
                    <a:pt x="660120" y="439915"/>
                  </a:lnTo>
                  <a:lnTo>
                    <a:pt x="651027" y="429945"/>
                  </a:lnTo>
                  <a:lnTo>
                    <a:pt x="651179" y="407619"/>
                  </a:lnTo>
                  <a:lnTo>
                    <a:pt x="640803" y="383489"/>
                  </a:lnTo>
                  <a:lnTo>
                    <a:pt x="638022" y="379374"/>
                  </a:lnTo>
                  <a:lnTo>
                    <a:pt x="625983" y="361518"/>
                  </a:lnTo>
                  <a:lnTo>
                    <a:pt x="619810" y="354076"/>
                  </a:lnTo>
                  <a:lnTo>
                    <a:pt x="615365" y="348716"/>
                  </a:lnTo>
                  <a:lnTo>
                    <a:pt x="612813" y="345643"/>
                  </a:lnTo>
                  <a:lnTo>
                    <a:pt x="597535" y="281266"/>
                  </a:lnTo>
                  <a:lnTo>
                    <a:pt x="595236" y="272846"/>
                  </a:lnTo>
                  <a:lnTo>
                    <a:pt x="587603" y="268236"/>
                  </a:lnTo>
                  <a:lnTo>
                    <a:pt x="579196" y="269773"/>
                  </a:lnTo>
                  <a:lnTo>
                    <a:pt x="570788" y="272072"/>
                  </a:lnTo>
                  <a:lnTo>
                    <a:pt x="566204" y="279742"/>
                  </a:lnTo>
                  <a:lnTo>
                    <a:pt x="567728" y="288163"/>
                  </a:lnTo>
                  <a:lnTo>
                    <a:pt x="582256" y="348716"/>
                  </a:lnTo>
                  <a:lnTo>
                    <a:pt x="541756" y="275145"/>
                  </a:lnTo>
                  <a:lnTo>
                    <a:pt x="537933" y="267474"/>
                  </a:lnTo>
                  <a:lnTo>
                    <a:pt x="528764" y="265176"/>
                  </a:lnTo>
                  <a:lnTo>
                    <a:pt x="513486" y="272846"/>
                  </a:lnTo>
                  <a:lnTo>
                    <a:pt x="511187" y="282041"/>
                  </a:lnTo>
                  <a:lnTo>
                    <a:pt x="515010" y="289699"/>
                  </a:lnTo>
                  <a:lnTo>
                    <a:pt x="550164" y="354076"/>
                  </a:lnTo>
                  <a:lnTo>
                    <a:pt x="498195" y="298132"/>
                  </a:lnTo>
                  <a:lnTo>
                    <a:pt x="492086" y="291998"/>
                  </a:lnTo>
                  <a:lnTo>
                    <a:pt x="482917" y="291236"/>
                  </a:lnTo>
                  <a:lnTo>
                    <a:pt x="470700" y="303491"/>
                  </a:lnTo>
                  <a:lnTo>
                    <a:pt x="469925" y="312699"/>
                  </a:lnTo>
                  <a:lnTo>
                    <a:pt x="476046" y="318820"/>
                  </a:lnTo>
                  <a:lnTo>
                    <a:pt x="531825" y="379374"/>
                  </a:lnTo>
                  <a:lnTo>
                    <a:pt x="467639" y="335686"/>
                  </a:lnTo>
                  <a:lnTo>
                    <a:pt x="460756" y="331089"/>
                  </a:lnTo>
                  <a:lnTo>
                    <a:pt x="450824" y="332613"/>
                  </a:lnTo>
                  <a:lnTo>
                    <a:pt x="441655" y="346417"/>
                  </a:lnTo>
                  <a:lnTo>
                    <a:pt x="443191" y="356374"/>
                  </a:lnTo>
                  <a:lnTo>
                    <a:pt x="450062" y="360972"/>
                  </a:lnTo>
                  <a:lnTo>
                    <a:pt x="527240" y="413854"/>
                  </a:lnTo>
                  <a:lnTo>
                    <a:pt x="532117" y="420293"/>
                  </a:lnTo>
                  <a:lnTo>
                    <a:pt x="536498" y="426885"/>
                  </a:lnTo>
                  <a:lnTo>
                    <a:pt x="540448" y="433476"/>
                  </a:lnTo>
                  <a:lnTo>
                    <a:pt x="544042" y="439915"/>
                  </a:lnTo>
                  <a:lnTo>
                    <a:pt x="543280" y="439915"/>
                  </a:lnTo>
                  <a:lnTo>
                    <a:pt x="525564" y="437083"/>
                  </a:lnTo>
                  <a:lnTo>
                    <a:pt x="507555" y="436854"/>
                  </a:lnTo>
                  <a:lnTo>
                    <a:pt x="490423" y="439483"/>
                  </a:lnTo>
                  <a:lnTo>
                    <a:pt x="475272" y="445274"/>
                  </a:lnTo>
                  <a:lnTo>
                    <a:pt x="468401" y="449110"/>
                  </a:lnTo>
                  <a:lnTo>
                    <a:pt x="465340" y="457542"/>
                  </a:lnTo>
                  <a:lnTo>
                    <a:pt x="472986" y="471335"/>
                  </a:lnTo>
                  <a:lnTo>
                    <a:pt x="481393" y="474395"/>
                  </a:lnTo>
                  <a:lnTo>
                    <a:pt x="488264" y="470573"/>
                  </a:lnTo>
                  <a:lnTo>
                    <a:pt x="496023" y="468579"/>
                  </a:lnTo>
                  <a:lnTo>
                    <a:pt x="506222" y="469036"/>
                  </a:lnTo>
                  <a:lnTo>
                    <a:pt x="518134" y="471220"/>
                  </a:lnTo>
                  <a:lnTo>
                    <a:pt x="531063" y="474395"/>
                  </a:lnTo>
                  <a:lnTo>
                    <a:pt x="548335" y="478370"/>
                  </a:lnTo>
                  <a:lnTo>
                    <a:pt x="566686" y="481393"/>
                  </a:lnTo>
                  <a:lnTo>
                    <a:pt x="585749" y="482269"/>
                  </a:lnTo>
                  <a:lnTo>
                    <a:pt x="605180" y="479767"/>
                  </a:lnTo>
                  <a:lnTo>
                    <a:pt x="660184" y="539546"/>
                  </a:lnTo>
                  <a:lnTo>
                    <a:pt x="709091" y="4935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150103" y="3603752"/>
            <a:ext cx="1892300" cy="290374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indent="-635" algn="ctr">
              <a:lnSpc>
                <a:spcPct val="90800"/>
              </a:lnSpc>
              <a:spcBef>
                <a:spcPts val="365"/>
              </a:spcBef>
            </a:pPr>
            <a:r>
              <a:rPr sz="2400" spc="-10" dirty="0">
                <a:solidFill>
                  <a:srgbClr val="2D2B20"/>
                </a:solidFill>
                <a:latin typeface="Tw Cen MT"/>
                <a:cs typeface="Tw Cen MT"/>
              </a:rPr>
              <a:t>SUPPORTIVE SERVICES, HOMELESS PREVENTION </a:t>
            </a:r>
            <a:r>
              <a:rPr sz="2400" dirty="0">
                <a:solidFill>
                  <a:srgbClr val="2D2B20"/>
                </a:solidFill>
                <a:latin typeface="Tw Cen MT"/>
                <a:cs typeface="Tw Cen MT"/>
              </a:rPr>
              <a:t>SERVICES,</a:t>
            </a:r>
            <a:r>
              <a:rPr sz="2400" spc="-1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400" spc="-25" dirty="0">
                <a:solidFill>
                  <a:srgbClr val="2D2B20"/>
                </a:solidFill>
                <a:latin typeface="Tw Cen MT"/>
                <a:cs typeface="Tw Cen MT"/>
              </a:rPr>
              <a:t>AND </a:t>
            </a:r>
            <a:r>
              <a:rPr sz="2400" spc="-10" dirty="0">
                <a:solidFill>
                  <a:srgbClr val="2D2B20"/>
                </a:solidFill>
                <a:latin typeface="Tw Cen MT"/>
                <a:cs typeface="Tw Cen MT"/>
              </a:rPr>
              <a:t>HOUSING </a:t>
            </a:r>
            <a:r>
              <a:rPr sz="2400" spc="-10" dirty="0" smtClean="0">
                <a:solidFill>
                  <a:srgbClr val="2D2B20"/>
                </a:solidFill>
                <a:latin typeface="Tw Cen MT"/>
                <a:cs typeface="Tw Cen MT"/>
              </a:rPr>
              <a:t>COUNSELING</a:t>
            </a:r>
            <a:r>
              <a:rPr lang="en-US" sz="2400" spc="-10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lang="en-US" spc="-10" dirty="0" smtClean="0">
                <a:solidFill>
                  <a:srgbClr val="2D2B20"/>
                </a:solidFill>
                <a:latin typeface="Tw Cen MT"/>
                <a:cs typeface="Tw Cen MT"/>
              </a:rPr>
              <a:t>(HOME ARP ELIGIBILITY ONLY)</a:t>
            </a:r>
            <a:endParaRPr dirty="0">
              <a:latin typeface="Tw Cen MT"/>
              <a:cs typeface="Tw Cen M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944611" y="1960626"/>
            <a:ext cx="1296670" cy="1296670"/>
            <a:chOff x="7944611" y="1960626"/>
            <a:chExt cx="1296670" cy="1296670"/>
          </a:xfrm>
        </p:grpSpPr>
        <p:sp>
          <p:nvSpPr>
            <p:cNvPr id="21" name="object 21"/>
            <p:cNvSpPr/>
            <p:nvPr/>
          </p:nvSpPr>
          <p:spPr>
            <a:xfrm>
              <a:off x="7944611" y="1960626"/>
              <a:ext cx="1296670" cy="1296670"/>
            </a:xfrm>
            <a:custGeom>
              <a:avLst/>
              <a:gdLst/>
              <a:ahLst/>
              <a:cxnLst/>
              <a:rect l="l" t="t" r="r" b="b"/>
              <a:pathLst>
                <a:path w="1296670" h="1296670">
                  <a:moveTo>
                    <a:pt x="648081" y="0"/>
                  </a:moveTo>
                  <a:lnTo>
                    <a:pt x="599718" y="1777"/>
                  </a:lnTo>
                  <a:lnTo>
                    <a:pt x="552321" y="7027"/>
                  </a:lnTo>
                  <a:lnTo>
                    <a:pt x="506013" y="15624"/>
                  </a:lnTo>
                  <a:lnTo>
                    <a:pt x="460920" y="27442"/>
                  </a:lnTo>
                  <a:lnTo>
                    <a:pt x="417169" y="42356"/>
                  </a:lnTo>
                  <a:lnTo>
                    <a:pt x="374883" y="60240"/>
                  </a:lnTo>
                  <a:lnTo>
                    <a:pt x="334189" y="80970"/>
                  </a:lnTo>
                  <a:lnTo>
                    <a:pt x="295211" y="104419"/>
                  </a:lnTo>
                  <a:lnTo>
                    <a:pt x="258076" y="130463"/>
                  </a:lnTo>
                  <a:lnTo>
                    <a:pt x="222908" y="158976"/>
                  </a:lnTo>
                  <a:lnTo>
                    <a:pt x="189833" y="189833"/>
                  </a:lnTo>
                  <a:lnTo>
                    <a:pt x="158976" y="222908"/>
                  </a:lnTo>
                  <a:lnTo>
                    <a:pt x="130463" y="258076"/>
                  </a:lnTo>
                  <a:lnTo>
                    <a:pt x="104419" y="295211"/>
                  </a:lnTo>
                  <a:lnTo>
                    <a:pt x="80970" y="334189"/>
                  </a:lnTo>
                  <a:lnTo>
                    <a:pt x="60240" y="374883"/>
                  </a:lnTo>
                  <a:lnTo>
                    <a:pt x="42356" y="417169"/>
                  </a:lnTo>
                  <a:lnTo>
                    <a:pt x="27442" y="460920"/>
                  </a:lnTo>
                  <a:lnTo>
                    <a:pt x="15624" y="506013"/>
                  </a:lnTo>
                  <a:lnTo>
                    <a:pt x="7027" y="552321"/>
                  </a:lnTo>
                  <a:lnTo>
                    <a:pt x="1777" y="599718"/>
                  </a:lnTo>
                  <a:lnTo>
                    <a:pt x="0" y="648081"/>
                  </a:lnTo>
                  <a:lnTo>
                    <a:pt x="1777" y="696443"/>
                  </a:lnTo>
                  <a:lnTo>
                    <a:pt x="7027" y="743840"/>
                  </a:lnTo>
                  <a:lnTo>
                    <a:pt x="15624" y="790148"/>
                  </a:lnTo>
                  <a:lnTo>
                    <a:pt x="27442" y="835241"/>
                  </a:lnTo>
                  <a:lnTo>
                    <a:pt x="42356" y="878992"/>
                  </a:lnTo>
                  <a:lnTo>
                    <a:pt x="60240" y="921278"/>
                  </a:lnTo>
                  <a:lnTo>
                    <a:pt x="80970" y="961972"/>
                  </a:lnTo>
                  <a:lnTo>
                    <a:pt x="104419" y="1000950"/>
                  </a:lnTo>
                  <a:lnTo>
                    <a:pt x="130463" y="1038085"/>
                  </a:lnTo>
                  <a:lnTo>
                    <a:pt x="158976" y="1073253"/>
                  </a:lnTo>
                  <a:lnTo>
                    <a:pt x="189833" y="1106328"/>
                  </a:lnTo>
                  <a:lnTo>
                    <a:pt x="222908" y="1137185"/>
                  </a:lnTo>
                  <a:lnTo>
                    <a:pt x="258076" y="1165698"/>
                  </a:lnTo>
                  <a:lnTo>
                    <a:pt x="295211" y="1191742"/>
                  </a:lnTo>
                  <a:lnTo>
                    <a:pt x="334189" y="1215191"/>
                  </a:lnTo>
                  <a:lnTo>
                    <a:pt x="374883" y="1235921"/>
                  </a:lnTo>
                  <a:lnTo>
                    <a:pt x="417169" y="1253805"/>
                  </a:lnTo>
                  <a:lnTo>
                    <a:pt x="460920" y="1268719"/>
                  </a:lnTo>
                  <a:lnTo>
                    <a:pt x="506013" y="1280537"/>
                  </a:lnTo>
                  <a:lnTo>
                    <a:pt x="552321" y="1289134"/>
                  </a:lnTo>
                  <a:lnTo>
                    <a:pt x="599718" y="1294384"/>
                  </a:lnTo>
                  <a:lnTo>
                    <a:pt x="648081" y="1296162"/>
                  </a:lnTo>
                  <a:lnTo>
                    <a:pt x="696443" y="1294384"/>
                  </a:lnTo>
                  <a:lnTo>
                    <a:pt x="743840" y="1289134"/>
                  </a:lnTo>
                  <a:lnTo>
                    <a:pt x="790148" y="1280537"/>
                  </a:lnTo>
                  <a:lnTo>
                    <a:pt x="835241" y="1268719"/>
                  </a:lnTo>
                  <a:lnTo>
                    <a:pt x="878992" y="1253805"/>
                  </a:lnTo>
                  <a:lnTo>
                    <a:pt x="921278" y="1235921"/>
                  </a:lnTo>
                  <a:lnTo>
                    <a:pt x="961972" y="1215191"/>
                  </a:lnTo>
                  <a:lnTo>
                    <a:pt x="1000950" y="1191742"/>
                  </a:lnTo>
                  <a:lnTo>
                    <a:pt x="1038085" y="1165698"/>
                  </a:lnTo>
                  <a:lnTo>
                    <a:pt x="1073253" y="1137185"/>
                  </a:lnTo>
                  <a:lnTo>
                    <a:pt x="1106328" y="1106328"/>
                  </a:lnTo>
                  <a:lnTo>
                    <a:pt x="1137185" y="1073253"/>
                  </a:lnTo>
                  <a:lnTo>
                    <a:pt x="1165698" y="1038085"/>
                  </a:lnTo>
                  <a:lnTo>
                    <a:pt x="1191742" y="1000950"/>
                  </a:lnTo>
                  <a:lnTo>
                    <a:pt x="1215191" y="961972"/>
                  </a:lnTo>
                  <a:lnTo>
                    <a:pt x="1235921" y="921278"/>
                  </a:lnTo>
                  <a:lnTo>
                    <a:pt x="1253805" y="878992"/>
                  </a:lnTo>
                  <a:lnTo>
                    <a:pt x="1268719" y="835241"/>
                  </a:lnTo>
                  <a:lnTo>
                    <a:pt x="1280537" y="790148"/>
                  </a:lnTo>
                  <a:lnTo>
                    <a:pt x="1289134" y="743840"/>
                  </a:lnTo>
                  <a:lnTo>
                    <a:pt x="1294384" y="696443"/>
                  </a:lnTo>
                  <a:lnTo>
                    <a:pt x="1296162" y="648081"/>
                  </a:lnTo>
                  <a:lnTo>
                    <a:pt x="1294384" y="599718"/>
                  </a:lnTo>
                  <a:lnTo>
                    <a:pt x="1289134" y="552321"/>
                  </a:lnTo>
                  <a:lnTo>
                    <a:pt x="1280537" y="506013"/>
                  </a:lnTo>
                  <a:lnTo>
                    <a:pt x="1268719" y="460920"/>
                  </a:lnTo>
                  <a:lnTo>
                    <a:pt x="1253805" y="417169"/>
                  </a:lnTo>
                  <a:lnTo>
                    <a:pt x="1235921" y="374883"/>
                  </a:lnTo>
                  <a:lnTo>
                    <a:pt x="1215191" y="334189"/>
                  </a:lnTo>
                  <a:lnTo>
                    <a:pt x="1191742" y="295211"/>
                  </a:lnTo>
                  <a:lnTo>
                    <a:pt x="1165698" y="258076"/>
                  </a:lnTo>
                  <a:lnTo>
                    <a:pt x="1137185" y="222908"/>
                  </a:lnTo>
                  <a:lnTo>
                    <a:pt x="1106328" y="189833"/>
                  </a:lnTo>
                  <a:lnTo>
                    <a:pt x="1073253" y="158976"/>
                  </a:lnTo>
                  <a:lnTo>
                    <a:pt x="1038085" y="130463"/>
                  </a:lnTo>
                  <a:lnTo>
                    <a:pt x="1000950" y="104419"/>
                  </a:lnTo>
                  <a:lnTo>
                    <a:pt x="961972" y="80970"/>
                  </a:lnTo>
                  <a:lnTo>
                    <a:pt x="921278" y="60240"/>
                  </a:lnTo>
                  <a:lnTo>
                    <a:pt x="878992" y="42356"/>
                  </a:lnTo>
                  <a:lnTo>
                    <a:pt x="835241" y="27442"/>
                  </a:lnTo>
                  <a:lnTo>
                    <a:pt x="790148" y="15624"/>
                  </a:lnTo>
                  <a:lnTo>
                    <a:pt x="743840" y="7027"/>
                  </a:lnTo>
                  <a:lnTo>
                    <a:pt x="696443" y="1777"/>
                  </a:lnTo>
                  <a:lnTo>
                    <a:pt x="648081" y="0"/>
                  </a:lnTo>
                  <a:close/>
                </a:path>
              </a:pathLst>
            </a:custGeom>
            <a:solidFill>
              <a:srgbClr val="C79F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380877" y="2290069"/>
              <a:ext cx="427990" cy="643890"/>
            </a:xfrm>
            <a:custGeom>
              <a:avLst/>
              <a:gdLst/>
              <a:ahLst/>
              <a:cxnLst/>
              <a:rect l="l" t="t" r="r" b="b"/>
              <a:pathLst>
                <a:path w="427990" h="643889">
                  <a:moveTo>
                    <a:pt x="427895" y="590120"/>
                  </a:moveTo>
                  <a:lnTo>
                    <a:pt x="0" y="590120"/>
                  </a:lnTo>
                  <a:lnTo>
                    <a:pt x="0" y="643768"/>
                  </a:lnTo>
                  <a:lnTo>
                    <a:pt x="427895" y="643768"/>
                  </a:lnTo>
                  <a:lnTo>
                    <a:pt x="427895" y="590120"/>
                  </a:lnTo>
                  <a:close/>
                </a:path>
                <a:path w="427990" h="643889">
                  <a:moveTo>
                    <a:pt x="397331" y="76639"/>
                  </a:moveTo>
                  <a:lnTo>
                    <a:pt x="30563" y="76639"/>
                  </a:lnTo>
                  <a:lnTo>
                    <a:pt x="30563" y="590120"/>
                  </a:lnTo>
                  <a:lnTo>
                    <a:pt x="191024" y="590120"/>
                  </a:lnTo>
                  <a:lnTo>
                    <a:pt x="191024" y="544138"/>
                  </a:lnTo>
                  <a:lnTo>
                    <a:pt x="84050" y="544138"/>
                  </a:lnTo>
                  <a:lnTo>
                    <a:pt x="84050" y="498154"/>
                  </a:lnTo>
                  <a:lnTo>
                    <a:pt x="397331" y="498155"/>
                  </a:lnTo>
                  <a:lnTo>
                    <a:pt x="397331" y="421515"/>
                  </a:lnTo>
                  <a:lnTo>
                    <a:pt x="84050" y="421515"/>
                  </a:lnTo>
                  <a:lnTo>
                    <a:pt x="84050" y="375532"/>
                  </a:lnTo>
                  <a:lnTo>
                    <a:pt x="397331" y="375532"/>
                  </a:lnTo>
                  <a:lnTo>
                    <a:pt x="397331" y="298893"/>
                  </a:lnTo>
                  <a:lnTo>
                    <a:pt x="84050" y="298892"/>
                  </a:lnTo>
                  <a:lnTo>
                    <a:pt x="84050" y="252909"/>
                  </a:lnTo>
                  <a:lnTo>
                    <a:pt x="397331" y="252909"/>
                  </a:lnTo>
                  <a:lnTo>
                    <a:pt x="397331" y="176270"/>
                  </a:lnTo>
                  <a:lnTo>
                    <a:pt x="84050" y="176270"/>
                  </a:lnTo>
                  <a:lnTo>
                    <a:pt x="84050" y="130286"/>
                  </a:lnTo>
                  <a:lnTo>
                    <a:pt x="397331" y="130286"/>
                  </a:lnTo>
                  <a:lnTo>
                    <a:pt x="397331" y="76639"/>
                  </a:lnTo>
                  <a:close/>
                </a:path>
                <a:path w="427990" h="643889">
                  <a:moveTo>
                    <a:pt x="297998" y="498154"/>
                  </a:moveTo>
                  <a:lnTo>
                    <a:pt x="236870" y="498154"/>
                  </a:lnTo>
                  <a:lnTo>
                    <a:pt x="236870" y="590120"/>
                  </a:lnTo>
                  <a:lnTo>
                    <a:pt x="397331" y="590120"/>
                  </a:lnTo>
                  <a:lnTo>
                    <a:pt x="397331" y="544138"/>
                  </a:lnTo>
                  <a:lnTo>
                    <a:pt x="297998" y="544138"/>
                  </a:lnTo>
                  <a:lnTo>
                    <a:pt x="297998" y="498154"/>
                  </a:lnTo>
                  <a:close/>
                </a:path>
                <a:path w="427990" h="643889">
                  <a:moveTo>
                    <a:pt x="191024" y="498154"/>
                  </a:moveTo>
                  <a:lnTo>
                    <a:pt x="129896" y="498154"/>
                  </a:lnTo>
                  <a:lnTo>
                    <a:pt x="129896" y="544138"/>
                  </a:lnTo>
                  <a:lnTo>
                    <a:pt x="191024" y="544138"/>
                  </a:lnTo>
                  <a:lnTo>
                    <a:pt x="191024" y="498154"/>
                  </a:lnTo>
                  <a:close/>
                </a:path>
                <a:path w="427990" h="643889">
                  <a:moveTo>
                    <a:pt x="397331" y="498155"/>
                  </a:moveTo>
                  <a:lnTo>
                    <a:pt x="343844" y="498154"/>
                  </a:lnTo>
                  <a:lnTo>
                    <a:pt x="343844" y="544138"/>
                  </a:lnTo>
                  <a:lnTo>
                    <a:pt x="397331" y="544138"/>
                  </a:lnTo>
                  <a:lnTo>
                    <a:pt x="397331" y="498155"/>
                  </a:lnTo>
                  <a:close/>
                </a:path>
                <a:path w="427990" h="643889">
                  <a:moveTo>
                    <a:pt x="191024" y="375532"/>
                  </a:moveTo>
                  <a:lnTo>
                    <a:pt x="129896" y="375532"/>
                  </a:lnTo>
                  <a:lnTo>
                    <a:pt x="129896" y="421515"/>
                  </a:lnTo>
                  <a:lnTo>
                    <a:pt x="191024" y="421515"/>
                  </a:lnTo>
                  <a:lnTo>
                    <a:pt x="191024" y="375532"/>
                  </a:lnTo>
                  <a:close/>
                </a:path>
                <a:path w="427990" h="643889">
                  <a:moveTo>
                    <a:pt x="297998" y="375532"/>
                  </a:moveTo>
                  <a:lnTo>
                    <a:pt x="236870" y="375532"/>
                  </a:lnTo>
                  <a:lnTo>
                    <a:pt x="236870" y="421515"/>
                  </a:lnTo>
                  <a:lnTo>
                    <a:pt x="297998" y="421515"/>
                  </a:lnTo>
                  <a:lnTo>
                    <a:pt x="297998" y="375532"/>
                  </a:lnTo>
                  <a:close/>
                </a:path>
                <a:path w="427990" h="643889">
                  <a:moveTo>
                    <a:pt x="397331" y="375532"/>
                  </a:moveTo>
                  <a:lnTo>
                    <a:pt x="343844" y="375532"/>
                  </a:lnTo>
                  <a:lnTo>
                    <a:pt x="343844" y="421515"/>
                  </a:lnTo>
                  <a:lnTo>
                    <a:pt x="397331" y="421515"/>
                  </a:lnTo>
                  <a:lnTo>
                    <a:pt x="397331" y="375532"/>
                  </a:lnTo>
                  <a:close/>
                </a:path>
                <a:path w="427990" h="643889">
                  <a:moveTo>
                    <a:pt x="191024" y="252909"/>
                  </a:moveTo>
                  <a:lnTo>
                    <a:pt x="129896" y="252909"/>
                  </a:lnTo>
                  <a:lnTo>
                    <a:pt x="129896" y="298892"/>
                  </a:lnTo>
                  <a:lnTo>
                    <a:pt x="191024" y="298892"/>
                  </a:lnTo>
                  <a:lnTo>
                    <a:pt x="191024" y="252909"/>
                  </a:lnTo>
                  <a:close/>
                </a:path>
                <a:path w="427990" h="643889">
                  <a:moveTo>
                    <a:pt x="297998" y="252909"/>
                  </a:moveTo>
                  <a:lnTo>
                    <a:pt x="236870" y="252909"/>
                  </a:lnTo>
                  <a:lnTo>
                    <a:pt x="236870" y="298892"/>
                  </a:lnTo>
                  <a:lnTo>
                    <a:pt x="297998" y="298893"/>
                  </a:lnTo>
                  <a:lnTo>
                    <a:pt x="297998" y="252909"/>
                  </a:lnTo>
                  <a:close/>
                </a:path>
                <a:path w="427990" h="643889">
                  <a:moveTo>
                    <a:pt x="397331" y="252909"/>
                  </a:moveTo>
                  <a:lnTo>
                    <a:pt x="343844" y="252909"/>
                  </a:lnTo>
                  <a:lnTo>
                    <a:pt x="343844" y="298893"/>
                  </a:lnTo>
                  <a:lnTo>
                    <a:pt x="397331" y="298893"/>
                  </a:lnTo>
                  <a:lnTo>
                    <a:pt x="397331" y="252909"/>
                  </a:lnTo>
                  <a:close/>
                </a:path>
                <a:path w="427990" h="643889">
                  <a:moveTo>
                    <a:pt x="191024" y="130286"/>
                  </a:moveTo>
                  <a:lnTo>
                    <a:pt x="129896" y="130286"/>
                  </a:lnTo>
                  <a:lnTo>
                    <a:pt x="129896" y="176270"/>
                  </a:lnTo>
                  <a:lnTo>
                    <a:pt x="191024" y="176270"/>
                  </a:lnTo>
                  <a:lnTo>
                    <a:pt x="191024" y="130286"/>
                  </a:lnTo>
                  <a:close/>
                </a:path>
                <a:path w="427990" h="643889">
                  <a:moveTo>
                    <a:pt x="297998" y="130286"/>
                  </a:moveTo>
                  <a:lnTo>
                    <a:pt x="236870" y="130286"/>
                  </a:lnTo>
                  <a:lnTo>
                    <a:pt x="236870" y="176270"/>
                  </a:lnTo>
                  <a:lnTo>
                    <a:pt x="297998" y="176270"/>
                  </a:lnTo>
                  <a:lnTo>
                    <a:pt x="297998" y="130286"/>
                  </a:lnTo>
                  <a:close/>
                </a:path>
                <a:path w="427990" h="643889">
                  <a:moveTo>
                    <a:pt x="397331" y="130286"/>
                  </a:moveTo>
                  <a:lnTo>
                    <a:pt x="343844" y="130286"/>
                  </a:lnTo>
                  <a:lnTo>
                    <a:pt x="343844" y="176270"/>
                  </a:lnTo>
                  <a:lnTo>
                    <a:pt x="397331" y="176270"/>
                  </a:lnTo>
                  <a:lnTo>
                    <a:pt x="397331" y="130286"/>
                  </a:lnTo>
                  <a:close/>
                </a:path>
                <a:path w="427990" h="643889">
                  <a:moveTo>
                    <a:pt x="374407" y="30655"/>
                  </a:moveTo>
                  <a:lnTo>
                    <a:pt x="53486" y="30655"/>
                  </a:lnTo>
                  <a:lnTo>
                    <a:pt x="53486" y="76639"/>
                  </a:lnTo>
                  <a:lnTo>
                    <a:pt x="374408" y="76639"/>
                  </a:lnTo>
                  <a:lnTo>
                    <a:pt x="374407" y="30655"/>
                  </a:lnTo>
                  <a:close/>
                </a:path>
                <a:path w="427990" h="643889">
                  <a:moveTo>
                    <a:pt x="351484" y="0"/>
                  </a:moveTo>
                  <a:lnTo>
                    <a:pt x="76409" y="0"/>
                  </a:lnTo>
                  <a:lnTo>
                    <a:pt x="76409" y="30655"/>
                  </a:lnTo>
                  <a:lnTo>
                    <a:pt x="351485" y="30655"/>
                  </a:lnTo>
                  <a:lnTo>
                    <a:pt x="3514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7588250" y="3603752"/>
            <a:ext cx="2009139" cy="2670218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algn="ctr">
              <a:lnSpc>
                <a:spcPct val="90800"/>
              </a:lnSpc>
              <a:spcBef>
                <a:spcPts val="365"/>
              </a:spcBef>
            </a:pPr>
            <a:r>
              <a:rPr sz="2400" dirty="0">
                <a:solidFill>
                  <a:srgbClr val="2D2B20"/>
                </a:solidFill>
                <a:latin typeface="Tw Cen MT"/>
                <a:cs typeface="Tw Cen MT"/>
              </a:rPr>
              <a:t>PURCHASE </a:t>
            </a:r>
            <a:r>
              <a:rPr sz="2400" spc="-25" dirty="0">
                <a:solidFill>
                  <a:srgbClr val="2D2B20"/>
                </a:solidFill>
                <a:latin typeface="Tw Cen MT"/>
                <a:cs typeface="Tw Cen MT"/>
              </a:rPr>
              <a:t>AND </a:t>
            </a:r>
            <a:r>
              <a:rPr sz="2400" spc="-10" dirty="0">
                <a:solidFill>
                  <a:srgbClr val="2D2B20"/>
                </a:solidFill>
                <a:latin typeface="Tw Cen MT"/>
                <a:cs typeface="Tw Cen MT"/>
              </a:rPr>
              <a:t>DEVELOPMENT </a:t>
            </a:r>
            <a:r>
              <a:rPr sz="2400" dirty="0">
                <a:solidFill>
                  <a:srgbClr val="2D2B20"/>
                </a:solidFill>
                <a:latin typeface="Tw Cen MT"/>
                <a:cs typeface="Tw Cen MT"/>
              </a:rPr>
              <a:t>OF </a:t>
            </a:r>
            <a:r>
              <a:rPr sz="2400" spc="-20" dirty="0">
                <a:solidFill>
                  <a:srgbClr val="2D2B20"/>
                </a:solidFill>
                <a:latin typeface="Tw Cen MT"/>
                <a:cs typeface="Tw Cen MT"/>
              </a:rPr>
              <a:t>NON- </a:t>
            </a:r>
            <a:r>
              <a:rPr sz="2400" spc="-10" dirty="0">
                <a:solidFill>
                  <a:srgbClr val="2D2B20"/>
                </a:solidFill>
                <a:latin typeface="Tw Cen MT"/>
                <a:cs typeface="Tw Cen MT"/>
              </a:rPr>
              <a:t>CONGREGATE </a:t>
            </a:r>
            <a:r>
              <a:rPr sz="2400" spc="-10" dirty="0" smtClean="0">
                <a:solidFill>
                  <a:srgbClr val="2D2B20"/>
                </a:solidFill>
                <a:latin typeface="Tw Cen MT"/>
                <a:cs typeface="Tw Cen MT"/>
              </a:rPr>
              <a:t>SHELTER</a:t>
            </a:r>
            <a:endParaRPr lang="en-US" sz="2400" spc="-10" dirty="0" smtClean="0">
              <a:solidFill>
                <a:srgbClr val="2D2B20"/>
              </a:solidFill>
              <a:latin typeface="Tw Cen MT"/>
              <a:cs typeface="Tw Cen MT"/>
            </a:endParaRPr>
          </a:p>
          <a:p>
            <a:pPr marL="12700" marR="5080" algn="ctr">
              <a:lnSpc>
                <a:spcPct val="90800"/>
              </a:lnSpc>
              <a:spcBef>
                <a:spcPts val="365"/>
              </a:spcBef>
            </a:pPr>
            <a:r>
              <a:rPr lang="en-US" spc="-10" dirty="0" smtClean="0">
                <a:solidFill>
                  <a:srgbClr val="2D2B20"/>
                </a:solidFill>
                <a:latin typeface="Tw Cen MT"/>
                <a:cs typeface="Tw Cen MT"/>
              </a:rPr>
              <a:t>(HOME ARP ELIGIBILITY ONLY)</a:t>
            </a:r>
            <a:endParaRPr lang="en-US" dirty="0" smtClean="0">
              <a:latin typeface="Tw Cen MT"/>
              <a:cs typeface="Tw Cen MT"/>
            </a:endParaRPr>
          </a:p>
          <a:p>
            <a:pPr marL="12700" marR="5080" algn="ctr">
              <a:lnSpc>
                <a:spcPct val="90800"/>
              </a:lnSpc>
              <a:spcBef>
                <a:spcPts val="365"/>
              </a:spcBef>
            </a:pPr>
            <a:endParaRPr sz="2400" dirty="0">
              <a:latin typeface="Tw Cen MT"/>
              <a:cs typeface="Tw Cen MT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0440923" y="1960626"/>
            <a:ext cx="1296670" cy="1296670"/>
            <a:chOff x="10440923" y="1960626"/>
            <a:chExt cx="1296670" cy="1296670"/>
          </a:xfrm>
        </p:grpSpPr>
        <p:sp>
          <p:nvSpPr>
            <p:cNvPr id="25" name="object 25"/>
            <p:cNvSpPr/>
            <p:nvPr/>
          </p:nvSpPr>
          <p:spPr>
            <a:xfrm>
              <a:off x="10440923" y="1960626"/>
              <a:ext cx="1296670" cy="1296670"/>
            </a:xfrm>
            <a:custGeom>
              <a:avLst/>
              <a:gdLst/>
              <a:ahLst/>
              <a:cxnLst/>
              <a:rect l="l" t="t" r="r" b="b"/>
              <a:pathLst>
                <a:path w="1296670" h="1296670">
                  <a:moveTo>
                    <a:pt x="648080" y="0"/>
                  </a:moveTo>
                  <a:lnTo>
                    <a:pt x="599718" y="1777"/>
                  </a:lnTo>
                  <a:lnTo>
                    <a:pt x="552321" y="7027"/>
                  </a:lnTo>
                  <a:lnTo>
                    <a:pt x="506013" y="15624"/>
                  </a:lnTo>
                  <a:lnTo>
                    <a:pt x="460920" y="27442"/>
                  </a:lnTo>
                  <a:lnTo>
                    <a:pt x="417169" y="42356"/>
                  </a:lnTo>
                  <a:lnTo>
                    <a:pt x="374883" y="60240"/>
                  </a:lnTo>
                  <a:lnTo>
                    <a:pt x="334189" y="80970"/>
                  </a:lnTo>
                  <a:lnTo>
                    <a:pt x="295211" y="104419"/>
                  </a:lnTo>
                  <a:lnTo>
                    <a:pt x="258076" y="130463"/>
                  </a:lnTo>
                  <a:lnTo>
                    <a:pt x="222908" y="158976"/>
                  </a:lnTo>
                  <a:lnTo>
                    <a:pt x="189833" y="189833"/>
                  </a:lnTo>
                  <a:lnTo>
                    <a:pt x="158976" y="222908"/>
                  </a:lnTo>
                  <a:lnTo>
                    <a:pt x="130463" y="258076"/>
                  </a:lnTo>
                  <a:lnTo>
                    <a:pt x="104419" y="295211"/>
                  </a:lnTo>
                  <a:lnTo>
                    <a:pt x="80970" y="334189"/>
                  </a:lnTo>
                  <a:lnTo>
                    <a:pt x="60240" y="374883"/>
                  </a:lnTo>
                  <a:lnTo>
                    <a:pt x="42356" y="417169"/>
                  </a:lnTo>
                  <a:lnTo>
                    <a:pt x="27442" y="460920"/>
                  </a:lnTo>
                  <a:lnTo>
                    <a:pt x="15624" y="506013"/>
                  </a:lnTo>
                  <a:lnTo>
                    <a:pt x="7027" y="552321"/>
                  </a:lnTo>
                  <a:lnTo>
                    <a:pt x="1777" y="599718"/>
                  </a:lnTo>
                  <a:lnTo>
                    <a:pt x="0" y="648081"/>
                  </a:lnTo>
                  <a:lnTo>
                    <a:pt x="1777" y="696443"/>
                  </a:lnTo>
                  <a:lnTo>
                    <a:pt x="7027" y="743840"/>
                  </a:lnTo>
                  <a:lnTo>
                    <a:pt x="15624" y="790148"/>
                  </a:lnTo>
                  <a:lnTo>
                    <a:pt x="27442" y="835241"/>
                  </a:lnTo>
                  <a:lnTo>
                    <a:pt x="42356" y="878992"/>
                  </a:lnTo>
                  <a:lnTo>
                    <a:pt x="60240" y="921278"/>
                  </a:lnTo>
                  <a:lnTo>
                    <a:pt x="80970" y="961972"/>
                  </a:lnTo>
                  <a:lnTo>
                    <a:pt x="104419" y="1000950"/>
                  </a:lnTo>
                  <a:lnTo>
                    <a:pt x="130463" y="1038085"/>
                  </a:lnTo>
                  <a:lnTo>
                    <a:pt x="158976" y="1073253"/>
                  </a:lnTo>
                  <a:lnTo>
                    <a:pt x="189833" y="1106328"/>
                  </a:lnTo>
                  <a:lnTo>
                    <a:pt x="222908" y="1137185"/>
                  </a:lnTo>
                  <a:lnTo>
                    <a:pt x="258076" y="1165698"/>
                  </a:lnTo>
                  <a:lnTo>
                    <a:pt x="295211" y="1191742"/>
                  </a:lnTo>
                  <a:lnTo>
                    <a:pt x="334189" y="1215191"/>
                  </a:lnTo>
                  <a:lnTo>
                    <a:pt x="374883" y="1235921"/>
                  </a:lnTo>
                  <a:lnTo>
                    <a:pt x="417169" y="1253805"/>
                  </a:lnTo>
                  <a:lnTo>
                    <a:pt x="460920" y="1268719"/>
                  </a:lnTo>
                  <a:lnTo>
                    <a:pt x="506013" y="1280537"/>
                  </a:lnTo>
                  <a:lnTo>
                    <a:pt x="552321" y="1289134"/>
                  </a:lnTo>
                  <a:lnTo>
                    <a:pt x="599718" y="1294384"/>
                  </a:lnTo>
                  <a:lnTo>
                    <a:pt x="648080" y="1296162"/>
                  </a:lnTo>
                  <a:lnTo>
                    <a:pt x="696443" y="1294384"/>
                  </a:lnTo>
                  <a:lnTo>
                    <a:pt x="743840" y="1289134"/>
                  </a:lnTo>
                  <a:lnTo>
                    <a:pt x="790148" y="1280537"/>
                  </a:lnTo>
                  <a:lnTo>
                    <a:pt x="835241" y="1268719"/>
                  </a:lnTo>
                  <a:lnTo>
                    <a:pt x="878992" y="1253805"/>
                  </a:lnTo>
                  <a:lnTo>
                    <a:pt x="921278" y="1235921"/>
                  </a:lnTo>
                  <a:lnTo>
                    <a:pt x="961972" y="1215191"/>
                  </a:lnTo>
                  <a:lnTo>
                    <a:pt x="1000950" y="1191742"/>
                  </a:lnTo>
                  <a:lnTo>
                    <a:pt x="1038085" y="1165698"/>
                  </a:lnTo>
                  <a:lnTo>
                    <a:pt x="1073253" y="1137185"/>
                  </a:lnTo>
                  <a:lnTo>
                    <a:pt x="1106328" y="1106328"/>
                  </a:lnTo>
                  <a:lnTo>
                    <a:pt x="1137185" y="1073253"/>
                  </a:lnTo>
                  <a:lnTo>
                    <a:pt x="1165698" y="1038085"/>
                  </a:lnTo>
                  <a:lnTo>
                    <a:pt x="1191742" y="1000950"/>
                  </a:lnTo>
                  <a:lnTo>
                    <a:pt x="1215191" y="961972"/>
                  </a:lnTo>
                  <a:lnTo>
                    <a:pt x="1235921" y="921278"/>
                  </a:lnTo>
                  <a:lnTo>
                    <a:pt x="1253805" y="878992"/>
                  </a:lnTo>
                  <a:lnTo>
                    <a:pt x="1268719" y="835241"/>
                  </a:lnTo>
                  <a:lnTo>
                    <a:pt x="1280537" y="790148"/>
                  </a:lnTo>
                  <a:lnTo>
                    <a:pt x="1289134" y="743840"/>
                  </a:lnTo>
                  <a:lnTo>
                    <a:pt x="1294384" y="696443"/>
                  </a:lnTo>
                  <a:lnTo>
                    <a:pt x="1296161" y="648081"/>
                  </a:lnTo>
                  <a:lnTo>
                    <a:pt x="1294384" y="599718"/>
                  </a:lnTo>
                  <a:lnTo>
                    <a:pt x="1289134" y="552321"/>
                  </a:lnTo>
                  <a:lnTo>
                    <a:pt x="1280537" y="506013"/>
                  </a:lnTo>
                  <a:lnTo>
                    <a:pt x="1268719" y="460920"/>
                  </a:lnTo>
                  <a:lnTo>
                    <a:pt x="1253805" y="417169"/>
                  </a:lnTo>
                  <a:lnTo>
                    <a:pt x="1235921" y="374883"/>
                  </a:lnTo>
                  <a:lnTo>
                    <a:pt x="1215191" y="334189"/>
                  </a:lnTo>
                  <a:lnTo>
                    <a:pt x="1191742" y="295211"/>
                  </a:lnTo>
                  <a:lnTo>
                    <a:pt x="1165698" y="258076"/>
                  </a:lnTo>
                  <a:lnTo>
                    <a:pt x="1137185" y="222908"/>
                  </a:lnTo>
                  <a:lnTo>
                    <a:pt x="1106328" y="189833"/>
                  </a:lnTo>
                  <a:lnTo>
                    <a:pt x="1073253" y="158976"/>
                  </a:lnTo>
                  <a:lnTo>
                    <a:pt x="1038085" y="130463"/>
                  </a:lnTo>
                  <a:lnTo>
                    <a:pt x="1000950" y="104419"/>
                  </a:lnTo>
                  <a:lnTo>
                    <a:pt x="961972" y="80970"/>
                  </a:lnTo>
                  <a:lnTo>
                    <a:pt x="921278" y="60240"/>
                  </a:lnTo>
                  <a:lnTo>
                    <a:pt x="878992" y="42356"/>
                  </a:lnTo>
                  <a:lnTo>
                    <a:pt x="835241" y="27442"/>
                  </a:lnTo>
                  <a:lnTo>
                    <a:pt x="790148" y="15624"/>
                  </a:lnTo>
                  <a:lnTo>
                    <a:pt x="743840" y="7027"/>
                  </a:lnTo>
                  <a:lnTo>
                    <a:pt x="696443" y="1777"/>
                  </a:lnTo>
                  <a:lnTo>
                    <a:pt x="648080" y="0"/>
                  </a:lnTo>
                  <a:close/>
                </a:path>
              </a:pathLst>
            </a:custGeom>
            <a:solidFill>
              <a:srgbClr val="B09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844708" y="2351011"/>
              <a:ext cx="506730" cy="521334"/>
            </a:xfrm>
            <a:custGeom>
              <a:avLst/>
              <a:gdLst/>
              <a:ahLst/>
              <a:cxnLst/>
              <a:rect l="l" t="t" r="r" b="b"/>
              <a:pathLst>
                <a:path w="506729" h="521335">
                  <a:moveTo>
                    <a:pt x="416433" y="148678"/>
                  </a:moveTo>
                  <a:lnTo>
                    <a:pt x="411848" y="144081"/>
                  </a:lnTo>
                  <a:lnTo>
                    <a:pt x="361416" y="93497"/>
                  </a:lnTo>
                  <a:lnTo>
                    <a:pt x="357593" y="91960"/>
                  </a:lnTo>
                  <a:lnTo>
                    <a:pt x="349961" y="91960"/>
                  </a:lnTo>
                  <a:lnTo>
                    <a:pt x="346138" y="93497"/>
                  </a:lnTo>
                  <a:lnTo>
                    <a:pt x="291122" y="148678"/>
                  </a:lnTo>
                  <a:lnTo>
                    <a:pt x="291122" y="157873"/>
                  </a:lnTo>
                  <a:lnTo>
                    <a:pt x="303352" y="170129"/>
                  </a:lnTo>
                  <a:lnTo>
                    <a:pt x="312521" y="170129"/>
                  </a:lnTo>
                  <a:lnTo>
                    <a:pt x="338493" y="144081"/>
                  </a:lnTo>
                  <a:lnTo>
                    <a:pt x="338493" y="238340"/>
                  </a:lnTo>
                  <a:lnTo>
                    <a:pt x="331622" y="245237"/>
                  </a:lnTo>
                  <a:lnTo>
                    <a:pt x="216242" y="245237"/>
                  </a:lnTo>
                  <a:lnTo>
                    <a:pt x="198437" y="248869"/>
                  </a:lnTo>
                  <a:lnTo>
                    <a:pt x="183857" y="258749"/>
                  </a:lnTo>
                  <a:lnTo>
                    <a:pt x="174015" y="273367"/>
                  </a:lnTo>
                  <a:lnTo>
                    <a:pt x="170395" y="291223"/>
                  </a:lnTo>
                  <a:lnTo>
                    <a:pt x="170395" y="308851"/>
                  </a:lnTo>
                  <a:lnTo>
                    <a:pt x="150241" y="318300"/>
                  </a:lnTo>
                  <a:lnTo>
                    <a:pt x="135242" y="333857"/>
                  </a:lnTo>
                  <a:lnTo>
                    <a:pt x="126555" y="353580"/>
                  </a:lnTo>
                  <a:lnTo>
                    <a:pt x="125310" y="375526"/>
                  </a:lnTo>
                  <a:lnTo>
                    <a:pt x="132054" y="396836"/>
                  </a:lnTo>
                  <a:lnTo>
                    <a:pt x="145465" y="413842"/>
                  </a:lnTo>
                  <a:lnTo>
                    <a:pt x="163893" y="425107"/>
                  </a:lnTo>
                  <a:lnTo>
                    <a:pt x="185674" y="429171"/>
                  </a:lnTo>
                  <a:lnTo>
                    <a:pt x="207467" y="425107"/>
                  </a:lnTo>
                  <a:lnTo>
                    <a:pt x="225882" y="413842"/>
                  </a:lnTo>
                  <a:lnTo>
                    <a:pt x="237972" y="398513"/>
                  </a:lnTo>
                  <a:lnTo>
                    <a:pt x="239293" y="396836"/>
                  </a:lnTo>
                  <a:lnTo>
                    <a:pt x="246037" y="375526"/>
                  </a:lnTo>
                  <a:lnTo>
                    <a:pt x="244792" y="353250"/>
                  </a:lnTo>
                  <a:lnTo>
                    <a:pt x="237718" y="337210"/>
                  </a:lnTo>
                  <a:lnTo>
                    <a:pt x="236105" y="333565"/>
                  </a:lnTo>
                  <a:lnTo>
                    <a:pt x="221107" y="318185"/>
                  </a:lnTo>
                  <a:lnTo>
                    <a:pt x="216242" y="315937"/>
                  </a:lnTo>
                  <a:lnTo>
                    <a:pt x="216242" y="367868"/>
                  </a:lnTo>
                  <a:lnTo>
                    <a:pt x="213829" y="379768"/>
                  </a:lnTo>
                  <a:lnTo>
                    <a:pt x="207264" y="389509"/>
                  </a:lnTo>
                  <a:lnTo>
                    <a:pt x="197548" y="396100"/>
                  </a:lnTo>
                  <a:lnTo>
                    <a:pt x="185674" y="398513"/>
                  </a:lnTo>
                  <a:lnTo>
                    <a:pt x="173812" y="396100"/>
                  </a:lnTo>
                  <a:lnTo>
                    <a:pt x="164096" y="389509"/>
                  </a:lnTo>
                  <a:lnTo>
                    <a:pt x="157518" y="379768"/>
                  </a:lnTo>
                  <a:lnTo>
                    <a:pt x="155117" y="367868"/>
                  </a:lnTo>
                  <a:lnTo>
                    <a:pt x="157518" y="355955"/>
                  </a:lnTo>
                  <a:lnTo>
                    <a:pt x="164096" y="346214"/>
                  </a:lnTo>
                  <a:lnTo>
                    <a:pt x="173812" y="339623"/>
                  </a:lnTo>
                  <a:lnTo>
                    <a:pt x="185674" y="337210"/>
                  </a:lnTo>
                  <a:lnTo>
                    <a:pt x="197548" y="339623"/>
                  </a:lnTo>
                  <a:lnTo>
                    <a:pt x="207264" y="346214"/>
                  </a:lnTo>
                  <a:lnTo>
                    <a:pt x="213829" y="355955"/>
                  </a:lnTo>
                  <a:lnTo>
                    <a:pt x="216242" y="367868"/>
                  </a:lnTo>
                  <a:lnTo>
                    <a:pt x="216242" y="315937"/>
                  </a:lnTo>
                  <a:lnTo>
                    <a:pt x="200952" y="308851"/>
                  </a:lnTo>
                  <a:lnTo>
                    <a:pt x="200952" y="282790"/>
                  </a:lnTo>
                  <a:lnTo>
                    <a:pt x="207835" y="275894"/>
                  </a:lnTo>
                  <a:lnTo>
                    <a:pt x="323215" y="275894"/>
                  </a:lnTo>
                  <a:lnTo>
                    <a:pt x="341020" y="272262"/>
                  </a:lnTo>
                  <a:lnTo>
                    <a:pt x="355587" y="262394"/>
                  </a:lnTo>
                  <a:lnTo>
                    <a:pt x="365442" y="247764"/>
                  </a:lnTo>
                  <a:lnTo>
                    <a:pt x="369062" y="229908"/>
                  </a:lnTo>
                  <a:lnTo>
                    <a:pt x="369062" y="144081"/>
                  </a:lnTo>
                  <a:lnTo>
                    <a:pt x="395033" y="170129"/>
                  </a:lnTo>
                  <a:lnTo>
                    <a:pt x="404202" y="170129"/>
                  </a:lnTo>
                  <a:lnTo>
                    <a:pt x="416433" y="157873"/>
                  </a:lnTo>
                  <a:lnTo>
                    <a:pt x="416433" y="148678"/>
                  </a:lnTo>
                  <a:close/>
                </a:path>
                <a:path w="506729" h="521335">
                  <a:moveTo>
                    <a:pt x="506603" y="0"/>
                  </a:moveTo>
                  <a:lnTo>
                    <a:pt x="460756" y="0"/>
                  </a:lnTo>
                  <a:lnTo>
                    <a:pt x="460756" y="45974"/>
                  </a:lnTo>
                  <a:lnTo>
                    <a:pt x="460756" y="475157"/>
                  </a:lnTo>
                  <a:lnTo>
                    <a:pt x="78701" y="475157"/>
                  </a:lnTo>
                  <a:lnTo>
                    <a:pt x="78701" y="45974"/>
                  </a:lnTo>
                  <a:lnTo>
                    <a:pt x="460756" y="45974"/>
                  </a:lnTo>
                  <a:lnTo>
                    <a:pt x="460756" y="0"/>
                  </a:lnTo>
                  <a:lnTo>
                    <a:pt x="32854" y="0"/>
                  </a:lnTo>
                  <a:lnTo>
                    <a:pt x="32854" y="45974"/>
                  </a:lnTo>
                  <a:lnTo>
                    <a:pt x="22923" y="45974"/>
                  </a:lnTo>
                  <a:lnTo>
                    <a:pt x="14541" y="48171"/>
                  </a:lnTo>
                  <a:lnTo>
                    <a:pt x="8026" y="53162"/>
                  </a:lnTo>
                  <a:lnTo>
                    <a:pt x="3797" y="60312"/>
                  </a:lnTo>
                  <a:lnTo>
                    <a:pt x="2298" y="68973"/>
                  </a:lnTo>
                  <a:lnTo>
                    <a:pt x="3479" y="77622"/>
                  </a:lnTo>
                  <a:lnTo>
                    <a:pt x="7734" y="84772"/>
                  </a:lnTo>
                  <a:lnTo>
                    <a:pt x="14439" y="89776"/>
                  </a:lnTo>
                  <a:lnTo>
                    <a:pt x="22923" y="91960"/>
                  </a:lnTo>
                  <a:lnTo>
                    <a:pt x="32854" y="91960"/>
                  </a:lnTo>
                  <a:lnTo>
                    <a:pt x="32854" y="122618"/>
                  </a:lnTo>
                  <a:lnTo>
                    <a:pt x="22923" y="122618"/>
                  </a:lnTo>
                  <a:lnTo>
                    <a:pt x="13855" y="124383"/>
                  </a:lnTo>
                  <a:lnTo>
                    <a:pt x="6591" y="129222"/>
                  </a:lnTo>
                  <a:lnTo>
                    <a:pt x="1752" y="136525"/>
                  </a:lnTo>
                  <a:lnTo>
                    <a:pt x="0" y="145605"/>
                  </a:lnTo>
                  <a:lnTo>
                    <a:pt x="1752" y="154698"/>
                  </a:lnTo>
                  <a:lnTo>
                    <a:pt x="6591" y="161988"/>
                  </a:lnTo>
                  <a:lnTo>
                    <a:pt x="13855" y="166839"/>
                  </a:lnTo>
                  <a:lnTo>
                    <a:pt x="22923" y="168605"/>
                  </a:lnTo>
                  <a:lnTo>
                    <a:pt x="32854" y="168605"/>
                  </a:lnTo>
                  <a:lnTo>
                    <a:pt x="32854" y="199263"/>
                  </a:lnTo>
                  <a:lnTo>
                    <a:pt x="22923" y="199263"/>
                  </a:lnTo>
                  <a:lnTo>
                    <a:pt x="13855" y="201015"/>
                  </a:lnTo>
                  <a:lnTo>
                    <a:pt x="6591" y="205867"/>
                  </a:lnTo>
                  <a:lnTo>
                    <a:pt x="1752" y="213156"/>
                  </a:lnTo>
                  <a:lnTo>
                    <a:pt x="0" y="222250"/>
                  </a:lnTo>
                  <a:lnTo>
                    <a:pt x="1752" y="231343"/>
                  </a:lnTo>
                  <a:lnTo>
                    <a:pt x="6591" y="238633"/>
                  </a:lnTo>
                  <a:lnTo>
                    <a:pt x="13855" y="243484"/>
                  </a:lnTo>
                  <a:lnTo>
                    <a:pt x="22923" y="245237"/>
                  </a:lnTo>
                  <a:lnTo>
                    <a:pt x="32854" y="245237"/>
                  </a:lnTo>
                  <a:lnTo>
                    <a:pt x="32854" y="275894"/>
                  </a:lnTo>
                  <a:lnTo>
                    <a:pt x="22923" y="275894"/>
                  </a:lnTo>
                  <a:lnTo>
                    <a:pt x="13855" y="277660"/>
                  </a:lnTo>
                  <a:lnTo>
                    <a:pt x="6591" y="282511"/>
                  </a:lnTo>
                  <a:lnTo>
                    <a:pt x="1752" y="289801"/>
                  </a:lnTo>
                  <a:lnTo>
                    <a:pt x="0" y="298881"/>
                  </a:lnTo>
                  <a:lnTo>
                    <a:pt x="1752" y="307975"/>
                  </a:lnTo>
                  <a:lnTo>
                    <a:pt x="6591" y="315264"/>
                  </a:lnTo>
                  <a:lnTo>
                    <a:pt x="13855" y="320116"/>
                  </a:lnTo>
                  <a:lnTo>
                    <a:pt x="22923" y="321881"/>
                  </a:lnTo>
                  <a:lnTo>
                    <a:pt x="32854" y="321881"/>
                  </a:lnTo>
                  <a:lnTo>
                    <a:pt x="32854" y="352539"/>
                  </a:lnTo>
                  <a:lnTo>
                    <a:pt x="22923" y="352539"/>
                  </a:lnTo>
                  <a:lnTo>
                    <a:pt x="13855" y="354291"/>
                  </a:lnTo>
                  <a:lnTo>
                    <a:pt x="6591" y="359143"/>
                  </a:lnTo>
                  <a:lnTo>
                    <a:pt x="1752" y="366433"/>
                  </a:lnTo>
                  <a:lnTo>
                    <a:pt x="0" y="375526"/>
                  </a:lnTo>
                  <a:lnTo>
                    <a:pt x="1752" y="384619"/>
                  </a:lnTo>
                  <a:lnTo>
                    <a:pt x="6591" y="391909"/>
                  </a:lnTo>
                  <a:lnTo>
                    <a:pt x="13855" y="396760"/>
                  </a:lnTo>
                  <a:lnTo>
                    <a:pt x="22923" y="398513"/>
                  </a:lnTo>
                  <a:lnTo>
                    <a:pt x="32854" y="398513"/>
                  </a:lnTo>
                  <a:lnTo>
                    <a:pt x="32854" y="429171"/>
                  </a:lnTo>
                  <a:lnTo>
                    <a:pt x="22923" y="429171"/>
                  </a:lnTo>
                  <a:lnTo>
                    <a:pt x="13855" y="430936"/>
                  </a:lnTo>
                  <a:lnTo>
                    <a:pt x="6591" y="435787"/>
                  </a:lnTo>
                  <a:lnTo>
                    <a:pt x="1752" y="443077"/>
                  </a:lnTo>
                  <a:lnTo>
                    <a:pt x="0" y="452170"/>
                  </a:lnTo>
                  <a:lnTo>
                    <a:pt x="1752" y="461251"/>
                  </a:lnTo>
                  <a:lnTo>
                    <a:pt x="6591" y="468553"/>
                  </a:lnTo>
                  <a:lnTo>
                    <a:pt x="13855" y="473392"/>
                  </a:lnTo>
                  <a:lnTo>
                    <a:pt x="22923" y="475157"/>
                  </a:lnTo>
                  <a:lnTo>
                    <a:pt x="32854" y="475157"/>
                  </a:lnTo>
                  <a:lnTo>
                    <a:pt x="32854" y="521144"/>
                  </a:lnTo>
                  <a:lnTo>
                    <a:pt x="506603" y="521144"/>
                  </a:lnTo>
                  <a:lnTo>
                    <a:pt x="5066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35835" y="2656023"/>
              <a:ext cx="125312" cy="12568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67734" y="2441434"/>
              <a:ext cx="125312" cy="125688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10138156" y="3603752"/>
            <a:ext cx="1902460" cy="2334101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065" marR="5080" indent="1270" algn="ctr">
              <a:lnSpc>
                <a:spcPct val="90800"/>
              </a:lnSpc>
              <a:spcBef>
                <a:spcPts val="365"/>
              </a:spcBef>
            </a:pPr>
            <a:r>
              <a:rPr sz="2400" spc="-10" dirty="0">
                <a:solidFill>
                  <a:srgbClr val="2D2B20"/>
                </a:solidFill>
                <a:latin typeface="Tw Cen MT"/>
                <a:cs typeface="Tw Cen MT"/>
              </a:rPr>
              <a:t>NONPROFIT OPERATING </a:t>
            </a:r>
            <a:r>
              <a:rPr sz="24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4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400" spc="-45" dirty="0">
                <a:solidFill>
                  <a:srgbClr val="2D2B20"/>
                </a:solidFill>
                <a:latin typeface="Tw Cen MT"/>
                <a:cs typeface="Tw Cen MT"/>
              </a:rPr>
              <a:t>CAPACITY </a:t>
            </a:r>
            <a:r>
              <a:rPr sz="2400" spc="-10" dirty="0" smtClean="0">
                <a:solidFill>
                  <a:srgbClr val="2D2B20"/>
                </a:solidFill>
                <a:latin typeface="Tw Cen MT"/>
                <a:cs typeface="Tw Cen MT"/>
              </a:rPr>
              <a:t>BUILDING</a:t>
            </a:r>
            <a:endParaRPr lang="en-US" sz="2400" spc="-10" dirty="0" smtClean="0">
              <a:solidFill>
                <a:srgbClr val="2D2B20"/>
              </a:solidFill>
              <a:latin typeface="Tw Cen MT"/>
              <a:cs typeface="Tw Cen MT"/>
            </a:endParaRPr>
          </a:p>
          <a:p>
            <a:pPr marL="12065" marR="5080" indent="1270" algn="ctr">
              <a:lnSpc>
                <a:spcPct val="90800"/>
              </a:lnSpc>
              <a:spcBef>
                <a:spcPts val="365"/>
              </a:spcBef>
            </a:pPr>
            <a:r>
              <a:rPr lang="en-US" spc="-10" dirty="0" smtClean="0">
                <a:solidFill>
                  <a:srgbClr val="2D2B20"/>
                </a:solidFill>
                <a:latin typeface="Tw Cen MT"/>
                <a:cs typeface="Tw Cen MT"/>
              </a:rPr>
              <a:t>(HOME ARP ELIGIBILITY ONLY)</a:t>
            </a:r>
            <a:endParaRPr lang="en-US" dirty="0" smtClean="0">
              <a:latin typeface="Tw Cen MT"/>
              <a:cs typeface="Tw Cen MT"/>
            </a:endParaRPr>
          </a:p>
          <a:p>
            <a:pPr marL="12065" marR="5080" indent="1270" algn="ctr">
              <a:lnSpc>
                <a:spcPct val="90800"/>
              </a:lnSpc>
              <a:spcBef>
                <a:spcPts val="365"/>
              </a:spcBef>
            </a:pPr>
            <a:endParaRPr sz="24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54550" cy="6858000"/>
          </a:xfrm>
          <a:custGeom>
            <a:avLst/>
            <a:gdLst/>
            <a:ahLst/>
            <a:cxnLst/>
            <a:rect l="l" t="t" r="r" b="b"/>
            <a:pathLst>
              <a:path w="4654550" h="6858000">
                <a:moveTo>
                  <a:pt x="4654296" y="0"/>
                </a:moveTo>
                <a:lnTo>
                  <a:pt x="0" y="0"/>
                </a:lnTo>
                <a:lnTo>
                  <a:pt x="0" y="6858000"/>
                </a:lnTo>
                <a:lnTo>
                  <a:pt x="4654296" y="6858000"/>
                </a:lnTo>
                <a:lnTo>
                  <a:pt x="4654296" y="0"/>
                </a:lnTo>
                <a:close/>
              </a:path>
            </a:pathLst>
          </a:custGeom>
          <a:solidFill>
            <a:srgbClr val="9CB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422" y="2009647"/>
            <a:ext cx="2577465" cy="261683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 marR="5080" indent="428625" algn="r">
              <a:lnSpc>
                <a:spcPct val="80000"/>
              </a:lnSpc>
              <a:spcBef>
                <a:spcPts val="1300"/>
              </a:spcBef>
            </a:pPr>
            <a:r>
              <a:rPr spc="60" dirty="0">
                <a:solidFill>
                  <a:srgbClr val="FFFFFF"/>
                </a:solidFill>
              </a:rPr>
              <a:t>THE</a:t>
            </a:r>
            <a:r>
              <a:rPr spc="190" dirty="0">
                <a:solidFill>
                  <a:srgbClr val="FFFFFF"/>
                </a:solidFill>
              </a:rPr>
              <a:t> </a:t>
            </a:r>
            <a:r>
              <a:rPr spc="75" dirty="0">
                <a:solidFill>
                  <a:srgbClr val="FFFFFF"/>
                </a:solidFill>
              </a:rPr>
              <a:t>HOME- </a:t>
            </a:r>
            <a:r>
              <a:rPr spc="50" dirty="0">
                <a:solidFill>
                  <a:srgbClr val="FFFFFF"/>
                </a:solidFill>
              </a:rPr>
              <a:t>AMERICAN </a:t>
            </a:r>
            <a:r>
              <a:rPr spc="55" dirty="0">
                <a:solidFill>
                  <a:srgbClr val="FFFFFF"/>
                </a:solidFill>
              </a:rPr>
              <a:t>RESCUE</a:t>
            </a:r>
            <a:r>
              <a:rPr spc="190" dirty="0">
                <a:solidFill>
                  <a:srgbClr val="FFFFFF"/>
                </a:solidFill>
              </a:rPr>
              <a:t> </a:t>
            </a:r>
            <a:r>
              <a:rPr spc="-20" dirty="0">
                <a:solidFill>
                  <a:srgbClr val="FFFFFF"/>
                </a:solidFill>
              </a:rPr>
              <a:t>PLAN</a:t>
            </a:r>
          </a:p>
          <a:p>
            <a:pPr marR="8255" algn="r">
              <a:lnSpc>
                <a:spcPts val="4800"/>
              </a:lnSpc>
            </a:pPr>
            <a:r>
              <a:rPr spc="45" dirty="0">
                <a:solidFill>
                  <a:srgbClr val="FFFFFF"/>
                </a:solidFill>
              </a:rPr>
              <a:t>(ARP)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60009" y="818134"/>
            <a:ext cx="6046470" cy="464439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464820" marR="458470" indent="635" algn="ctr">
              <a:lnSpc>
                <a:spcPts val="3460"/>
              </a:lnSpc>
              <a:spcBef>
                <a:spcPts val="530"/>
              </a:spcBef>
            </a:pPr>
            <a:r>
              <a:rPr sz="3200" b="1" dirty="0">
                <a:latin typeface="Calibri"/>
                <a:cs typeface="Calibri"/>
              </a:rPr>
              <a:t>SEC.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3205.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HOMELESSNESS </a:t>
            </a:r>
            <a:r>
              <a:rPr sz="3200" b="1" spc="-35" dirty="0">
                <a:latin typeface="Calibri"/>
                <a:cs typeface="Calibri"/>
              </a:rPr>
              <a:t>ASSISTANCE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AND</a:t>
            </a:r>
            <a:r>
              <a:rPr sz="3200" b="1" spc="-8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SUPPORTIVE SERVICES</a:t>
            </a:r>
            <a:r>
              <a:rPr sz="3200" b="1" spc="-1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PROGRAM.</a:t>
            </a:r>
            <a:endParaRPr sz="3200">
              <a:latin typeface="Calibri"/>
              <a:cs typeface="Calibri"/>
            </a:endParaRPr>
          </a:p>
          <a:p>
            <a:pPr marL="12700" marR="5080" indent="-635" algn="ctr">
              <a:lnSpc>
                <a:spcPct val="90000"/>
              </a:lnSpc>
              <a:spcBef>
                <a:spcPts val="1365"/>
              </a:spcBef>
              <a:tabLst>
                <a:tab pos="2673350" algn="l"/>
              </a:tabLst>
            </a:pP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Provides</a:t>
            </a:r>
            <a:r>
              <a:rPr sz="3200" spc="-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$5</a:t>
            </a:r>
            <a:r>
              <a:rPr sz="3200" spc="-7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billion</a:t>
            </a:r>
            <a:r>
              <a:rPr sz="3200" spc="-8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3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spc="-10" dirty="0">
                <a:solidFill>
                  <a:srgbClr val="2D2B20"/>
                </a:solidFill>
                <a:latin typeface="Tw Cen MT"/>
                <a:cs typeface="Tw Cen MT"/>
              </a:rPr>
              <a:t>supplemental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HOME</a:t>
            </a:r>
            <a:r>
              <a:rPr sz="3200" spc="-9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funds</a:t>
            </a:r>
            <a:r>
              <a:rPr sz="3200" spc="-9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spc="-25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	assist</a:t>
            </a:r>
            <a:r>
              <a:rPr sz="3200" spc="-1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individuals</a:t>
            </a:r>
            <a:r>
              <a:rPr sz="3200" spc="-1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spc="-25" dirty="0">
                <a:solidFill>
                  <a:srgbClr val="2D2B20"/>
                </a:solidFill>
                <a:latin typeface="Tw Cen MT"/>
                <a:cs typeface="Tw Cen MT"/>
              </a:rPr>
              <a:t>or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households</a:t>
            </a:r>
            <a:r>
              <a:rPr sz="3200" spc="-9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who</a:t>
            </a:r>
            <a:r>
              <a:rPr sz="3200" spc="-9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are</a:t>
            </a:r>
            <a:r>
              <a:rPr sz="3200" spc="-9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homeless,</a:t>
            </a:r>
            <a:r>
              <a:rPr sz="3200" spc="-9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at</a:t>
            </a:r>
            <a:r>
              <a:rPr sz="3200" spc="-9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spc="-20" dirty="0">
                <a:solidFill>
                  <a:srgbClr val="2D2B20"/>
                </a:solidFill>
                <a:latin typeface="Tw Cen MT"/>
                <a:cs typeface="Tw Cen MT"/>
              </a:rPr>
              <a:t>risk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3200" spc="7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homelessness</a:t>
            </a:r>
            <a:r>
              <a:rPr sz="3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3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other </a:t>
            </a:r>
            <a:r>
              <a:rPr sz="3200" spc="-10" dirty="0">
                <a:solidFill>
                  <a:srgbClr val="2D2B20"/>
                </a:solidFill>
                <a:latin typeface="Tw Cen MT"/>
                <a:cs typeface="Tw Cen MT"/>
              </a:rPr>
              <a:t>vulnerable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populations</a:t>
            </a:r>
            <a:r>
              <a:rPr sz="3200" spc="-19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by</a:t>
            </a:r>
            <a:r>
              <a:rPr sz="3200" spc="-18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providing</a:t>
            </a:r>
            <a:r>
              <a:rPr sz="3200" spc="-18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spc="-10" dirty="0">
                <a:solidFill>
                  <a:srgbClr val="2D2B20"/>
                </a:solidFill>
                <a:latin typeface="Tw Cen MT"/>
                <a:cs typeface="Tw Cen MT"/>
              </a:rPr>
              <a:t>housing,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rental</a:t>
            </a:r>
            <a:r>
              <a:rPr sz="3200" spc="-1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spc="-10" dirty="0">
                <a:solidFill>
                  <a:srgbClr val="2D2B20"/>
                </a:solidFill>
                <a:latin typeface="Tw Cen MT"/>
                <a:cs typeface="Tw Cen MT"/>
              </a:rPr>
              <a:t>assistance,</a:t>
            </a:r>
            <a:r>
              <a:rPr sz="3200" spc="-1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supportive</a:t>
            </a:r>
            <a:r>
              <a:rPr sz="3200" spc="-1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spc="-10" dirty="0">
                <a:solidFill>
                  <a:srgbClr val="2D2B20"/>
                </a:solidFill>
                <a:latin typeface="Tw Cen MT"/>
                <a:cs typeface="Tw Cen MT"/>
              </a:rPr>
              <a:t>services, 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3200" spc="-1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spc="-25" dirty="0">
                <a:solidFill>
                  <a:srgbClr val="2D2B20"/>
                </a:solidFill>
                <a:latin typeface="Tw Cen MT"/>
                <a:cs typeface="Tw Cen MT"/>
              </a:rPr>
              <a:t>non-</a:t>
            </a:r>
            <a:r>
              <a:rPr sz="3200" dirty="0">
                <a:solidFill>
                  <a:srgbClr val="2D2B20"/>
                </a:solidFill>
                <a:latin typeface="Tw Cen MT"/>
                <a:cs typeface="Tw Cen MT"/>
              </a:rPr>
              <a:t>congregate</a:t>
            </a:r>
            <a:r>
              <a:rPr sz="3200" spc="-114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3200" spc="-10" dirty="0">
                <a:solidFill>
                  <a:srgbClr val="2D2B20"/>
                </a:solidFill>
                <a:latin typeface="Tw Cen MT"/>
                <a:cs typeface="Tw Cen MT"/>
              </a:rPr>
              <a:t>shelter.</a:t>
            </a:r>
            <a:endParaRPr sz="3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1005" y="2619756"/>
            <a:ext cx="1800860" cy="13970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 marR="5080" indent="358775">
              <a:lnSpc>
                <a:spcPct val="80000"/>
              </a:lnSpc>
              <a:spcBef>
                <a:spcPts val="1295"/>
              </a:spcBef>
            </a:pPr>
            <a:r>
              <a:rPr spc="-10" dirty="0"/>
              <a:t>RENTAL </a:t>
            </a:r>
            <a:r>
              <a:rPr spc="50" dirty="0"/>
              <a:t>HOUSING</a:t>
            </a:r>
          </a:p>
        </p:txBody>
      </p:sp>
      <p:sp>
        <p:nvSpPr>
          <p:cNvPr id="3" name="object 3"/>
          <p:cNvSpPr/>
          <p:nvPr/>
        </p:nvSpPr>
        <p:spPr>
          <a:xfrm>
            <a:off x="4678298" y="1600580"/>
            <a:ext cx="0" cy="3657600"/>
          </a:xfrm>
          <a:custGeom>
            <a:avLst/>
            <a:gdLst/>
            <a:ahLst/>
            <a:cxnLst/>
            <a:rect l="l" t="t" r="r" b="b"/>
            <a:pathLst>
              <a:path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19050">
            <a:solidFill>
              <a:srgbClr val="A9A4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32755" y="2071116"/>
            <a:ext cx="5889625" cy="265112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04139" marR="57785" indent="-91440">
              <a:lnSpc>
                <a:spcPts val="2380"/>
              </a:lnSpc>
              <a:spcBef>
                <a:spcPts val="395"/>
              </a:spcBef>
              <a:buClr>
                <a:srgbClr val="9CBDBC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2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funds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may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be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used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acquire,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construct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rehabilitate</a:t>
            </a:r>
            <a:r>
              <a:rPr sz="2200" spc="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rental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housing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occupancy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by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individuals</a:t>
            </a:r>
            <a:r>
              <a:rPr sz="2200" spc="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families</a:t>
            </a:r>
            <a:r>
              <a:rPr sz="22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that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meet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one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200" spc="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the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Qualifying</a:t>
            </a:r>
            <a:r>
              <a:rPr sz="22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Populations.</a:t>
            </a:r>
            <a:endParaRPr sz="2200">
              <a:latin typeface="Tw Cen MT"/>
              <a:cs typeface="Tw Cen MT"/>
            </a:endParaRPr>
          </a:p>
          <a:p>
            <a:pPr marL="104139" marR="5080" indent="-91440">
              <a:lnSpc>
                <a:spcPct val="90000"/>
              </a:lnSpc>
              <a:spcBef>
                <a:spcPts val="1350"/>
              </a:spcBef>
              <a:buClr>
                <a:srgbClr val="9CBDBC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rental</a:t>
            </a:r>
            <a:r>
              <a:rPr sz="22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housing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may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include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single</a:t>
            </a:r>
            <a:r>
              <a:rPr sz="22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family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multifamily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housing,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transitional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permanent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housing,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group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homes,</a:t>
            </a:r>
            <a:r>
              <a:rPr sz="22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single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room</a:t>
            </a:r>
            <a:r>
              <a:rPr sz="22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occupancy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(SRO)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units,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manufactured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housing.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3924" y="2314447"/>
            <a:ext cx="2837815" cy="2007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255" algn="r">
              <a:lnSpc>
                <a:spcPts val="5400"/>
              </a:lnSpc>
              <a:spcBef>
                <a:spcPts val="100"/>
              </a:spcBef>
            </a:pPr>
            <a:r>
              <a:rPr spc="70" dirty="0"/>
              <a:t>TENANT</a:t>
            </a:r>
            <a:r>
              <a:rPr spc="175" dirty="0"/>
              <a:t> </a:t>
            </a:r>
            <a:r>
              <a:rPr spc="25" dirty="0"/>
              <a:t>BASED</a:t>
            </a:r>
          </a:p>
          <a:p>
            <a:pPr marL="536575" marR="5080" indent="871219" algn="r">
              <a:lnSpc>
                <a:spcPct val="80000"/>
              </a:lnSpc>
              <a:spcBef>
                <a:spcPts val="600"/>
              </a:spcBef>
            </a:pPr>
            <a:r>
              <a:rPr spc="-10" dirty="0"/>
              <a:t>RENTAL ASSISTANCE</a:t>
            </a:r>
          </a:p>
        </p:txBody>
      </p:sp>
      <p:sp>
        <p:nvSpPr>
          <p:cNvPr id="3" name="object 3"/>
          <p:cNvSpPr/>
          <p:nvPr/>
        </p:nvSpPr>
        <p:spPr>
          <a:xfrm>
            <a:off x="4678298" y="1600580"/>
            <a:ext cx="0" cy="3657600"/>
          </a:xfrm>
          <a:custGeom>
            <a:avLst/>
            <a:gdLst/>
            <a:ahLst/>
            <a:cxnLst/>
            <a:rect l="l" t="t" r="r" b="b"/>
            <a:pathLst>
              <a:path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19050">
            <a:solidFill>
              <a:srgbClr val="A9A4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32755" y="2071116"/>
            <a:ext cx="5983605" cy="265112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04139" marR="334010" indent="-91440">
              <a:lnSpc>
                <a:spcPts val="2380"/>
              </a:lnSpc>
              <a:spcBef>
                <a:spcPts val="395"/>
              </a:spcBef>
              <a:buClr>
                <a:srgbClr val="9CBDBC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funds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may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be used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provide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tenant-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based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rental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assistance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(“HOME-ARP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TBRA”)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to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individuals</a:t>
            </a:r>
            <a:r>
              <a:rPr sz="2200" spc="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families</a:t>
            </a:r>
            <a:r>
              <a:rPr sz="22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that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meet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one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200" spc="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the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Qualifying</a:t>
            </a:r>
            <a:r>
              <a:rPr sz="22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Populations</a:t>
            </a:r>
            <a:endParaRPr sz="2200">
              <a:latin typeface="Tw Cen MT"/>
              <a:cs typeface="Tw Cen MT"/>
            </a:endParaRPr>
          </a:p>
          <a:p>
            <a:pPr marL="104139" marR="5080" indent="-91440">
              <a:lnSpc>
                <a:spcPct val="90000"/>
              </a:lnSpc>
              <a:spcBef>
                <a:spcPts val="1350"/>
              </a:spcBef>
              <a:buClr>
                <a:srgbClr val="9CBDBC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2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PJ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may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assist a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qualifying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household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by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providing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payments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towards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housing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housing-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related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costs,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such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as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rent,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security</a:t>
            </a:r>
            <a:r>
              <a:rPr sz="22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deposits,</a:t>
            </a:r>
            <a:r>
              <a:rPr sz="22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utility</a:t>
            </a:r>
            <a:r>
              <a:rPr sz="2200" spc="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deposits,</a:t>
            </a:r>
            <a:r>
              <a:rPr sz="22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and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utility</a:t>
            </a:r>
            <a:r>
              <a:rPr sz="22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costs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4933" y="2619756"/>
            <a:ext cx="2374265" cy="13970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620395" marR="5080" indent="-608330">
              <a:lnSpc>
                <a:spcPct val="80000"/>
              </a:lnSpc>
              <a:spcBef>
                <a:spcPts val="1295"/>
              </a:spcBef>
            </a:pPr>
            <a:r>
              <a:rPr spc="50" dirty="0"/>
              <a:t>SUPPORTIVE </a:t>
            </a:r>
            <a:r>
              <a:rPr spc="45" dirty="0"/>
              <a:t>SERVICES</a:t>
            </a:r>
          </a:p>
        </p:txBody>
      </p:sp>
      <p:sp>
        <p:nvSpPr>
          <p:cNvPr id="3" name="object 3"/>
          <p:cNvSpPr/>
          <p:nvPr/>
        </p:nvSpPr>
        <p:spPr>
          <a:xfrm>
            <a:off x="4678298" y="1600580"/>
            <a:ext cx="0" cy="3657600"/>
          </a:xfrm>
          <a:custGeom>
            <a:avLst/>
            <a:gdLst/>
            <a:ahLst/>
            <a:cxnLst/>
            <a:rect l="l" t="t" r="r" b="b"/>
            <a:pathLst>
              <a:path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19050">
            <a:solidFill>
              <a:srgbClr val="A9A4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32755" y="1920239"/>
            <a:ext cx="5857240" cy="3452612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04139" marR="71120" indent="-91440">
              <a:lnSpc>
                <a:spcPts val="2380"/>
              </a:lnSpc>
              <a:spcBef>
                <a:spcPts val="395"/>
              </a:spcBef>
              <a:buClr>
                <a:srgbClr val="9CBDBC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funds may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be used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to provide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broad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range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200" spc="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supportive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services</a:t>
            </a:r>
            <a:r>
              <a:rPr sz="22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individuals</a:t>
            </a:r>
            <a:r>
              <a:rPr sz="22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and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families</a:t>
            </a:r>
            <a:r>
              <a:rPr sz="22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that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meet one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200" spc="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 smtClean="0">
                <a:solidFill>
                  <a:srgbClr val="2D2B20"/>
                </a:solidFill>
                <a:latin typeface="Tw Cen MT"/>
                <a:cs typeface="Tw Cen MT"/>
              </a:rPr>
              <a:t>qualifying</a:t>
            </a:r>
            <a:r>
              <a:rPr lang="en-US" sz="2200" spc="-10" dirty="0" smtClean="0">
                <a:solidFill>
                  <a:srgbClr val="2D2B20"/>
                </a:solidFill>
                <a:latin typeface="Tw Cen MT"/>
                <a:cs typeface="Tw Cen MT"/>
              </a:rPr>
              <a:t> populations</a:t>
            </a:r>
            <a:r>
              <a:rPr sz="2200" spc="-10" dirty="0" smtClean="0">
                <a:solidFill>
                  <a:srgbClr val="2D2B20"/>
                </a:solidFill>
                <a:latin typeface="Tw Cen MT"/>
                <a:cs typeface="Tw Cen MT"/>
              </a:rPr>
              <a:t>.</a:t>
            </a:r>
            <a:endParaRPr lang="en-US" sz="2200" spc="-10" dirty="0" smtClean="0">
              <a:solidFill>
                <a:srgbClr val="2D2B20"/>
              </a:solidFill>
              <a:latin typeface="Tw Cen MT"/>
              <a:cs typeface="Tw Cen MT"/>
            </a:endParaRPr>
          </a:p>
          <a:p>
            <a:pPr marL="355599" marR="71120" indent="-342900">
              <a:lnSpc>
                <a:spcPts val="2380"/>
              </a:lnSpc>
              <a:spcBef>
                <a:spcPts val="395"/>
              </a:spcBef>
              <a:buClr>
                <a:srgbClr val="9CBDBC"/>
              </a:buClr>
              <a:buSzPct val="95454"/>
              <a:buFont typeface="Arial" panose="020B0604020202020204" pitchFamily="34" charset="0"/>
              <a:buChar char="•"/>
              <a:tabLst>
                <a:tab pos="111760" algn="l"/>
              </a:tabLst>
            </a:pPr>
            <a:r>
              <a:rPr lang="en-US" sz="2200" spc="-10" dirty="0" smtClean="0">
                <a:solidFill>
                  <a:srgbClr val="2D2B20"/>
                </a:solidFill>
                <a:latin typeface="Tw Cen MT"/>
                <a:cs typeface="Tw Cen MT"/>
              </a:rPr>
              <a:t>McKinney-Vento Supportive Services</a:t>
            </a:r>
          </a:p>
          <a:p>
            <a:pPr marL="355599" marR="71120" indent="-342900">
              <a:lnSpc>
                <a:spcPts val="2380"/>
              </a:lnSpc>
              <a:spcBef>
                <a:spcPts val="395"/>
              </a:spcBef>
              <a:buClr>
                <a:srgbClr val="9CBDBC"/>
              </a:buClr>
              <a:buSzPct val="95454"/>
              <a:buFont typeface="Arial" panose="020B0604020202020204" pitchFamily="34" charset="0"/>
              <a:buChar char="•"/>
              <a:tabLst>
                <a:tab pos="111760" algn="l"/>
              </a:tabLst>
            </a:pPr>
            <a:r>
              <a:rPr lang="en-US" sz="2200" spc="-10" dirty="0" smtClean="0">
                <a:solidFill>
                  <a:srgbClr val="2D2B20"/>
                </a:solidFill>
                <a:latin typeface="Tw Cen MT"/>
                <a:cs typeface="Tw Cen MT"/>
              </a:rPr>
              <a:t>Homeless Prevention Services (ESG Program)</a:t>
            </a:r>
          </a:p>
          <a:p>
            <a:pPr marL="355599" marR="71120" indent="-342900">
              <a:lnSpc>
                <a:spcPts val="2380"/>
              </a:lnSpc>
              <a:spcBef>
                <a:spcPts val="395"/>
              </a:spcBef>
              <a:buClr>
                <a:srgbClr val="9CBDBC"/>
              </a:buClr>
              <a:buSzPct val="95454"/>
              <a:buFont typeface="Arial" panose="020B0604020202020204" pitchFamily="34" charset="0"/>
              <a:buChar char="•"/>
              <a:tabLst>
                <a:tab pos="111760" algn="l"/>
              </a:tabLst>
            </a:pPr>
            <a:r>
              <a:rPr lang="en-US" sz="2200" spc="-10" dirty="0" smtClean="0">
                <a:solidFill>
                  <a:srgbClr val="2D2B20"/>
                </a:solidFill>
                <a:latin typeface="Tw Cen MT"/>
                <a:cs typeface="Tw Cen MT"/>
              </a:rPr>
              <a:t>Housing Counseling Services</a:t>
            </a:r>
            <a:endParaRPr sz="1600" dirty="0">
              <a:latin typeface="Tw Cen MT"/>
              <a:cs typeface="Tw Cen MT"/>
            </a:endParaRPr>
          </a:p>
          <a:p>
            <a:pPr marL="104139" marR="5080" indent="-91440">
              <a:lnSpc>
                <a:spcPct val="90000"/>
              </a:lnSpc>
              <a:spcBef>
                <a:spcPts val="1355"/>
              </a:spcBef>
              <a:buClr>
                <a:srgbClr val="9CBDBC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Supportive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services</a:t>
            </a:r>
            <a:r>
              <a:rPr sz="22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may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be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provided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individuals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families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who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are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not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already receiving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the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services (limited)</a:t>
            </a:r>
            <a:r>
              <a:rPr sz="22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through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another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program.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endParaRPr sz="22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0342" y="2314447"/>
            <a:ext cx="2544445" cy="2007235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2700" marR="5080" indent="1513840" algn="r">
              <a:lnSpc>
                <a:spcPts val="4800"/>
              </a:lnSpc>
              <a:spcBef>
                <a:spcPts val="1260"/>
              </a:spcBef>
            </a:pPr>
            <a:r>
              <a:rPr spc="55" dirty="0"/>
              <a:t>NON- </a:t>
            </a:r>
            <a:r>
              <a:rPr spc="-10" dirty="0"/>
              <a:t>CONGREGATE</a:t>
            </a:r>
          </a:p>
          <a:p>
            <a:pPr marR="8890" algn="r">
              <a:lnSpc>
                <a:spcPts val="4840"/>
              </a:lnSpc>
            </a:pPr>
            <a:r>
              <a:rPr spc="-10" dirty="0"/>
              <a:t>SHELTER</a:t>
            </a:r>
          </a:p>
        </p:txBody>
      </p:sp>
      <p:sp>
        <p:nvSpPr>
          <p:cNvPr id="3" name="object 3"/>
          <p:cNvSpPr/>
          <p:nvPr/>
        </p:nvSpPr>
        <p:spPr>
          <a:xfrm>
            <a:off x="4678298" y="1600580"/>
            <a:ext cx="0" cy="3657600"/>
          </a:xfrm>
          <a:custGeom>
            <a:avLst/>
            <a:gdLst/>
            <a:ahLst/>
            <a:cxnLst/>
            <a:rect l="l" t="t" r="r" b="b"/>
            <a:pathLst>
              <a:path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19050">
            <a:solidFill>
              <a:srgbClr val="A9A4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32755" y="1680463"/>
            <a:ext cx="6000115" cy="379527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04139" marR="44450" indent="-91440">
              <a:lnSpc>
                <a:spcPts val="2380"/>
              </a:lnSpc>
              <a:spcBef>
                <a:spcPts val="395"/>
              </a:spcBef>
              <a:buClr>
                <a:srgbClr val="9CBDBC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funds may be used to acquire</a:t>
            </a:r>
            <a:r>
              <a:rPr sz="22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and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develop</a:t>
            </a:r>
            <a:r>
              <a:rPr sz="22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non-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congregate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shelter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lang="en-US" sz="2200" spc="-15" dirty="0" smtClean="0">
                <a:solidFill>
                  <a:srgbClr val="2D2B20"/>
                </a:solidFill>
                <a:latin typeface="Tw Cen MT"/>
                <a:cs typeface="Tw Cen MT"/>
              </a:rPr>
              <a:t>(NCS) </a:t>
            </a:r>
            <a:r>
              <a:rPr sz="2200" dirty="0" smtClean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200" spc="-25" dirty="0" smtClean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individuals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and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families</a:t>
            </a:r>
            <a:r>
              <a:rPr sz="22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that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meet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one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200" spc="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the Qualifying</a:t>
            </a:r>
            <a:r>
              <a:rPr sz="2200" spc="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Populations.</a:t>
            </a:r>
            <a:endParaRPr sz="2200" dirty="0">
              <a:latin typeface="Tw Cen MT"/>
              <a:cs typeface="Tw Cen MT"/>
            </a:endParaRPr>
          </a:p>
          <a:p>
            <a:pPr marL="104139" marR="5080" indent="-91440">
              <a:lnSpc>
                <a:spcPts val="2380"/>
              </a:lnSpc>
              <a:spcBef>
                <a:spcPts val="1390"/>
              </a:spcBef>
              <a:buClr>
                <a:srgbClr val="9CBDBC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NCS</a:t>
            </a:r>
            <a:r>
              <a:rPr sz="22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provides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private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units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rooms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as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temporary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shelter to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individuals</a:t>
            </a:r>
            <a:r>
              <a:rPr sz="2200" spc="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families</a:t>
            </a:r>
            <a:r>
              <a:rPr sz="22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and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do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not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require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occupants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to sign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 lease or occupancy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agreement.</a:t>
            </a:r>
            <a:endParaRPr sz="2200" dirty="0">
              <a:latin typeface="Tw Cen MT"/>
              <a:cs typeface="Tw Cen MT"/>
            </a:endParaRPr>
          </a:p>
          <a:p>
            <a:pPr marL="104139" marR="153035" indent="-91440">
              <a:lnSpc>
                <a:spcPts val="2380"/>
              </a:lnSpc>
              <a:spcBef>
                <a:spcPts val="1390"/>
              </a:spcBef>
              <a:buClr>
                <a:srgbClr val="9CBDBC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This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activity</a:t>
            </a:r>
            <a:r>
              <a:rPr sz="22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may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include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construction</a:t>
            </a:r>
            <a:r>
              <a:rPr sz="2200" spc="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200" spc="6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new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structures</a:t>
            </a:r>
            <a:r>
              <a:rPr sz="22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or the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acquisition</a:t>
            </a:r>
            <a:r>
              <a:rPr sz="2200" spc="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and/or rehabilitation</a:t>
            </a:r>
            <a:r>
              <a:rPr sz="2200" spc="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of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existing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structures</a:t>
            </a:r>
            <a:r>
              <a:rPr sz="2200" spc="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(such as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motels,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nursing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homes,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or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other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facilities)</a:t>
            </a:r>
            <a:r>
              <a:rPr sz="2200" spc="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to be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for use as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HOME-ARP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NCS.</a:t>
            </a:r>
            <a:endParaRPr sz="22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8550" y="1705101"/>
            <a:ext cx="3162935" cy="3225800"/>
          </a:xfrm>
          <a:prstGeom prst="rect">
            <a:avLst/>
          </a:prstGeom>
        </p:spPr>
        <p:txBody>
          <a:bodyPr vert="horz" wrap="square" lIns="0" tIns="159385" rIns="0" bIns="0" rtlCol="0">
            <a:spAutoFit/>
          </a:bodyPr>
          <a:lstStyle/>
          <a:p>
            <a:pPr marL="12700" marR="6985" indent="911860" algn="r">
              <a:lnSpc>
                <a:spcPts val="4800"/>
              </a:lnSpc>
              <a:spcBef>
                <a:spcPts val="1255"/>
              </a:spcBef>
            </a:pPr>
            <a:r>
              <a:rPr spc="45" dirty="0"/>
              <a:t>NONPROFIT </a:t>
            </a:r>
            <a:r>
              <a:rPr spc="60" dirty="0"/>
              <a:t>OPERATING</a:t>
            </a:r>
            <a:r>
              <a:rPr spc="170" dirty="0"/>
              <a:t> </a:t>
            </a:r>
            <a:r>
              <a:rPr spc="35" dirty="0"/>
              <a:t>AND</a:t>
            </a:r>
          </a:p>
          <a:p>
            <a:pPr marL="862330" marR="5080" indent="457834" algn="r">
              <a:lnSpc>
                <a:spcPct val="80000"/>
              </a:lnSpc>
              <a:spcBef>
                <a:spcPts val="45"/>
              </a:spcBef>
            </a:pPr>
            <a:r>
              <a:rPr spc="-10" dirty="0"/>
              <a:t>CAPACITY </a:t>
            </a:r>
            <a:r>
              <a:rPr spc="35" dirty="0"/>
              <a:t>BUILDING </a:t>
            </a:r>
            <a:r>
              <a:rPr spc="-10" dirty="0"/>
              <a:t>ASSISTANCE</a:t>
            </a:r>
          </a:p>
        </p:txBody>
      </p:sp>
      <p:sp>
        <p:nvSpPr>
          <p:cNvPr id="3" name="object 3"/>
          <p:cNvSpPr/>
          <p:nvPr/>
        </p:nvSpPr>
        <p:spPr>
          <a:xfrm>
            <a:off x="4678298" y="1600580"/>
            <a:ext cx="0" cy="3657600"/>
          </a:xfrm>
          <a:custGeom>
            <a:avLst/>
            <a:gdLst/>
            <a:ahLst/>
            <a:cxnLst/>
            <a:rect l="l" t="t" r="r" b="b"/>
            <a:pathLst>
              <a:path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19050">
            <a:solidFill>
              <a:srgbClr val="A9A4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83753" y="4899025"/>
            <a:ext cx="642620" cy="17145"/>
          </a:xfrm>
          <a:custGeom>
            <a:avLst/>
            <a:gdLst/>
            <a:ahLst/>
            <a:cxnLst/>
            <a:rect l="l" t="t" r="r" b="b"/>
            <a:pathLst>
              <a:path w="642620" h="17145">
                <a:moveTo>
                  <a:pt x="642366" y="0"/>
                </a:moveTo>
                <a:lnTo>
                  <a:pt x="0" y="0"/>
                </a:lnTo>
                <a:lnTo>
                  <a:pt x="0" y="16763"/>
                </a:lnTo>
                <a:lnTo>
                  <a:pt x="642366" y="16763"/>
                </a:lnTo>
                <a:lnTo>
                  <a:pt x="642366" y="0"/>
                </a:lnTo>
                <a:close/>
              </a:path>
            </a:pathLst>
          </a:custGeom>
          <a:solidFill>
            <a:srgbClr val="2D2B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32755" y="565911"/>
            <a:ext cx="6127115" cy="465010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04139" marR="63500" indent="-91440">
              <a:lnSpc>
                <a:spcPts val="2110"/>
              </a:lnSpc>
              <a:spcBef>
                <a:spcPts val="610"/>
              </a:spcBef>
              <a:buClr>
                <a:srgbClr val="9CBDBC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HOME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ARP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funds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may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used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(up to 5% of</a:t>
            </a:r>
            <a:r>
              <a:rPr sz="2200" spc="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ARP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allocation)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pay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operating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expenses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200" spc="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CHDOs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and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other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nonprofit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organizations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that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will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carry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out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activities</a:t>
            </a:r>
            <a:r>
              <a:rPr sz="2200" spc="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with</a:t>
            </a:r>
            <a:r>
              <a:rPr sz="22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HOME-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ARP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funds.</a:t>
            </a:r>
            <a:endParaRPr sz="2200">
              <a:latin typeface="Tw Cen MT"/>
              <a:cs typeface="Tw Cen MT"/>
            </a:endParaRPr>
          </a:p>
          <a:p>
            <a:pPr marL="104139" marR="107314" indent="-91440">
              <a:lnSpc>
                <a:spcPts val="2110"/>
              </a:lnSpc>
              <a:spcBef>
                <a:spcPts val="1410"/>
              </a:spcBef>
              <a:buClr>
                <a:srgbClr val="9CBDBC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PJ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may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also use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up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an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additional</a:t>
            </a:r>
            <a:r>
              <a:rPr sz="22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5%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200" spc="6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its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allocation</a:t>
            </a:r>
            <a:r>
              <a:rPr sz="2200" spc="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pay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eligible</a:t>
            </a:r>
            <a:r>
              <a:rPr sz="22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costs</a:t>
            </a:r>
            <a:r>
              <a:rPr sz="2200" spc="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related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developing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capacity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200" spc="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eligible nonprofit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organizations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to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successfully</a:t>
            </a:r>
            <a:r>
              <a:rPr sz="22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carry</a:t>
            </a:r>
            <a:r>
              <a:rPr sz="2200" spc="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out HOME-ARP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eligible</a:t>
            </a:r>
            <a:r>
              <a:rPr sz="2200" spc="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activities.</a:t>
            </a:r>
            <a:endParaRPr sz="2200">
              <a:latin typeface="Tw Cen MT"/>
              <a:cs typeface="Tw Cen MT"/>
            </a:endParaRPr>
          </a:p>
          <a:p>
            <a:pPr marL="104139" marR="5080" indent="-91440">
              <a:lnSpc>
                <a:spcPts val="2110"/>
              </a:lnSpc>
              <a:spcBef>
                <a:spcPts val="1410"/>
              </a:spcBef>
              <a:buClr>
                <a:srgbClr val="9CBDBC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In</a:t>
            </a:r>
            <a:r>
              <a:rPr sz="2200" spc="-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any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fiscal 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year,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both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u="sng" dirty="0">
                <a:solidFill>
                  <a:srgbClr val="2D2B20"/>
                </a:solidFill>
                <a:uFill>
                  <a:solidFill>
                    <a:srgbClr val="2D2B20"/>
                  </a:solidFill>
                </a:uFill>
                <a:latin typeface="Tw Cen MT"/>
                <a:cs typeface="Tw Cen MT"/>
              </a:rPr>
              <a:t>operating</a:t>
            </a:r>
            <a:r>
              <a:rPr sz="2200" u="sng" spc="-20" dirty="0">
                <a:solidFill>
                  <a:srgbClr val="2D2B20"/>
                </a:solidFill>
                <a:uFill>
                  <a:solidFill>
                    <a:srgbClr val="2D2B20"/>
                  </a:solidFill>
                </a:uFill>
                <a:latin typeface="Tw Cen MT"/>
                <a:cs typeface="Tw Cen MT"/>
              </a:rPr>
              <a:t> </a:t>
            </a:r>
            <a:r>
              <a:rPr sz="2200" u="sng" dirty="0">
                <a:solidFill>
                  <a:srgbClr val="2D2B20"/>
                </a:solidFill>
                <a:uFill>
                  <a:solidFill>
                    <a:srgbClr val="2D2B20"/>
                  </a:solidFill>
                </a:uFill>
                <a:latin typeface="Tw Cen MT"/>
                <a:cs typeface="Tw Cen MT"/>
              </a:rPr>
              <a:t>assistance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or </a:t>
            </a:r>
            <a:r>
              <a:rPr sz="2200" u="sng" dirty="0">
                <a:solidFill>
                  <a:srgbClr val="2D2B20"/>
                </a:solidFill>
                <a:uFill>
                  <a:solidFill>
                    <a:srgbClr val="2D2B20"/>
                  </a:solidFill>
                </a:uFill>
                <a:latin typeface="Tw Cen MT"/>
                <a:cs typeface="Tw Cen MT"/>
              </a:rPr>
              <a:t>capacity</a:t>
            </a:r>
            <a:r>
              <a:rPr sz="2200" u="sng" spc="-5" dirty="0">
                <a:solidFill>
                  <a:srgbClr val="2D2B20"/>
                </a:solidFill>
                <a:uFill>
                  <a:solidFill>
                    <a:srgbClr val="2D2B20"/>
                  </a:solidFill>
                </a:uFill>
                <a:latin typeface="Tw Cen MT"/>
                <a:cs typeface="Tw Cen MT"/>
              </a:rPr>
              <a:t> </a:t>
            </a:r>
            <a:r>
              <a:rPr sz="2200" u="sng" dirty="0">
                <a:solidFill>
                  <a:srgbClr val="2D2B20"/>
                </a:solidFill>
                <a:uFill>
                  <a:solidFill>
                    <a:srgbClr val="2D2B20"/>
                  </a:solidFill>
                </a:uFill>
                <a:latin typeface="Tw Cen MT"/>
                <a:cs typeface="Tw Cen MT"/>
              </a:rPr>
              <a:t>building</a:t>
            </a:r>
            <a:r>
              <a:rPr sz="2200" u="sng" spc="-10" dirty="0">
                <a:solidFill>
                  <a:srgbClr val="2D2B20"/>
                </a:solidFill>
                <a:uFill>
                  <a:solidFill>
                    <a:srgbClr val="2D2B20"/>
                  </a:solidFill>
                </a:uFill>
                <a:latin typeface="Tw Cen MT"/>
                <a:cs typeface="Tw Cen MT"/>
              </a:rPr>
              <a:t> </a:t>
            </a:r>
            <a:r>
              <a:rPr sz="2200" u="sng" dirty="0">
                <a:solidFill>
                  <a:srgbClr val="2D2B20"/>
                </a:solidFill>
                <a:uFill>
                  <a:solidFill>
                    <a:srgbClr val="2D2B20"/>
                  </a:solidFill>
                </a:uFill>
                <a:latin typeface="Tw Cen MT"/>
                <a:cs typeface="Tw Cen MT"/>
              </a:rPr>
              <a:t>assistance</a:t>
            </a:r>
            <a:r>
              <a:rPr sz="2200" spc="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provided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to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non-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profits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may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not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exceed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greater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200" spc="5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50%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200" spc="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general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operating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expense</a:t>
            </a:r>
            <a:r>
              <a:rPr sz="22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the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non-profit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that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fiscal 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year,</a:t>
            </a:r>
            <a:r>
              <a:rPr sz="2200" spc="-5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r>
              <a:rPr sz="2200" spc="-4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$50,000.</a:t>
            </a:r>
            <a:endParaRPr sz="2200">
              <a:latin typeface="Tw Cen MT"/>
              <a:cs typeface="Tw Cen MT"/>
            </a:endParaRPr>
          </a:p>
          <a:p>
            <a:pPr marL="104139" marR="125730" indent="-91440">
              <a:lnSpc>
                <a:spcPts val="2110"/>
              </a:lnSpc>
              <a:spcBef>
                <a:spcPts val="1415"/>
              </a:spcBef>
              <a:buClr>
                <a:srgbClr val="9CBDBC"/>
              </a:buClr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If</a:t>
            </a:r>
            <a:r>
              <a:rPr sz="2200" spc="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an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organization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receives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BOTH</a:t>
            </a:r>
            <a:r>
              <a:rPr sz="2200" spc="-3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in</a:t>
            </a:r>
            <a:r>
              <a:rPr sz="2200" spc="-3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fiscal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year,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the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total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amount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a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non-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profit may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receive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is the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greater</a:t>
            </a:r>
            <a:endParaRPr sz="22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24196" y="5123179"/>
            <a:ext cx="5759450" cy="629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75"/>
              </a:lnSpc>
              <a:spcBef>
                <a:spcPts val="100"/>
              </a:spcBef>
            </a:pP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200" spc="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50%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of</a:t>
            </a:r>
            <a:r>
              <a:rPr sz="2200" spc="4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their</a:t>
            </a:r>
            <a:r>
              <a:rPr sz="2200" spc="-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operating</a:t>
            </a: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expense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for</a:t>
            </a:r>
            <a:r>
              <a:rPr sz="2200" spc="-15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that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dirty="0">
                <a:solidFill>
                  <a:srgbClr val="2D2B20"/>
                </a:solidFill>
                <a:latin typeface="Tw Cen MT"/>
                <a:cs typeface="Tw Cen MT"/>
              </a:rPr>
              <a:t>year</a:t>
            </a:r>
            <a:r>
              <a:rPr sz="2200" spc="-20" dirty="0">
                <a:solidFill>
                  <a:srgbClr val="2D2B20"/>
                </a:solidFill>
                <a:latin typeface="Tw Cen MT"/>
                <a:cs typeface="Tw Cen MT"/>
              </a:rPr>
              <a:t> </a:t>
            </a:r>
            <a:r>
              <a:rPr sz="2200" spc="-25" dirty="0">
                <a:solidFill>
                  <a:srgbClr val="2D2B20"/>
                </a:solidFill>
                <a:latin typeface="Tw Cen MT"/>
                <a:cs typeface="Tw Cen MT"/>
              </a:rPr>
              <a:t>or</a:t>
            </a:r>
            <a:endParaRPr sz="2200">
              <a:latin typeface="Tw Cen MT"/>
              <a:cs typeface="Tw Cen MT"/>
            </a:endParaRPr>
          </a:p>
          <a:p>
            <a:pPr marL="12700">
              <a:lnSpc>
                <a:spcPts val="2375"/>
              </a:lnSpc>
            </a:pPr>
            <a:r>
              <a:rPr sz="2200" spc="-10" dirty="0">
                <a:solidFill>
                  <a:srgbClr val="2D2B20"/>
                </a:solidFill>
                <a:latin typeface="Tw Cen MT"/>
                <a:cs typeface="Tw Cen MT"/>
              </a:rPr>
              <a:t>$75,000.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WHAT</a:t>
            </a:r>
            <a:r>
              <a:rPr spc="229" dirty="0"/>
              <a:t> </a:t>
            </a:r>
            <a:r>
              <a:rPr lang="en-US" dirty="0" smtClean="0"/>
              <a:t>IS CURRENTLY BEING UNDERTAKEN</a:t>
            </a:r>
            <a:r>
              <a:rPr spc="-20" dirty="0" smtClean="0"/>
              <a:t>?</a:t>
            </a:r>
            <a:endParaRPr spc="-2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057147" y="1742185"/>
            <a:ext cx="7843520" cy="4919937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04139" marR="86360" indent="13335">
              <a:lnSpc>
                <a:spcPts val="3240"/>
              </a:lnSpc>
              <a:spcBef>
                <a:spcPts val="505"/>
              </a:spcBef>
            </a:pPr>
            <a:r>
              <a:rPr lang="en-US" dirty="0" smtClean="0"/>
              <a:t>The City of Norman</a:t>
            </a:r>
            <a:r>
              <a:rPr dirty="0" smtClean="0"/>
              <a:t>, </a:t>
            </a:r>
            <a:r>
              <a:rPr lang="en-US" dirty="0" smtClean="0"/>
              <a:t>OK504</a:t>
            </a:r>
            <a:r>
              <a:rPr dirty="0" smtClean="0"/>
              <a:t>CoC</a:t>
            </a:r>
            <a:r>
              <a:rPr spc="5" dirty="0" smtClean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other</a:t>
            </a:r>
            <a:r>
              <a:rPr spc="5" dirty="0"/>
              <a:t> </a:t>
            </a:r>
            <a:r>
              <a:rPr dirty="0"/>
              <a:t>community</a:t>
            </a:r>
            <a:r>
              <a:rPr spc="5" dirty="0"/>
              <a:t> </a:t>
            </a:r>
            <a:r>
              <a:rPr dirty="0"/>
              <a:t>partners</a:t>
            </a:r>
            <a:r>
              <a:rPr spc="-10" dirty="0"/>
              <a:t> </a:t>
            </a:r>
            <a:r>
              <a:rPr lang="en-US" dirty="0" smtClean="0"/>
              <a:t>are</a:t>
            </a:r>
            <a:r>
              <a:rPr spc="-10" dirty="0" smtClean="0"/>
              <a:t> </a:t>
            </a:r>
            <a:r>
              <a:rPr dirty="0" smtClean="0"/>
              <a:t>collect</a:t>
            </a:r>
            <a:r>
              <a:rPr lang="en-US" dirty="0" smtClean="0"/>
              <a:t>ing</a:t>
            </a:r>
            <a:r>
              <a:rPr spc="-10" dirty="0" smtClean="0"/>
              <a:t> </a:t>
            </a:r>
            <a:r>
              <a:rPr dirty="0"/>
              <a:t>data</a:t>
            </a:r>
            <a:r>
              <a:rPr spc="-25" dirty="0"/>
              <a:t> </a:t>
            </a:r>
            <a:r>
              <a:rPr lang="en-US" dirty="0" smtClean="0"/>
              <a:t>to assist in</a:t>
            </a:r>
            <a:r>
              <a:rPr spc="-25" dirty="0" smtClean="0"/>
              <a:t> </a:t>
            </a:r>
            <a:r>
              <a:rPr dirty="0" smtClean="0"/>
              <a:t>identifying</a:t>
            </a:r>
            <a:r>
              <a:rPr spc="-15" dirty="0" smtClean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spc="-10" dirty="0" smtClean="0"/>
              <a:t>priorities</a:t>
            </a:r>
            <a:r>
              <a:rPr spc="-10" dirty="0"/>
              <a:t>.</a:t>
            </a:r>
          </a:p>
          <a:p>
            <a:pPr marL="469265" marR="135890" indent="-456565">
              <a:lnSpc>
                <a:spcPts val="3240"/>
              </a:lnSpc>
              <a:spcBef>
                <a:spcPts val="1400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800" dirty="0"/>
              <a:t>HMIS</a:t>
            </a:r>
            <a:r>
              <a:rPr sz="2800" spc="-30" dirty="0"/>
              <a:t> </a:t>
            </a:r>
            <a:r>
              <a:rPr sz="2800" dirty="0"/>
              <a:t>data</a:t>
            </a:r>
            <a:r>
              <a:rPr sz="2800" spc="-30" dirty="0"/>
              <a:t> </a:t>
            </a:r>
            <a:r>
              <a:rPr sz="2800" dirty="0"/>
              <a:t>on</a:t>
            </a:r>
            <a:r>
              <a:rPr sz="2800" spc="-15" dirty="0"/>
              <a:t> </a:t>
            </a:r>
            <a:r>
              <a:rPr sz="2800" dirty="0"/>
              <a:t>who</a:t>
            </a:r>
            <a:r>
              <a:rPr sz="2800" spc="-20" dirty="0"/>
              <a:t> </a:t>
            </a:r>
            <a:r>
              <a:rPr sz="2800" dirty="0"/>
              <a:t>is</a:t>
            </a:r>
            <a:r>
              <a:rPr sz="2800" spc="-20" dirty="0"/>
              <a:t> </a:t>
            </a:r>
            <a:r>
              <a:rPr sz="2800" dirty="0"/>
              <a:t>experiencing</a:t>
            </a:r>
            <a:r>
              <a:rPr sz="2800" spc="-25" dirty="0"/>
              <a:t> </a:t>
            </a:r>
            <a:r>
              <a:rPr sz="2800" spc="-10" dirty="0"/>
              <a:t>homelessness </a:t>
            </a:r>
            <a:r>
              <a:rPr sz="2800" dirty="0"/>
              <a:t>in</a:t>
            </a:r>
            <a:r>
              <a:rPr sz="2800" spc="-10" dirty="0"/>
              <a:t> </a:t>
            </a:r>
            <a:r>
              <a:rPr sz="2800" dirty="0"/>
              <a:t>the </a:t>
            </a:r>
            <a:r>
              <a:rPr sz="2800" spc="-10" dirty="0"/>
              <a:t>community</a:t>
            </a:r>
          </a:p>
          <a:p>
            <a:pPr marL="469265" indent="-456565">
              <a:lnSpc>
                <a:spcPct val="100000"/>
              </a:lnSpc>
              <a:spcBef>
                <a:spcPts val="990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800" dirty="0" smtClean="0"/>
              <a:t>Review</a:t>
            </a:r>
            <a:r>
              <a:rPr lang="en-US" sz="2800" dirty="0" smtClean="0"/>
              <a:t>ing</a:t>
            </a:r>
            <a:r>
              <a:rPr sz="2800" spc="-35" dirty="0" smtClean="0"/>
              <a:t> </a:t>
            </a:r>
            <a:r>
              <a:rPr sz="2800" dirty="0"/>
              <a:t>current</a:t>
            </a:r>
            <a:r>
              <a:rPr sz="2800" spc="-25" dirty="0"/>
              <a:t> </a:t>
            </a:r>
            <a:r>
              <a:rPr sz="2800" dirty="0"/>
              <a:t>community</a:t>
            </a:r>
            <a:r>
              <a:rPr sz="2800" spc="-25" dirty="0"/>
              <a:t> </a:t>
            </a:r>
            <a:r>
              <a:rPr sz="2800" dirty="0"/>
              <a:t>plans</a:t>
            </a:r>
            <a:r>
              <a:rPr sz="2800" spc="-40" dirty="0"/>
              <a:t> </a:t>
            </a:r>
            <a:r>
              <a:rPr sz="2800" dirty="0"/>
              <a:t>or</a:t>
            </a:r>
            <a:r>
              <a:rPr sz="2800" spc="-25" dirty="0"/>
              <a:t> </a:t>
            </a:r>
            <a:r>
              <a:rPr sz="2800" dirty="0"/>
              <a:t>gaps</a:t>
            </a:r>
            <a:r>
              <a:rPr sz="2800" spc="-40" dirty="0"/>
              <a:t> </a:t>
            </a:r>
            <a:r>
              <a:rPr sz="2800" spc="-10" dirty="0"/>
              <a:t>analysis</a:t>
            </a:r>
          </a:p>
          <a:p>
            <a:pPr marL="469265" marR="593725" indent="-456565">
              <a:lnSpc>
                <a:spcPts val="3240"/>
              </a:lnSpc>
              <a:spcBef>
                <a:spcPts val="1455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800" dirty="0" smtClean="0"/>
              <a:t>Identify</a:t>
            </a:r>
            <a:r>
              <a:rPr lang="en-US" sz="2800" dirty="0" smtClean="0"/>
              <a:t>ing</a:t>
            </a:r>
            <a:r>
              <a:rPr sz="2800" spc="-20" dirty="0" smtClean="0"/>
              <a:t> </a:t>
            </a:r>
            <a:r>
              <a:rPr sz="2800" dirty="0"/>
              <a:t>additional</a:t>
            </a:r>
            <a:r>
              <a:rPr sz="2800" spc="-20" dirty="0"/>
              <a:t> </a:t>
            </a:r>
            <a:r>
              <a:rPr sz="2800" dirty="0"/>
              <a:t>sources</a:t>
            </a:r>
            <a:r>
              <a:rPr sz="2800" spc="-10" dirty="0"/>
              <a:t> </a:t>
            </a:r>
            <a:r>
              <a:rPr sz="2800" dirty="0"/>
              <a:t>of</a:t>
            </a:r>
            <a:r>
              <a:rPr sz="2800" spc="80" dirty="0"/>
              <a:t> </a:t>
            </a:r>
            <a:r>
              <a:rPr sz="2800" dirty="0"/>
              <a:t>funding</a:t>
            </a:r>
            <a:r>
              <a:rPr sz="2800" spc="-25" dirty="0"/>
              <a:t> </a:t>
            </a:r>
            <a:r>
              <a:rPr sz="2800" dirty="0"/>
              <a:t>for</a:t>
            </a:r>
            <a:r>
              <a:rPr sz="2800" spc="-5" dirty="0"/>
              <a:t> </a:t>
            </a:r>
            <a:r>
              <a:rPr lang="en-US" sz="2800" spc="-25" dirty="0" smtClean="0"/>
              <a:t>potential</a:t>
            </a:r>
            <a:r>
              <a:rPr sz="2800" spc="-25" dirty="0" smtClean="0"/>
              <a:t> </a:t>
            </a:r>
            <a:r>
              <a:rPr sz="2800" spc="-10" dirty="0" smtClean="0"/>
              <a:t>project</a:t>
            </a:r>
            <a:r>
              <a:rPr lang="en-US" sz="2800" spc="-10" dirty="0" smtClean="0"/>
              <a:t>s as needed</a:t>
            </a:r>
            <a:endParaRPr sz="2800" spc="-10" dirty="0"/>
          </a:p>
          <a:p>
            <a:pPr marL="469265" indent="-456565">
              <a:lnSpc>
                <a:spcPct val="100000"/>
              </a:lnSpc>
              <a:spcBef>
                <a:spcPts val="990"/>
              </a:spcBef>
              <a:buClr>
                <a:srgbClr val="9CBDBC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800" dirty="0" smtClean="0"/>
              <a:t>Develop</a:t>
            </a:r>
            <a:r>
              <a:rPr lang="en-US" sz="2800" dirty="0" smtClean="0"/>
              <a:t>ment of</a:t>
            </a:r>
            <a:r>
              <a:rPr sz="2800" spc="-25" dirty="0" smtClean="0"/>
              <a:t> </a:t>
            </a:r>
            <a:r>
              <a:rPr sz="2800" dirty="0"/>
              <a:t>prioritization</a:t>
            </a:r>
            <a:r>
              <a:rPr sz="2800" spc="-25" dirty="0"/>
              <a:t> </a:t>
            </a:r>
            <a:r>
              <a:rPr sz="2800" dirty="0"/>
              <a:t>tools</a:t>
            </a:r>
            <a:r>
              <a:rPr sz="2800" spc="-30" dirty="0"/>
              <a:t> </a:t>
            </a:r>
            <a:r>
              <a:rPr sz="2800" dirty="0"/>
              <a:t>for</a:t>
            </a:r>
            <a:r>
              <a:rPr sz="2800" spc="-25" dirty="0"/>
              <a:t> </a:t>
            </a:r>
            <a:r>
              <a:rPr sz="2800" dirty="0"/>
              <a:t>potential</a:t>
            </a:r>
            <a:r>
              <a:rPr sz="2800" spc="-25" dirty="0"/>
              <a:t> </a:t>
            </a:r>
            <a:r>
              <a:rPr sz="2800" spc="-10" dirty="0"/>
              <a:t>projects</a:t>
            </a:r>
          </a:p>
        </p:txBody>
      </p:sp>
      <p:sp>
        <p:nvSpPr>
          <p:cNvPr id="4" name="object 4"/>
          <p:cNvSpPr/>
          <p:nvPr/>
        </p:nvSpPr>
        <p:spPr>
          <a:xfrm>
            <a:off x="9583673" y="325374"/>
            <a:ext cx="2287270" cy="3908425"/>
          </a:xfrm>
          <a:custGeom>
            <a:avLst/>
            <a:gdLst/>
            <a:ahLst/>
            <a:cxnLst/>
            <a:rect l="l" t="t" r="r" b="b"/>
            <a:pathLst>
              <a:path w="2287270" h="3908425">
                <a:moveTo>
                  <a:pt x="2286762" y="0"/>
                </a:moveTo>
                <a:lnTo>
                  <a:pt x="0" y="0"/>
                </a:lnTo>
                <a:lnTo>
                  <a:pt x="0" y="3908298"/>
                </a:lnTo>
                <a:lnTo>
                  <a:pt x="2286762" y="3908298"/>
                </a:lnTo>
                <a:lnTo>
                  <a:pt x="2286762" y="0"/>
                </a:lnTo>
                <a:close/>
              </a:path>
            </a:pathLst>
          </a:custGeom>
          <a:solidFill>
            <a:srgbClr val="689C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583673" y="4394453"/>
            <a:ext cx="2287270" cy="2030095"/>
          </a:xfrm>
          <a:custGeom>
            <a:avLst/>
            <a:gdLst/>
            <a:ahLst/>
            <a:cxnLst/>
            <a:rect l="l" t="t" r="r" b="b"/>
            <a:pathLst>
              <a:path w="2287270" h="2030095">
                <a:moveTo>
                  <a:pt x="2286762" y="0"/>
                </a:moveTo>
                <a:lnTo>
                  <a:pt x="0" y="0"/>
                </a:lnTo>
                <a:lnTo>
                  <a:pt x="0" y="2029968"/>
                </a:lnTo>
                <a:lnTo>
                  <a:pt x="2286762" y="2029968"/>
                </a:lnTo>
                <a:lnTo>
                  <a:pt x="2286762" y="0"/>
                </a:lnTo>
                <a:close/>
              </a:path>
            </a:pathLst>
          </a:custGeom>
          <a:solidFill>
            <a:srgbClr val="A9A47B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4572000"/>
          </a:xfrm>
          <a:custGeom>
            <a:avLst/>
            <a:gdLst/>
            <a:ahLst/>
            <a:cxnLst/>
            <a:rect l="l" t="t" r="r" b="b"/>
            <a:pathLst>
              <a:path w="12192000" h="4572000">
                <a:moveTo>
                  <a:pt x="12192000" y="0"/>
                </a:moveTo>
                <a:lnTo>
                  <a:pt x="0" y="0"/>
                </a:lnTo>
                <a:lnTo>
                  <a:pt x="0" y="4572000"/>
                </a:lnTo>
                <a:lnTo>
                  <a:pt x="12192000" y="4572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9CB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6953" y="5264277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050">
            <a:solidFill>
              <a:srgbClr val="9C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602223" y="5187441"/>
            <a:ext cx="251777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30" dirty="0"/>
              <a:t>QUESTIONS?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659" y="321563"/>
            <a:ext cx="11551285" cy="6215380"/>
          </a:xfrm>
          <a:custGeom>
            <a:avLst/>
            <a:gdLst/>
            <a:ahLst/>
            <a:cxnLst/>
            <a:rect l="l" t="t" r="r" b="b"/>
            <a:pathLst>
              <a:path w="11551285" h="6215380">
                <a:moveTo>
                  <a:pt x="11551158" y="0"/>
                </a:moveTo>
                <a:lnTo>
                  <a:pt x="0" y="0"/>
                </a:lnTo>
                <a:lnTo>
                  <a:pt x="0" y="6214872"/>
                </a:lnTo>
                <a:lnTo>
                  <a:pt x="11551158" y="6214872"/>
                </a:lnTo>
                <a:lnTo>
                  <a:pt x="11551158" y="0"/>
                </a:lnTo>
                <a:close/>
              </a:path>
            </a:pathLst>
          </a:custGeom>
          <a:solidFill>
            <a:srgbClr val="A6C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2867" y="830325"/>
            <a:ext cx="7838440" cy="7816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80" dirty="0" smtClean="0">
                <a:solidFill>
                  <a:srgbClr val="FFFFFF"/>
                </a:solidFill>
              </a:rPr>
              <a:t>HOME-</a:t>
            </a:r>
            <a:r>
              <a:rPr spc="-25" dirty="0" smtClean="0">
                <a:solidFill>
                  <a:srgbClr val="FFFFFF"/>
                </a:solidFill>
              </a:rPr>
              <a:t>ARP</a:t>
            </a:r>
            <a:r>
              <a:rPr lang="en-US" spc="-25" dirty="0" smtClean="0">
                <a:solidFill>
                  <a:srgbClr val="FFFFFF"/>
                </a:solidFill>
              </a:rPr>
              <a:t> - </a:t>
            </a:r>
            <a:r>
              <a:rPr lang="en-US" spc="80" dirty="0">
                <a:solidFill>
                  <a:srgbClr val="FFFFFF"/>
                </a:solidFill>
              </a:rPr>
              <a:t>CPD Notice 21-10</a:t>
            </a:r>
            <a:endParaRPr spc="80" dirty="0">
              <a:solidFill>
                <a:srgbClr val="FFFFFF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2380" y="826388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050">
            <a:solidFill>
              <a:srgbClr val="EDE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58596" y="2054860"/>
            <a:ext cx="10187940" cy="302967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16839" marR="556895" indent="-91440">
              <a:lnSpc>
                <a:spcPts val="3020"/>
              </a:lnSpc>
              <a:spcBef>
                <a:spcPts val="484"/>
              </a:spcBef>
              <a:buClr>
                <a:srgbClr val="D2CA6C"/>
              </a:buClr>
              <a:buSzPct val="96428"/>
              <a:buFont typeface="Arial"/>
              <a:buChar char="•"/>
              <a:tabLst>
                <a:tab pos="15113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Tw Cen MT"/>
                <a:cs typeface="Tw Cen MT"/>
              </a:rPr>
              <a:t>99 </a:t>
            </a:r>
            <a:r>
              <a:rPr lang="en-US" sz="2800" dirty="0">
                <a:solidFill>
                  <a:srgbClr val="FFFFFF"/>
                </a:solidFill>
                <a:latin typeface="Tw Cen MT"/>
                <a:cs typeface="Tw Cen MT"/>
              </a:rPr>
              <a:t>p</a:t>
            </a:r>
            <a:r>
              <a:rPr lang="en-US" sz="2800" dirty="0" smtClean="0">
                <a:solidFill>
                  <a:srgbClr val="FFFFFF"/>
                </a:solidFill>
                <a:latin typeface="Tw Cen MT"/>
                <a:cs typeface="Tw Cen MT"/>
              </a:rPr>
              <a:t>age document with details needed to develop HOME ARP Plan and determine gaps and priorities</a:t>
            </a:r>
          </a:p>
          <a:p>
            <a:pPr marL="116839" marR="556895" indent="-91440">
              <a:lnSpc>
                <a:spcPts val="3020"/>
              </a:lnSpc>
              <a:spcBef>
                <a:spcPts val="484"/>
              </a:spcBef>
              <a:buClr>
                <a:srgbClr val="D2CA6C"/>
              </a:buClr>
              <a:buSzPct val="96428"/>
              <a:buFont typeface="Arial"/>
              <a:buChar char="•"/>
              <a:tabLst>
                <a:tab pos="151130" algn="l"/>
              </a:tabLst>
            </a:pPr>
            <a:r>
              <a:rPr sz="2800" dirty="0" smtClean="0">
                <a:solidFill>
                  <a:srgbClr val="FFFFFF"/>
                </a:solidFill>
                <a:latin typeface="Tw Cen MT"/>
                <a:cs typeface="Tw Cen MT"/>
              </a:rPr>
              <a:t>Allocated</a:t>
            </a:r>
            <a:r>
              <a:rPr sz="2800" spc="-30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via</a:t>
            </a:r>
            <a:r>
              <a:rPr sz="28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HOME</a:t>
            </a:r>
            <a:r>
              <a:rPr sz="28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formula,</a:t>
            </a:r>
            <a:r>
              <a:rPr sz="28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highly</a:t>
            </a:r>
            <a:r>
              <a:rPr sz="28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targeted</a:t>
            </a:r>
            <a:r>
              <a:rPr sz="28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to</a:t>
            </a:r>
            <a:r>
              <a:rPr sz="2800" spc="-10" dirty="0">
                <a:solidFill>
                  <a:srgbClr val="FFFFFF"/>
                </a:solidFill>
                <a:latin typeface="Tw Cen MT"/>
                <a:cs typeface="Tw Cen MT"/>
              </a:rPr>
              <a:t> poverty,</a:t>
            </a:r>
            <a:r>
              <a:rPr sz="28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renters</a:t>
            </a:r>
            <a:r>
              <a:rPr sz="28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w Cen MT"/>
                <a:cs typeface="Tw Cen MT"/>
              </a:rPr>
              <a:t>in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poverty;</a:t>
            </a:r>
            <a:r>
              <a:rPr sz="28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cost,</a:t>
            </a:r>
            <a:r>
              <a:rPr sz="28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availability</a:t>
            </a:r>
            <a:r>
              <a:rPr sz="28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28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condition</a:t>
            </a:r>
            <a:r>
              <a:rPr sz="28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of</a:t>
            </a:r>
            <a:r>
              <a:rPr sz="2800" spc="8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housing </a:t>
            </a:r>
            <a:r>
              <a:rPr sz="2800" spc="-10" dirty="0">
                <a:solidFill>
                  <a:srgbClr val="FFFFFF"/>
                </a:solidFill>
                <a:latin typeface="Tw Cen MT"/>
                <a:cs typeface="Tw Cen MT"/>
              </a:rPr>
              <a:t>stock</a:t>
            </a:r>
            <a:endParaRPr sz="2800" dirty="0">
              <a:latin typeface="Tw Cen MT"/>
              <a:cs typeface="Tw Cen MT"/>
            </a:endParaRPr>
          </a:p>
          <a:p>
            <a:pPr marL="116839" marR="17780" indent="-91440">
              <a:lnSpc>
                <a:spcPts val="3020"/>
              </a:lnSpc>
              <a:spcBef>
                <a:spcPts val="1410"/>
              </a:spcBef>
              <a:buClr>
                <a:srgbClr val="D2CA6C"/>
              </a:buClr>
              <a:buSzPct val="96428"/>
              <a:buFont typeface="Arial"/>
              <a:buChar char="•"/>
              <a:tabLst>
                <a:tab pos="151130" algn="l"/>
              </a:tabLst>
            </a:pP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Jurisdictions</a:t>
            </a:r>
            <a:r>
              <a:rPr sz="28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that</a:t>
            </a:r>
            <a:r>
              <a:rPr sz="28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qualified</a:t>
            </a:r>
            <a:r>
              <a:rPr sz="2800" spc="-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for</a:t>
            </a:r>
            <a:r>
              <a:rPr sz="28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HOME</a:t>
            </a:r>
            <a:r>
              <a:rPr sz="28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allocation</a:t>
            </a:r>
            <a:r>
              <a:rPr sz="28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in</a:t>
            </a:r>
            <a:r>
              <a:rPr sz="28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FY</a:t>
            </a:r>
            <a:r>
              <a:rPr sz="28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2021 </a:t>
            </a:r>
            <a:r>
              <a:rPr lang="en-US" sz="2800" dirty="0" smtClean="0">
                <a:solidFill>
                  <a:srgbClr val="FFFFFF"/>
                </a:solidFill>
                <a:latin typeface="Tw Cen MT"/>
                <a:cs typeface="Tw Cen MT"/>
              </a:rPr>
              <a:t>r</a:t>
            </a:r>
            <a:r>
              <a:rPr sz="2800" spc="-10" dirty="0" smtClean="0">
                <a:solidFill>
                  <a:srgbClr val="FFFFFF"/>
                </a:solidFill>
                <a:latin typeface="Tw Cen MT"/>
                <a:cs typeface="Tw Cen MT"/>
              </a:rPr>
              <a:t>eceive</a:t>
            </a:r>
            <a:r>
              <a:rPr lang="en-US" sz="2800" spc="-10" dirty="0" smtClean="0">
                <a:solidFill>
                  <a:srgbClr val="FFFFFF"/>
                </a:solidFill>
                <a:latin typeface="Tw Cen MT"/>
                <a:cs typeface="Tw Cen MT"/>
              </a:rPr>
              <a:t>d</a:t>
            </a:r>
            <a:r>
              <a:rPr sz="2800" spc="-10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w Cen MT"/>
                <a:cs typeface="Tw Cen MT"/>
              </a:rPr>
              <a:t>HOME-</a:t>
            </a:r>
            <a:r>
              <a:rPr sz="2800" dirty="0">
                <a:solidFill>
                  <a:srgbClr val="FFFFFF"/>
                </a:solidFill>
                <a:latin typeface="Tw Cen MT"/>
                <a:cs typeface="Tw Cen MT"/>
              </a:rPr>
              <a:t>ARP</a:t>
            </a:r>
            <a:r>
              <a:rPr sz="2800" spc="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w Cen MT"/>
                <a:cs typeface="Tw Cen MT"/>
              </a:rPr>
              <a:t>allocation</a:t>
            </a:r>
            <a:endParaRPr sz="28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80" dirty="0"/>
              <a:t>HOME-</a:t>
            </a:r>
            <a:r>
              <a:rPr dirty="0"/>
              <a:t>ARP</a:t>
            </a:r>
            <a:r>
              <a:rPr spc="320" dirty="0"/>
              <a:t> </a:t>
            </a:r>
            <a:r>
              <a:rPr spc="-10" dirty="0"/>
              <a:t>ALLOCATION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024508" y="2057400"/>
            <a:ext cx="9720580" cy="0"/>
          </a:xfrm>
          <a:custGeom>
            <a:avLst/>
            <a:gdLst/>
            <a:ahLst/>
            <a:cxnLst/>
            <a:rect l="l" t="t" r="r" b="b"/>
            <a:pathLst>
              <a:path w="9720580">
                <a:moveTo>
                  <a:pt x="0" y="0"/>
                </a:moveTo>
                <a:lnTo>
                  <a:pt x="9720072" y="0"/>
                </a:lnTo>
              </a:path>
            </a:pathLst>
          </a:custGeom>
          <a:ln w="15875">
            <a:solidFill>
              <a:srgbClr val="9C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63827" y="2068195"/>
            <a:ext cx="325577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dirty="0" smtClean="0">
                <a:solidFill>
                  <a:srgbClr val="2D2B20"/>
                </a:solidFill>
                <a:latin typeface="Tw Cen MT"/>
                <a:cs typeface="Tw Cen MT"/>
              </a:rPr>
              <a:t>City of Norman</a:t>
            </a:r>
            <a:endParaRPr sz="4000" dirty="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99400" y="2068195"/>
            <a:ext cx="249301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 smtClean="0">
                <a:solidFill>
                  <a:srgbClr val="2D2B20"/>
                </a:solidFill>
                <a:latin typeface="Tw Cen MT"/>
                <a:cs typeface="Tw Cen MT"/>
              </a:rPr>
              <a:t>$</a:t>
            </a:r>
            <a:r>
              <a:rPr lang="en-US" sz="4000" spc="-10" dirty="0" smtClean="0">
                <a:solidFill>
                  <a:srgbClr val="2D2B20"/>
                </a:solidFill>
                <a:latin typeface="Tw Cen MT"/>
                <a:cs typeface="Tw Cen MT"/>
              </a:rPr>
              <a:t>1,560,908</a:t>
            </a:r>
            <a:endParaRPr sz="4000" dirty="0">
              <a:latin typeface="Tw Cen MT"/>
              <a:cs typeface="Tw Cen M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19200" y="2949954"/>
            <a:ext cx="7019747" cy="610598"/>
            <a:chOff x="0" y="0"/>
            <a:chExt cx="7791908" cy="677763"/>
          </a:xfrm>
          <a:solidFill>
            <a:srgbClr val="C79F5D"/>
          </a:solidFill>
        </p:grpSpPr>
        <p:sp>
          <p:nvSpPr>
            <p:cNvPr id="22" name="Rounded Rectangle 21"/>
            <p:cNvSpPr/>
            <p:nvPr/>
          </p:nvSpPr>
          <p:spPr>
            <a:xfrm>
              <a:off x="0" y="0"/>
              <a:ext cx="7791908" cy="67776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 txBox="1"/>
            <p:nvPr/>
          </p:nvSpPr>
          <p:spPr>
            <a:xfrm>
              <a:off x="19851" y="19851"/>
              <a:ext cx="6981250" cy="6380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/>
                <a:t>Consultation &amp; Public Participation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801063" y="3721851"/>
            <a:ext cx="7019747" cy="610598"/>
            <a:chOff x="581863" y="771897"/>
            <a:chExt cx="7791908" cy="677763"/>
          </a:xfrm>
          <a:solidFill>
            <a:srgbClr val="94A29D"/>
          </a:solidFill>
        </p:grpSpPr>
        <p:sp>
          <p:nvSpPr>
            <p:cNvPr id="20" name="Rounded Rectangle 19"/>
            <p:cNvSpPr/>
            <p:nvPr/>
          </p:nvSpPr>
          <p:spPr>
            <a:xfrm>
              <a:off x="581863" y="771897"/>
              <a:ext cx="7791908" cy="67776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6"/>
            <p:cNvSpPr txBox="1"/>
            <p:nvPr/>
          </p:nvSpPr>
          <p:spPr>
            <a:xfrm>
              <a:off x="601714" y="791748"/>
              <a:ext cx="6729796" cy="6380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/>
                <a:t>Needs Assessment and Gaps Analysis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382926" y="4493749"/>
            <a:ext cx="7019747" cy="610598"/>
            <a:chOff x="1163726" y="1543795"/>
            <a:chExt cx="7791908" cy="677763"/>
          </a:xfrm>
          <a:solidFill>
            <a:srgbClr val="D2CA6C"/>
          </a:solidFill>
        </p:grpSpPr>
        <p:sp>
          <p:nvSpPr>
            <p:cNvPr id="18" name="Rounded Rectangle 17"/>
            <p:cNvSpPr/>
            <p:nvPr/>
          </p:nvSpPr>
          <p:spPr>
            <a:xfrm>
              <a:off x="1163726" y="1543795"/>
              <a:ext cx="7791908" cy="67776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8"/>
            <p:cNvSpPr txBox="1"/>
            <p:nvPr/>
          </p:nvSpPr>
          <p:spPr>
            <a:xfrm>
              <a:off x="1183577" y="1563646"/>
              <a:ext cx="6729796" cy="6380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/>
                <a:t>HOME-ARP Activities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964789" y="5265647"/>
            <a:ext cx="7019747" cy="610598"/>
            <a:chOff x="1745589" y="2315693"/>
            <a:chExt cx="7791908" cy="677763"/>
          </a:xfrm>
          <a:solidFill>
            <a:srgbClr val="C0504D"/>
          </a:solidFill>
        </p:grpSpPr>
        <p:sp>
          <p:nvSpPr>
            <p:cNvPr id="16" name="Rounded Rectangle 15"/>
            <p:cNvSpPr/>
            <p:nvPr/>
          </p:nvSpPr>
          <p:spPr>
            <a:xfrm>
              <a:off x="1745589" y="2315693"/>
              <a:ext cx="7791908" cy="67776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10"/>
            <p:cNvSpPr txBox="1"/>
            <p:nvPr/>
          </p:nvSpPr>
          <p:spPr>
            <a:xfrm>
              <a:off x="1765440" y="2335544"/>
              <a:ext cx="6729796" cy="6380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/>
                <a:t>HOME-ARP Production Housing Goals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546653" y="6037545"/>
            <a:ext cx="7019747" cy="610598"/>
            <a:chOff x="2327453" y="3087591"/>
            <a:chExt cx="7791908" cy="677763"/>
          </a:xfrm>
          <a:solidFill>
            <a:srgbClr val="A6C3C3"/>
          </a:solidFill>
        </p:grpSpPr>
        <p:sp>
          <p:nvSpPr>
            <p:cNvPr id="14" name="Rounded Rectangle 13"/>
            <p:cNvSpPr/>
            <p:nvPr/>
          </p:nvSpPr>
          <p:spPr>
            <a:xfrm>
              <a:off x="2327453" y="3087591"/>
              <a:ext cx="7791908" cy="67776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12"/>
            <p:cNvSpPr txBox="1"/>
            <p:nvPr/>
          </p:nvSpPr>
          <p:spPr>
            <a:xfrm>
              <a:off x="2347304" y="3107442"/>
              <a:ext cx="6729796" cy="6380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/>
                <a:t>Preferences</a:t>
              </a:r>
            </a:p>
          </p:txBody>
        </p:sp>
      </p:grpSp>
      <p:sp>
        <p:nvSpPr>
          <p:cNvPr id="36" name="Down Arrow 35"/>
          <p:cNvSpPr/>
          <p:nvPr/>
        </p:nvSpPr>
        <p:spPr>
          <a:xfrm>
            <a:off x="7583976" y="3469861"/>
            <a:ext cx="581528" cy="539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8147194" y="4259642"/>
            <a:ext cx="581528" cy="539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8754797" y="5027607"/>
            <a:ext cx="581528" cy="539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9354545" y="5803096"/>
            <a:ext cx="581528" cy="539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45" dirty="0"/>
              <a:t>ACTIVITY</a:t>
            </a:r>
            <a:r>
              <a:rPr spc="220" dirty="0"/>
              <a:t> </a:t>
            </a:r>
            <a:r>
              <a:rPr spc="30" dirty="0"/>
              <a:t>CAPS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24127" y="1806701"/>
            <a:ext cx="10372725" cy="1332230"/>
            <a:chOff x="1024127" y="1806701"/>
            <a:chExt cx="10372725" cy="1332230"/>
          </a:xfrm>
        </p:grpSpPr>
        <p:sp>
          <p:nvSpPr>
            <p:cNvPr id="4" name="object 4"/>
            <p:cNvSpPr/>
            <p:nvPr/>
          </p:nvSpPr>
          <p:spPr>
            <a:xfrm>
              <a:off x="1024127" y="1806701"/>
              <a:ext cx="10372725" cy="1332230"/>
            </a:xfrm>
            <a:custGeom>
              <a:avLst/>
              <a:gdLst/>
              <a:ahLst/>
              <a:cxnLst/>
              <a:rect l="l" t="t" r="r" b="b"/>
              <a:pathLst>
                <a:path w="10372725" h="1332230">
                  <a:moveTo>
                    <a:pt x="10239121" y="0"/>
                  </a:moveTo>
                  <a:lnTo>
                    <a:pt x="133197" y="0"/>
                  </a:lnTo>
                  <a:lnTo>
                    <a:pt x="91093" y="6796"/>
                  </a:lnTo>
                  <a:lnTo>
                    <a:pt x="54529" y="25716"/>
                  </a:lnTo>
                  <a:lnTo>
                    <a:pt x="25697" y="54562"/>
                  </a:lnTo>
                  <a:lnTo>
                    <a:pt x="6789" y="91131"/>
                  </a:lnTo>
                  <a:lnTo>
                    <a:pt x="0" y="133223"/>
                  </a:lnTo>
                  <a:lnTo>
                    <a:pt x="0" y="1198752"/>
                  </a:lnTo>
                  <a:lnTo>
                    <a:pt x="6789" y="1240844"/>
                  </a:lnTo>
                  <a:lnTo>
                    <a:pt x="25697" y="1277413"/>
                  </a:lnTo>
                  <a:lnTo>
                    <a:pt x="54529" y="1306259"/>
                  </a:lnTo>
                  <a:lnTo>
                    <a:pt x="91093" y="1325179"/>
                  </a:lnTo>
                  <a:lnTo>
                    <a:pt x="133197" y="1331976"/>
                  </a:lnTo>
                  <a:lnTo>
                    <a:pt x="10239121" y="1331976"/>
                  </a:lnTo>
                  <a:lnTo>
                    <a:pt x="10281212" y="1325179"/>
                  </a:lnTo>
                  <a:lnTo>
                    <a:pt x="10317781" y="1306259"/>
                  </a:lnTo>
                  <a:lnTo>
                    <a:pt x="10346627" y="1277413"/>
                  </a:lnTo>
                  <a:lnTo>
                    <a:pt x="10365547" y="1240844"/>
                  </a:lnTo>
                  <a:lnTo>
                    <a:pt x="10372344" y="1198752"/>
                  </a:lnTo>
                  <a:lnTo>
                    <a:pt x="10372344" y="133223"/>
                  </a:lnTo>
                  <a:lnTo>
                    <a:pt x="10365547" y="91131"/>
                  </a:lnTo>
                  <a:lnTo>
                    <a:pt x="10346627" y="54562"/>
                  </a:lnTo>
                  <a:lnTo>
                    <a:pt x="10317781" y="25716"/>
                  </a:lnTo>
                  <a:lnTo>
                    <a:pt x="10281212" y="6796"/>
                  </a:lnTo>
                  <a:lnTo>
                    <a:pt x="10239121" y="0"/>
                  </a:lnTo>
                  <a:close/>
                </a:path>
              </a:pathLst>
            </a:custGeom>
            <a:solidFill>
              <a:srgbClr val="9CB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63664" y="2415898"/>
              <a:ext cx="662305" cy="302260"/>
            </a:xfrm>
            <a:custGeom>
              <a:avLst/>
              <a:gdLst/>
              <a:ahLst/>
              <a:cxnLst/>
              <a:rect l="l" t="t" r="r" b="b"/>
              <a:pathLst>
                <a:path w="662305" h="302260">
                  <a:moveTo>
                    <a:pt x="662076" y="0"/>
                  </a:moveTo>
                  <a:lnTo>
                    <a:pt x="0" y="0"/>
                  </a:lnTo>
                  <a:lnTo>
                    <a:pt x="0" y="301844"/>
                  </a:lnTo>
                  <a:lnTo>
                    <a:pt x="662076" y="301844"/>
                  </a:lnTo>
                  <a:lnTo>
                    <a:pt x="662076" y="256568"/>
                  </a:lnTo>
                  <a:lnTo>
                    <a:pt x="75235" y="256568"/>
                  </a:lnTo>
                  <a:lnTo>
                    <a:pt x="45141" y="226384"/>
                  </a:lnTo>
                  <a:lnTo>
                    <a:pt x="45141" y="75461"/>
                  </a:lnTo>
                  <a:lnTo>
                    <a:pt x="75235" y="45276"/>
                  </a:lnTo>
                  <a:lnTo>
                    <a:pt x="662076" y="45277"/>
                  </a:lnTo>
                  <a:lnTo>
                    <a:pt x="662076" y="0"/>
                  </a:lnTo>
                  <a:close/>
                </a:path>
                <a:path w="662305" h="302260">
                  <a:moveTo>
                    <a:pt x="662076" y="45277"/>
                  </a:moveTo>
                  <a:lnTo>
                    <a:pt x="594364" y="45277"/>
                  </a:lnTo>
                  <a:lnTo>
                    <a:pt x="616935" y="67915"/>
                  </a:lnTo>
                  <a:lnTo>
                    <a:pt x="616935" y="233930"/>
                  </a:lnTo>
                  <a:lnTo>
                    <a:pt x="594364" y="256568"/>
                  </a:lnTo>
                  <a:lnTo>
                    <a:pt x="662076" y="256568"/>
                  </a:lnTo>
                  <a:lnTo>
                    <a:pt x="662076" y="4527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4515" y="2491360"/>
              <a:ext cx="120376" cy="15092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549425" y="2210650"/>
              <a:ext cx="511175" cy="379095"/>
            </a:xfrm>
            <a:custGeom>
              <a:avLst/>
              <a:gdLst/>
              <a:ahLst/>
              <a:cxnLst/>
              <a:rect l="l" t="t" r="r" b="b"/>
              <a:pathLst>
                <a:path w="511175" h="379094">
                  <a:moveTo>
                    <a:pt x="79756" y="356171"/>
                  </a:moveTo>
                  <a:lnTo>
                    <a:pt x="77978" y="347370"/>
                  </a:lnTo>
                  <a:lnTo>
                    <a:pt x="73139" y="340169"/>
                  </a:lnTo>
                  <a:lnTo>
                    <a:pt x="65963" y="335318"/>
                  </a:lnTo>
                  <a:lnTo>
                    <a:pt x="57188" y="333540"/>
                  </a:lnTo>
                  <a:lnTo>
                    <a:pt x="48399" y="335318"/>
                  </a:lnTo>
                  <a:lnTo>
                    <a:pt x="41224" y="340169"/>
                  </a:lnTo>
                  <a:lnTo>
                    <a:pt x="36385" y="347370"/>
                  </a:lnTo>
                  <a:lnTo>
                    <a:pt x="34607" y="356171"/>
                  </a:lnTo>
                  <a:lnTo>
                    <a:pt x="36385" y="364985"/>
                  </a:lnTo>
                  <a:lnTo>
                    <a:pt x="41224" y="372186"/>
                  </a:lnTo>
                  <a:lnTo>
                    <a:pt x="48399" y="377037"/>
                  </a:lnTo>
                  <a:lnTo>
                    <a:pt x="57188" y="378815"/>
                  </a:lnTo>
                  <a:lnTo>
                    <a:pt x="65963" y="377037"/>
                  </a:lnTo>
                  <a:lnTo>
                    <a:pt x="73139" y="372186"/>
                  </a:lnTo>
                  <a:lnTo>
                    <a:pt x="77978" y="364985"/>
                  </a:lnTo>
                  <a:lnTo>
                    <a:pt x="79756" y="356171"/>
                  </a:lnTo>
                  <a:close/>
                </a:path>
                <a:path w="511175" h="379094">
                  <a:moveTo>
                    <a:pt x="436372" y="79235"/>
                  </a:moveTo>
                  <a:lnTo>
                    <a:pt x="404774" y="0"/>
                  </a:lnTo>
                  <a:lnTo>
                    <a:pt x="0" y="166014"/>
                  </a:lnTo>
                  <a:lnTo>
                    <a:pt x="231724" y="119989"/>
                  </a:lnTo>
                  <a:lnTo>
                    <a:pt x="379945" y="59613"/>
                  </a:lnTo>
                  <a:lnTo>
                    <a:pt x="391223" y="88290"/>
                  </a:lnTo>
                  <a:lnTo>
                    <a:pt x="436372" y="79235"/>
                  </a:lnTo>
                  <a:close/>
                </a:path>
                <a:path w="511175" h="379094">
                  <a:moveTo>
                    <a:pt x="455930" y="356171"/>
                  </a:moveTo>
                  <a:lnTo>
                    <a:pt x="454164" y="347370"/>
                  </a:lnTo>
                  <a:lnTo>
                    <a:pt x="449326" y="340169"/>
                  </a:lnTo>
                  <a:lnTo>
                    <a:pt x="442150" y="335318"/>
                  </a:lnTo>
                  <a:lnTo>
                    <a:pt x="433362" y="333540"/>
                  </a:lnTo>
                  <a:lnTo>
                    <a:pt x="424573" y="335318"/>
                  </a:lnTo>
                  <a:lnTo>
                    <a:pt x="417398" y="340169"/>
                  </a:lnTo>
                  <a:lnTo>
                    <a:pt x="412559" y="347370"/>
                  </a:lnTo>
                  <a:lnTo>
                    <a:pt x="410794" y="356171"/>
                  </a:lnTo>
                  <a:lnTo>
                    <a:pt x="412559" y="364985"/>
                  </a:lnTo>
                  <a:lnTo>
                    <a:pt x="417398" y="372186"/>
                  </a:lnTo>
                  <a:lnTo>
                    <a:pt x="424573" y="377037"/>
                  </a:lnTo>
                  <a:lnTo>
                    <a:pt x="433362" y="378815"/>
                  </a:lnTo>
                  <a:lnTo>
                    <a:pt x="442150" y="377037"/>
                  </a:lnTo>
                  <a:lnTo>
                    <a:pt x="449326" y="372186"/>
                  </a:lnTo>
                  <a:lnTo>
                    <a:pt x="454164" y="364985"/>
                  </a:lnTo>
                  <a:lnTo>
                    <a:pt x="455930" y="356171"/>
                  </a:lnTo>
                  <a:close/>
                </a:path>
                <a:path w="511175" h="379094">
                  <a:moveTo>
                    <a:pt x="510857" y="175069"/>
                  </a:moveTo>
                  <a:lnTo>
                    <a:pt x="495808" y="98094"/>
                  </a:lnTo>
                  <a:lnTo>
                    <a:pt x="109842" y="175069"/>
                  </a:lnTo>
                  <a:lnTo>
                    <a:pt x="340817" y="175069"/>
                  </a:lnTo>
                  <a:lnTo>
                    <a:pt x="459689" y="151676"/>
                  </a:lnTo>
                  <a:lnTo>
                    <a:pt x="464959" y="175069"/>
                  </a:lnTo>
                  <a:lnTo>
                    <a:pt x="510857" y="1750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024127" y="3471671"/>
            <a:ext cx="10372725" cy="1331595"/>
            <a:chOff x="1024127" y="3471671"/>
            <a:chExt cx="10372725" cy="1331595"/>
          </a:xfrm>
          <a:solidFill>
            <a:srgbClr val="94A29D"/>
          </a:solidFill>
        </p:grpSpPr>
        <p:sp>
          <p:nvSpPr>
            <p:cNvPr id="9" name="object 9"/>
            <p:cNvSpPr/>
            <p:nvPr/>
          </p:nvSpPr>
          <p:spPr>
            <a:xfrm>
              <a:off x="1024127" y="3471671"/>
              <a:ext cx="10372725" cy="1331595"/>
            </a:xfrm>
            <a:custGeom>
              <a:avLst/>
              <a:gdLst/>
              <a:ahLst/>
              <a:cxnLst/>
              <a:rect l="l" t="t" r="r" b="b"/>
              <a:pathLst>
                <a:path w="10372725" h="1331595">
                  <a:moveTo>
                    <a:pt x="10239248" y="0"/>
                  </a:moveTo>
                  <a:lnTo>
                    <a:pt x="133121" y="0"/>
                  </a:lnTo>
                  <a:lnTo>
                    <a:pt x="91044" y="6782"/>
                  </a:lnTo>
                  <a:lnTo>
                    <a:pt x="54501" y="25672"/>
                  </a:lnTo>
                  <a:lnTo>
                    <a:pt x="25684" y="54479"/>
                  </a:lnTo>
                  <a:lnTo>
                    <a:pt x="6786" y="91017"/>
                  </a:lnTo>
                  <a:lnTo>
                    <a:pt x="0" y="133095"/>
                  </a:lnTo>
                  <a:lnTo>
                    <a:pt x="0" y="1198117"/>
                  </a:lnTo>
                  <a:lnTo>
                    <a:pt x="6786" y="1240196"/>
                  </a:lnTo>
                  <a:lnTo>
                    <a:pt x="25684" y="1276734"/>
                  </a:lnTo>
                  <a:lnTo>
                    <a:pt x="54501" y="1305541"/>
                  </a:lnTo>
                  <a:lnTo>
                    <a:pt x="91044" y="1324431"/>
                  </a:lnTo>
                  <a:lnTo>
                    <a:pt x="133121" y="1331214"/>
                  </a:lnTo>
                  <a:lnTo>
                    <a:pt x="10239248" y="1331214"/>
                  </a:lnTo>
                  <a:lnTo>
                    <a:pt x="10281326" y="1324431"/>
                  </a:lnTo>
                  <a:lnTo>
                    <a:pt x="10317864" y="1305541"/>
                  </a:lnTo>
                  <a:lnTo>
                    <a:pt x="10346671" y="1276734"/>
                  </a:lnTo>
                  <a:lnTo>
                    <a:pt x="10365561" y="1240196"/>
                  </a:lnTo>
                  <a:lnTo>
                    <a:pt x="10372344" y="1198117"/>
                  </a:lnTo>
                  <a:lnTo>
                    <a:pt x="10372344" y="133095"/>
                  </a:lnTo>
                  <a:lnTo>
                    <a:pt x="10365561" y="91017"/>
                  </a:lnTo>
                  <a:lnTo>
                    <a:pt x="10346671" y="54479"/>
                  </a:lnTo>
                  <a:lnTo>
                    <a:pt x="10317864" y="25672"/>
                  </a:lnTo>
                  <a:lnTo>
                    <a:pt x="10281326" y="6782"/>
                  </a:lnTo>
                  <a:lnTo>
                    <a:pt x="10239248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47919" y="3815992"/>
              <a:ext cx="299720" cy="648970"/>
            </a:xfrm>
            <a:custGeom>
              <a:avLst/>
              <a:gdLst/>
              <a:ahLst/>
              <a:cxnLst/>
              <a:rect l="l" t="t" r="r" b="b"/>
              <a:pathLst>
                <a:path w="299719" h="648970">
                  <a:moveTo>
                    <a:pt x="36113" y="482952"/>
                  </a:moveTo>
                  <a:lnTo>
                    <a:pt x="0" y="517589"/>
                  </a:lnTo>
                  <a:lnTo>
                    <a:pt x="13499" y="531655"/>
                  </a:lnTo>
                  <a:lnTo>
                    <a:pt x="28152" y="544453"/>
                  </a:lnTo>
                  <a:lnTo>
                    <a:pt x="60564" y="565958"/>
                  </a:lnTo>
                  <a:lnTo>
                    <a:pt x="107763" y="580829"/>
                  </a:lnTo>
                  <a:lnTo>
                    <a:pt x="124213" y="582786"/>
                  </a:lnTo>
                  <a:lnTo>
                    <a:pt x="124213" y="648966"/>
                  </a:lnTo>
                  <a:lnTo>
                    <a:pt x="169355" y="648966"/>
                  </a:lnTo>
                  <a:lnTo>
                    <a:pt x="169355" y="581051"/>
                  </a:lnTo>
                  <a:lnTo>
                    <a:pt x="207029" y="570266"/>
                  </a:lnTo>
                  <a:lnTo>
                    <a:pt x="240979" y="551253"/>
                  </a:lnTo>
                  <a:lnTo>
                    <a:pt x="260633" y="532530"/>
                  </a:lnTo>
                  <a:lnTo>
                    <a:pt x="124213" y="532530"/>
                  </a:lnTo>
                  <a:lnTo>
                    <a:pt x="99074" y="526503"/>
                  </a:lnTo>
                  <a:lnTo>
                    <a:pt x="76072" y="515551"/>
                  </a:lnTo>
                  <a:lnTo>
                    <a:pt x="55115" y="500695"/>
                  </a:lnTo>
                  <a:lnTo>
                    <a:pt x="36113" y="482952"/>
                  </a:lnTo>
                  <a:close/>
                </a:path>
                <a:path w="299719" h="648970">
                  <a:moveTo>
                    <a:pt x="169355" y="0"/>
                  </a:moveTo>
                  <a:lnTo>
                    <a:pt x="124213" y="0"/>
                  </a:lnTo>
                  <a:lnTo>
                    <a:pt x="124213" y="68443"/>
                  </a:lnTo>
                  <a:lnTo>
                    <a:pt x="112729" y="71140"/>
                  </a:lnTo>
                  <a:lnTo>
                    <a:pt x="42821" y="114708"/>
                  </a:lnTo>
                  <a:lnTo>
                    <a:pt x="18442" y="155865"/>
                  </a:lnTo>
                  <a:lnTo>
                    <a:pt x="9142" y="202738"/>
                  </a:lnTo>
                  <a:lnTo>
                    <a:pt x="17228" y="250305"/>
                  </a:lnTo>
                  <a:lnTo>
                    <a:pt x="35246" y="281351"/>
                  </a:lnTo>
                  <a:lnTo>
                    <a:pt x="60592" y="304495"/>
                  </a:lnTo>
                  <a:lnTo>
                    <a:pt x="91003" y="321711"/>
                  </a:lnTo>
                  <a:lnTo>
                    <a:pt x="124213" y="334972"/>
                  </a:lnTo>
                  <a:lnTo>
                    <a:pt x="124213" y="532530"/>
                  </a:lnTo>
                  <a:lnTo>
                    <a:pt x="260633" y="532530"/>
                  </a:lnTo>
                  <a:lnTo>
                    <a:pt x="262772" y="530493"/>
                  </a:lnTo>
                  <a:lnTo>
                    <a:pt x="169355" y="530493"/>
                  </a:lnTo>
                  <a:lnTo>
                    <a:pt x="169355" y="350216"/>
                  </a:lnTo>
                  <a:lnTo>
                    <a:pt x="267631" y="350216"/>
                  </a:lnTo>
                  <a:lnTo>
                    <a:pt x="259111" y="339576"/>
                  </a:lnTo>
                  <a:lnTo>
                    <a:pt x="238760" y="325266"/>
                  </a:lnTo>
                  <a:lnTo>
                    <a:pt x="216433" y="314239"/>
                  </a:lnTo>
                  <a:lnTo>
                    <a:pt x="193007" y="305448"/>
                  </a:lnTo>
                  <a:lnTo>
                    <a:pt x="169355" y="297845"/>
                  </a:lnTo>
                  <a:lnTo>
                    <a:pt x="169355" y="283357"/>
                  </a:lnTo>
                  <a:lnTo>
                    <a:pt x="124213" y="283357"/>
                  </a:lnTo>
                  <a:lnTo>
                    <a:pt x="86596" y="262077"/>
                  </a:lnTo>
                  <a:lnTo>
                    <a:pt x="60912" y="194048"/>
                  </a:lnTo>
                  <a:lnTo>
                    <a:pt x="72873" y="158591"/>
                  </a:lnTo>
                  <a:lnTo>
                    <a:pt x="105109" y="127684"/>
                  </a:lnTo>
                  <a:lnTo>
                    <a:pt x="124213" y="119681"/>
                  </a:lnTo>
                  <a:lnTo>
                    <a:pt x="169355" y="119681"/>
                  </a:lnTo>
                  <a:lnTo>
                    <a:pt x="169355" y="115380"/>
                  </a:lnTo>
                  <a:lnTo>
                    <a:pt x="281490" y="115380"/>
                  </a:lnTo>
                  <a:lnTo>
                    <a:pt x="260641" y="97685"/>
                  </a:lnTo>
                  <a:lnTo>
                    <a:pt x="232416" y="81484"/>
                  </a:lnTo>
                  <a:lnTo>
                    <a:pt x="201739" y="70666"/>
                  </a:lnTo>
                  <a:lnTo>
                    <a:pt x="169355" y="65575"/>
                  </a:lnTo>
                  <a:lnTo>
                    <a:pt x="169355" y="0"/>
                  </a:lnTo>
                  <a:close/>
                </a:path>
                <a:path w="299719" h="648970">
                  <a:moveTo>
                    <a:pt x="267631" y="350216"/>
                  </a:moveTo>
                  <a:lnTo>
                    <a:pt x="169355" y="350216"/>
                  </a:lnTo>
                  <a:lnTo>
                    <a:pt x="192340" y="358746"/>
                  </a:lnTo>
                  <a:lnTo>
                    <a:pt x="214487" y="369845"/>
                  </a:lnTo>
                  <a:lnTo>
                    <a:pt x="233290" y="385033"/>
                  </a:lnTo>
                  <a:lnTo>
                    <a:pt x="246245" y="405831"/>
                  </a:lnTo>
                  <a:lnTo>
                    <a:pt x="251041" y="431075"/>
                  </a:lnTo>
                  <a:lnTo>
                    <a:pt x="247872" y="457069"/>
                  </a:lnTo>
                  <a:lnTo>
                    <a:pt x="222697" y="502195"/>
                  </a:lnTo>
                  <a:lnTo>
                    <a:pt x="184115" y="526377"/>
                  </a:lnTo>
                  <a:lnTo>
                    <a:pt x="169355" y="530493"/>
                  </a:lnTo>
                  <a:lnTo>
                    <a:pt x="262772" y="530493"/>
                  </a:lnTo>
                  <a:lnTo>
                    <a:pt x="269061" y="524502"/>
                  </a:lnTo>
                  <a:lnTo>
                    <a:pt x="289130" y="490498"/>
                  </a:lnTo>
                  <a:lnTo>
                    <a:pt x="299124" y="451031"/>
                  </a:lnTo>
                  <a:lnTo>
                    <a:pt x="297932" y="410141"/>
                  </a:lnTo>
                  <a:lnTo>
                    <a:pt x="284834" y="371700"/>
                  </a:lnTo>
                  <a:lnTo>
                    <a:pt x="267631" y="350216"/>
                  </a:lnTo>
                  <a:close/>
                </a:path>
                <a:path w="299719" h="648970">
                  <a:moveTo>
                    <a:pt x="169355" y="119681"/>
                  </a:moveTo>
                  <a:lnTo>
                    <a:pt x="124213" y="119681"/>
                  </a:lnTo>
                  <a:lnTo>
                    <a:pt x="124213" y="283357"/>
                  </a:lnTo>
                  <a:lnTo>
                    <a:pt x="169355" y="283357"/>
                  </a:lnTo>
                  <a:lnTo>
                    <a:pt x="169355" y="119681"/>
                  </a:lnTo>
                  <a:close/>
                </a:path>
                <a:path w="299719" h="648970">
                  <a:moveTo>
                    <a:pt x="281490" y="115380"/>
                  </a:moveTo>
                  <a:lnTo>
                    <a:pt x="169355" y="115380"/>
                  </a:lnTo>
                  <a:lnTo>
                    <a:pt x="191692" y="119510"/>
                  </a:lnTo>
                  <a:lnTo>
                    <a:pt x="212817" y="127411"/>
                  </a:lnTo>
                  <a:lnTo>
                    <a:pt x="232262" y="138862"/>
                  </a:lnTo>
                  <a:lnTo>
                    <a:pt x="249556" y="153639"/>
                  </a:lnTo>
                  <a:lnTo>
                    <a:pt x="285669" y="118927"/>
                  </a:lnTo>
                  <a:lnTo>
                    <a:pt x="281490" y="1153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024127" y="5135879"/>
            <a:ext cx="10372725" cy="1331595"/>
            <a:chOff x="1024127" y="5135879"/>
            <a:chExt cx="10372725" cy="1331595"/>
          </a:xfrm>
        </p:grpSpPr>
        <p:sp>
          <p:nvSpPr>
            <p:cNvPr id="12" name="object 12"/>
            <p:cNvSpPr/>
            <p:nvPr/>
          </p:nvSpPr>
          <p:spPr>
            <a:xfrm>
              <a:off x="1024127" y="5135879"/>
              <a:ext cx="10372725" cy="1331595"/>
            </a:xfrm>
            <a:custGeom>
              <a:avLst/>
              <a:gdLst/>
              <a:ahLst/>
              <a:cxnLst/>
              <a:rect l="l" t="t" r="r" b="b"/>
              <a:pathLst>
                <a:path w="10372725" h="1331595">
                  <a:moveTo>
                    <a:pt x="10239248" y="0"/>
                  </a:moveTo>
                  <a:lnTo>
                    <a:pt x="133121" y="0"/>
                  </a:lnTo>
                  <a:lnTo>
                    <a:pt x="91044" y="6782"/>
                  </a:lnTo>
                  <a:lnTo>
                    <a:pt x="54501" y="25672"/>
                  </a:lnTo>
                  <a:lnTo>
                    <a:pt x="25684" y="54479"/>
                  </a:lnTo>
                  <a:lnTo>
                    <a:pt x="6786" y="91017"/>
                  </a:lnTo>
                  <a:lnTo>
                    <a:pt x="0" y="133096"/>
                  </a:lnTo>
                  <a:lnTo>
                    <a:pt x="0" y="1198092"/>
                  </a:lnTo>
                  <a:lnTo>
                    <a:pt x="6786" y="1240169"/>
                  </a:lnTo>
                  <a:lnTo>
                    <a:pt x="25684" y="1276712"/>
                  </a:lnTo>
                  <a:lnTo>
                    <a:pt x="54501" y="1305529"/>
                  </a:lnTo>
                  <a:lnTo>
                    <a:pt x="91044" y="1324427"/>
                  </a:lnTo>
                  <a:lnTo>
                    <a:pt x="133121" y="1331214"/>
                  </a:lnTo>
                  <a:lnTo>
                    <a:pt x="10239248" y="1331214"/>
                  </a:lnTo>
                  <a:lnTo>
                    <a:pt x="10281326" y="1324427"/>
                  </a:lnTo>
                  <a:lnTo>
                    <a:pt x="10317864" y="1305529"/>
                  </a:lnTo>
                  <a:lnTo>
                    <a:pt x="10346671" y="1276712"/>
                  </a:lnTo>
                  <a:lnTo>
                    <a:pt x="10365561" y="1240169"/>
                  </a:lnTo>
                  <a:lnTo>
                    <a:pt x="10372344" y="1198092"/>
                  </a:lnTo>
                  <a:lnTo>
                    <a:pt x="10372344" y="133096"/>
                  </a:lnTo>
                  <a:lnTo>
                    <a:pt x="10365561" y="91017"/>
                  </a:lnTo>
                  <a:lnTo>
                    <a:pt x="10346671" y="54479"/>
                  </a:lnTo>
                  <a:lnTo>
                    <a:pt x="10317864" y="25672"/>
                  </a:lnTo>
                  <a:lnTo>
                    <a:pt x="10281326" y="6782"/>
                  </a:lnTo>
                  <a:lnTo>
                    <a:pt x="10239248" y="0"/>
                  </a:lnTo>
                  <a:close/>
                </a:path>
              </a:pathLst>
            </a:custGeom>
            <a:solidFill>
              <a:srgbClr val="94A2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64228" y="5509442"/>
              <a:ext cx="661670" cy="591185"/>
            </a:xfrm>
            <a:custGeom>
              <a:avLst/>
              <a:gdLst/>
              <a:ahLst/>
              <a:cxnLst/>
              <a:rect l="l" t="t" r="r" b="b"/>
              <a:pathLst>
                <a:path w="661669" h="591185">
                  <a:moveTo>
                    <a:pt x="399126" y="0"/>
                  </a:moveTo>
                  <a:lnTo>
                    <a:pt x="351373" y="778"/>
                  </a:lnTo>
                  <a:lnTo>
                    <a:pt x="299629" y="10751"/>
                  </a:lnTo>
                  <a:lnTo>
                    <a:pt x="294362" y="16034"/>
                  </a:lnTo>
                  <a:lnTo>
                    <a:pt x="295867" y="23580"/>
                  </a:lnTo>
                  <a:lnTo>
                    <a:pt x="298124" y="26598"/>
                  </a:lnTo>
                  <a:lnTo>
                    <a:pt x="331980" y="37917"/>
                  </a:lnTo>
                  <a:lnTo>
                    <a:pt x="365777" y="56700"/>
                  </a:lnTo>
                  <a:lnTo>
                    <a:pt x="395836" y="83477"/>
                  </a:lnTo>
                  <a:lnTo>
                    <a:pt x="418419" y="109547"/>
                  </a:lnTo>
                  <a:lnTo>
                    <a:pt x="429786" y="126207"/>
                  </a:lnTo>
                  <a:lnTo>
                    <a:pt x="212356" y="342781"/>
                  </a:lnTo>
                  <a:lnTo>
                    <a:pt x="206337" y="336744"/>
                  </a:lnTo>
                  <a:lnTo>
                    <a:pt x="200682" y="332924"/>
                  </a:lnTo>
                  <a:lnTo>
                    <a:pt x="194393" y="331651"/>
                  </a:lnTo>
                  <a:lnTo>
                    <a:pt x="188245" y="332924"/>
                  </a:lnTo>
                  <a:lnTo>
                    <a:pt x="183014" y="336744"/>
                  </a:lnTo>
                  <a:lnTo>
                    <a:pt x="8463" y="512569"/>
                  </a:lnTo>
                  <a:lnTo>
                    <a:pt x="9216" y="513324"/>
                  </a:lnTo>
                  <a:lnTo>
                    <a:pt x="1575" y="529064"/>
                  </a:lnTo>
                  <a:lnTo>
                    <a:pt x="14482" y="576710"/>
                  </a:lnTo>
                  <a:lnTo>
                    <a:pt x="45235" y="590953"/>
                  </a:lnTo>
                  <a:lnTo>
                    <a:pt x="61987" y="589550"/>
                  </a:lnTo>
                  <a:lnTo>
                    <a:pt x="77680" y="581992"/>
                  </a:lnTo>
                  <a:lnTo>
                    <a:pt x="78433" y="582747"/>
                  </a:lnTo>
                  <a:lnTo>
                    <a:pt x="253735" y="406923"/>
                  </a:lnTo>
                  <a:lnTo>
                    <a:pt x="257544" y="401252"/>
                  </a:lnTo>
                  <a:lnTo>
                    <a:pt x="258814" y="394944"/>
                  </a:lnTo>
                  <a:lnTo>
                    <a:pt x="257544" y="388777"/>
                  </a:lnTo>
                  <a:lnTo>
                    <a:pt x="247716" y="377493"/>
                  </a:lnTo>
                  <a:lnTo>
                    <a:pt x="463642" y="160919"/>
                  </a:lnTo>
                  <a:lnTo>
                    <a:pt x="498251" y="195632"/>
                  </a:lnTo>
                  <a:lnTo>
                    <a:pt x="503799" y="199464"/>
                  </a:lnTo>
                  <a:lnTo>
                    <a:pt x="509912" y="200819"/>
                  </a:lnTo>
                  <a:lnTo>
                    <a:pt x="516025" y="199770"/>
                  </a:lnTo>
                  <a:lnTo>
                    <a:pt x="526687" y="192872"/>
                  </a:lnTo>
                  <a:lnTo>
                    <a:pt x="532577" y="191481"/>
                  </a:lnTo>
                  <a:lnTo>
                    <a:pt x="538608" y="192354"/>
                  </a:lnTo>
                  <a:lnTo>
                    <a:pt x="544144" y="195632"/>
                  </a:lnTo>
                  <a:lnTo>
                    <a:pt x="547953" y="201433"/>
                  </a:lnTo>
                  <a:lnTo>
                    <a:pt x="549223" y="208083"/>
                  </a:lnTo>
                  <a:lnTo>
                    <a:pt x="547953" y="214733"/>
                  </a:lnTo>
                  <a:lnTo>
                    <a:pt x="540876" y="226087"/>
                  </a:lnTo>
                  <a:lnTo>
                    <a:pt x="540006" y="232136"/>
                  </a:lnTo>
                  <a:lnTo>
                    <a:pt x="574239" y="271847"/>
                  </a:lnTo>
                  <a:lnTo>
                    <a:pt x="586276" y="276941"/>
                  </a:lnTo>
                  <a:lnTo>
                    <a:pt x="592648" y="275668"/>
                  </a:lnTo>
                  <a:lnTo>
                    <a:pt x="598314" y="271847"/>
                  </a:lnTo>
                  <a:lnTo>
                    <a:pt x="659255" y="210724"/>
                  </a:lnTo>
                  <a:lnTo>
                    <a:pt x="661512" y="206196"/>
                  </a:lnTo>
                  <a:lnTo>
                    <a:pt x="661512" y="197141"/>
                  </a:lnTo>
                  <a:lnTo>
                    <a:pt x="660007" y="192613"/>
                  </a:lnTo>
                  <a:lnTo>
                    <a:pt x="656245" y="189595"/>
                  </a:lnTo>
                  <a:lnTo>
                    <a:pt x="627656" y="160919"/>
                  </a:lnTo>
                  <a:lnTo>
                    <a:pt x="622107" y="157087"/>
                  </a:lnTo>
                  <a:lnTo>
                    <a:pt x="615994" y="155731"/>
                  </a:lnTo>
                  <a:lnTo>
                    <a:pt x="609881" y="156781"/>
                  </a:lnTo>
                  <a:lnTo>
                    <a:pt x="599219" y="163678"/>
                  </a:lnTo>
                  <a:lnTo>
                    <a:pt x="593330" y="165070"/>
                  </a:lnTo>
                  <a:lnTo>
                    <a:pt x="587299" y="164197"/>
                  </a:lnTo>
                  <a:lnTo>
                    <a:pt x="581762" y="160919"/>
                  </a:lnTo>
                  <a:lnTo>
                    <a:pt x="577953" y="155118"/>
                  </a:lnTo>
                  <a:lnTo>
                    <a:pt x="576684" y="148468"/>
                  </a:lnTo>
                  <a:lnTo>
                    <a:pt x="577953" y="141818"/>
                  </a:lnTo>
                  <a:lnTo>
                    <a:pt x="585030" y="130464"/>
                  </a:lnTo>
                  <a:lnTo>
                    <a:pt x="585900" y="124415"/>
                  </a:lnTo>
                  <a:lnTo>
                    <a:pt x="511041" y="43954"/>
                  </a:lnTo>
                  <a:lnTo>
                    <a:pt x="443052" y="7226"/>
                  </a:lnTo>
                  <a:lnTo>
                    <a:pt x="3991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690114" y="2068322"/>
            <a:ext cx="8503285" cy="4280659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2450"/>
              </a:lnSpc>
              <a:spcBef>
                <a:spcPts val="640"/>
              </a:spcBef>
            </a:pP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Up</a:t>
            </a:r>
            <a:r>
              <a:rPr sz="25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to</a:t>
            </a:r>
            <a:r>
              <a:rPr sz="25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15%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of</a:t>
            </a:r>
            <a:r>
              <a:rPr sz="2500" spc="6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funds</a:t>
            </a:r>
            <a:r>
              <a:rPr sz="25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can</a:t>
            </a:r>
            <a:r>
              <a:rPr sz="25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be</a:t>
            </a:r>
            <a:r>
              <a:rPr sz="25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used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for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Admin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25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planning</a:t>
            </a:r>
            <a:r>
              <a:rPr sz="25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for</a:t>
            </a:r>
            <a:r>
              <a:rPr sz="25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 smtClean="0">
                <a:solidFill>
                  <a:srgbClr val="FFFFFF"/>
                </a:solidFill>
                <a:latin typeface="Tw Cen MT"/>
                <a:cs typeface="Tw Cen MT"/>
              </a:rPr>
              <a:t>P</a:t>
            </a:r>
            <a:r>
              <a:rPr lang="en-US" sz="2500" dirty="0" smtClean="0">
                <a:solidFill>
                  <a:srgbClr val="FFFFFF"/>
                </a:solidFill>
                <a:latin typeface="Tw Cen MT"/>
                <a:cs typeface="Tw Cen MT"/>
              </a:rPr>
              <a:t>articipating </a:t>
            </a:r>
            <a:r>
              <a:rPr sz="2500" dirty="0" smtClean="0">
                <a:solidFill>
                  <a:srgbClr val="FFFFFF"/>
                </a:solidFill>
                <a:latin typeface="Tw Cen MT"/>
                <a:cs typeface="Tw Cen MT"/>
              </a:rPr>
              <a:t>J</a:t>
            </a:r>
            <a:r>
              <a:rPr lang="en-US" sz="2500" dirty="0" smtClean="0">
                <a:solidFill>
                  <a:srgbClr val="FFFFFF"/>
                </a:solidFill>
                <a:latin typeface="Tw Cen MT"/>
                <a:cs typeface="Tw Cen MT"/>
              </a:rPr>
              <a:t>urisdictions</a:t>
            </a:r>
            <a:r>
              <a:rPr sz="2500" spc="-20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Tw Cen MT"/>
                <a:cs typeface="Tw Cen MT"/>
              </a:rPr>
              <a:t>or </a:t>
            </a:r>
            <a:r>
              <a:rPr sz="2500" spc="-10" dirty="0">
                <a:solidFill>
                  <a:srgbClr val="FFFFFF"/>
                </a:solidFill>
                <a:latin typeface="Tw Cen MT"/>
                <a:cs typeface="Tw Cen MT"/>
              </a:rPr>
              <a:t>subrecipients</a:t>
            </a:r>
            <a:endParaRPr sz="25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27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700" dirty="0">
              <a:latin typeface="Tw Cen MT"/>
              <a:cs typeface="Tw Cen MT"/>
            </a:endParaRPr>
          </a:p>
          <a:p>
            <a:pPr marL="12700" marR="826135">
              <a:lnSpc>
                <a:spcPct val="81700"/>
              </a:lnSpc>
            </a:pP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Up</a:t>
            </a:r>
            <a:r>
              <a:rPr sz="25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to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5%</a:t>
            </a:r>
            <a:r>
              <a:rPr sz="25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of</a:t>
            </a:r>
            <a:r>
              <a:rPr sz="2500" spc="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funds</a:t>
            </a:r>
            <a:r>
              <a:rPr sz="25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can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pay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for</a:t>
            </a:r>
            <a:r>
              <a:rPr sz="25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operating</a:t>
            </a:r>
            <a:r>
              <a:rPr sz="25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costs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(e.g.</a:t>
            </a:r>
            <a:r>
              <a:rPr sz="25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w Cen MT"/>
                <a:cs typeface="Tw Cen MT"/>
              </a:rPr>
              <a:t>salaries,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insurance,</a:t>
            </a:r>
            <a:r>
              <a:rPr sz="2500" spc="-5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utilities,</a:t>
            </a:r>
            <a:r>
              <a:rPr sz="25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etc.)</a:t>
            </a:r>
            <a:r>
              <a:rPr sz="25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for</a:t>
            </a:r>
            <a:r>
              <a:rPr sz="25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CHDOs</a:t>
            </a:r>
            <a:r>
              <a:rPr sz="2500" spc="-5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25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other</a:t>
            </a:r>
            <a:r>
              <a:rPr sz="25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non-</a:t>
            </a:r>
            <a:r>
              <a:rPr sz="2500" spc="-10" dirty="0">
                <a:solidFill>
                  <a:srgbClr val="FFFFFF"/>
                </a:solidFill>
                <a:latin typeface="Tw Cen MT"/>
                <a:cs typeface="Tw Cen MT"/>
              </a:rPr>
              <a:t>profits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undertaking</a:t>
            </a:r>
            <a:r>
              <a:rPr sz="2500" spc="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HOME-ARP</a:t>
            </a:r>
            <a:r>
              <a:rPr sz="2500" spc="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w Cen MT"/>
                <a:cs typeface="Tw Cen MT"/>
              </a:rPr>
              <a:t>activities</a:t>
            </a:r>
            <a:endParaRPr sz="25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27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3700" dirty="0">
              <a:latin typeface="Tw Cen MT"/>
              <a:cs typeface="Tw Cen MT"/>
            </a:endParaRPr>
          </a:p>
          <a:p>
            <a:pPr marL="12700" marR="949960">
              <a:lnSpc>
                <a:spcPts val="2450"/>
              </a:lnSpc>
            </a:pP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An</a:t>
            </a:r>
            <a:r>
              <a:rPr sz="25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additional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5%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for</a:t>
            </a:r>
            <a:r>
              <a:rPr sz="25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capacity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building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costs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to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allow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PJs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Tw Cen MT"/>
                <a:cs typeface="Tw Cen MT"/>
              </a:rPr>
              <a:t>to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expand</a:t>
            </a:r>
            <a:r>
              <a:rPr sz="25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capacity</a:t>
            </a:r>
            <a:r>
              <a:rPr sz="25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of</a:t>
            </a:r>
            <a:r>
              <a:rPr sz="2500" spc="6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CHDOs</a:t>
            </a:r>
            <a:r>
              <a:rPr sz="25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or</a:t>
            </a:r>
            <a:r>
              <a:rPr sz="25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other</a:t>
            </a:r>
            <a:r>
              <a:rPr sz="25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500" dirty="0">
                <a:solidFill>
                  <a:srgbClr val="FFFFFF"/>
                </a:solidFill>
                <a:latin typeface="Tw Cen MT"/>
                <a:cs typeface="Tw Cen MT"/>
              </a:rPr>
              <a:t>non-</a:t>
            </a:r>
            <a:r>
              <a:rPr sz="2500" spc="-10" dirty="0">
                <a:solidFill>
                  <a:srgbClr val="FFFFFF"/>
                </a:solidFill>
                <a:latin typeface="Tw Cen MT"/>
                <a:cs typeface="Tw Cen MT"/>
              </a:rPr>
              <a:t>profits</a:t>
            </a:r>
            <a:endParaRPr sz="25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45" dirty="0"/>
              <a:t>APPLICATION</a:t>
            </a:r>
            <a:r>
              <a:rPr spc="210" dirty="0"/>
              <a:t> </a:t>
            </a:r>
            <a:r>
              <a:rPr spc="40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3123" y="1937628"/>
            <a:ext cx="2682240" cy="4767972"/>
          </a:xfrm>
          <a:prstGeom prst="rect">
            <a:avLst/>
          </a:prstGeom>
          <a:solidFill>
            <a:srgbClr val="9CBDBC"/>
          </a:solidFill>
          <a:ln w="15875">
            <a:solidFill>
              <a:srgbClr val="9CBDBC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264160">
              <a:lnSpc>
                <a:spcPct val="100000"/>
              </a:lnSpc>
              <a:spcBef>
                <a:spcPts val="165"/>
              </a:spcBef>
            </a:pPr>
            <a:r>
              <a:rPr sz="6600" spc="-25" dirty="0">
                <a:solidFill>
                  <a:srgbClr val="FFFFFF"/>
                </a:solidFill>
                <a:latin typeface="Tw Cen MT"/>
                <a:cs typeface="Tw Cen MT"/>
              </a:rPr>
              <a:t>01</a:t>
            </a:r>
            <a:endParaRPr sz="6600" dirty="0">
              <a:latin typeface="Tw Cen MT"/>
              <a:cs typeface="Tw Cen MT"/>
            </a:endParaRPr>
          </a:p>
          <a:p>
            <a:pPr marL="264160" marR="650240">
              <a:lnSpc>
                <a:spcPct val="81600"/>
              </a:lnSpc>
              <a:spcBef>
                <a:spcPts val="2000"/>
              </a:spcBef>
            </a:pP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Sign</a:t>
            </a:r>
            <a:r>
              <a:rPr sz="17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17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return</a:t>
            </a:r>
            <a:r>
              <a:rPr sz="17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20" dirty="0" smtClean="0">
                <a:solidFill>
                  <a:srgbClr val="FFFFFF"/>
                </a:solidFill>
                <a:latin typeface="Tw Cen MT"/>
                <a:cs typeface="Tw Cen MT"/>
              </a:rPr>
              <a:t>HOME-</a:t>
            </a:r>
            <a:r>
              <a:rPr sz="1700" dirty="0" smtClean="0">
                <a:solidFill>
                  <a:srgbClr val="FFFFFF"/>
                </a:solidFill>
                <a:latin typeface="Tw Cen MT"/>
                <a:cs typeface="Tw Cen MT"/>
              </a:rPr>
              <a:t>ARP</a:t>
            </a:r>
            <a:r>
              <a:rPr sz="1700" spc="15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20" dirty="0">
                <a:solidFill>
                  <a:srgbClr val="FFFFFF"/>
                </a:solidFill>
                <a:latin typeface="Tw Cen MT"/>
                <a:cs typeface="Tw Cen MT"/>
              </a:rPr>
              <a:t>Grant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Agreements</a:t>
            </a:r>
            <a:r>
              <a:rPr sz="1700" spc="-5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to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20" dirty="0">
                <a:solidFill>
                  <a:srgbClr val="FFFFFF"/>
                </a:solidFill>
                <a:latin typeface="Tw Cen MT"/>
                <a:cs typeface="Tw Cen MT"/>
              </a:rPr>
              <a:t>HUD</a:t>
            </a:r>
            <a:r>
              <a:rPr sz="1700" spc="-20" dirty="0" smtClean="0">
                <a:solidFill>
                  <a:srgbClr val="FFFFFF"/>
                </a:solidFill>
                <a:latin typeface="Tw Cen MT"/>
                <a:cs typeface="Tw Cen MT"/>
              </a:rPr>
              <a:t>.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 Once</a:t>
            </a:r>
            <a:r>
              <a:rPr lang="en-US" sz="1700" spc="-35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the</a:t>
            </a:r>
            <a:r>
              <a:rPr lang="en-US" sz="1700" spc="-35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spc="-20" dirty="0" smtClean="0">
                <a:solidFill>
                  <a:srgbClr val="FFFFFF"/>
                </a:solidFill>
                <a:latin typeface="Tw Cen MT"/>
                <a:cs typeface="Tw Cen MT"/>
              </a:rPr>
              <a:t>grant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agreement</a:t>
            </a:r>
            <a:r>
              <a:rPr lang="en-US" sz="1700" spc="-45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is</a:t>
            </a:r>
            <a:r>
              <a:rPr lang="en-US" sz="1700" spc="-40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spc="-10" dirty="0" smtClean="0">
                <a:solidFill>
                  <a:srgbClr val="FFFFFF"/>
                </a:solidFill>
                <a:latin typeface="Tw Cen MT"/>
                <a:cs typeface="Tw Cen MT"/>
              </a:rPr>
              <a:t>returned,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HUD</a:t>
            </a:r>
            <a:r>
              <a:rPr lang="en-US" sz="1700" spc="-25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will</a:t>
            </a:r>
            <a:r>
              <a:rPr lang="en-US" sz="1700" spc="-35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release</a:t>
            </a:r>
            <a:r>
              <a:rPr lang="en-US" sz="1700" spc="-30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in</a:t>
            </a:r>
            <a:r>
              <a:rPr lang="en-US" sz="1700" spc="-25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spc="-10" dirty="0" smtClean="0">
                <a:solidFill>
                  <a:srgbClr val="FFFFFF"/>
                </a:solidFill>
                <a:latin typeface="Tw Cen MT"/>
                <a:cs typeface="Tw Cen MT"/>
              </a:rPr>
              <a:t>IDIS,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5%</a:t>
            </a:r>
            <a:r>
              <a:rPr lang="en-US" sz="1700" spc="5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of</a:t>
            </a:r>
            <a:r>
              <a:rPr lang="en-US" sz="1700" spc="45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the total </a:t>
            </a:r>
            <a:r>
              <a:rPr lang="en-US" sz="1700" spc="-10" dirty="0" smtClean="0">
                <a:solidFill>
                  <a:srgbClr val="FFFFFF"/>
                </a:solidFill>
                <a:latin typeface="Tw Cen MT"/>
                <a:cs typeface="Tw Cen MT"/>
              </a:rPr>
              <a:t>grant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amount</a:t>
            </a:r>
            <a:r>
              <a:rPr lang="en-US" sz="1700" spc="-40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for</a:t>
            </a:r>
            <a:r>
              <a:rPr lang="en-US" sz="1700" spc="-30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a</a:t>
            </a:r>
            <a:r>
              <a:rPr lang="en-US" sz="1700" spc="-30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portion</a:t>
            </a:r>
            <a:r>
              <a:rPr lang="en-US" sz="1700" spc="-35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spc="-25" dirty="0" smtClean="0">
                <a:solidFill>
                  <a:srgbClr val="FFFFFF"/>
                </a:solidFill>
                <a:latin typeface="Tw Cen MT"/>
                <a:cs typeface="Tw Cen MT"/>
              </a:rPr>
              <a:t>of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the</a:t>
            </a:r>
            <a:r>
              <a:rPr lang="en-US" sz="1700" spc="-70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administration</a:t>
            </a:r>
            <a:r>
              <a:rPr lang="en-US" sz="1700" spc="-70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spc="-25" dirty="0" smtClean="0">
                <a:solidFill>
                  <a:srgbClr val="FFFFFF"/>
                </a:solidFill>
                <a:latin typeface="Tw Cen MT"/>
                <a:cs typeface="Tw Cen MT"/>
              </a:rPr>
              <a:t>and </a:t>
            </a:r>
            <a:r>
              <a:rPr lang="en-US" sz="1700" spc="-10" dirty="0" smtClean="0">
                <a:solidFill>
                  <a:srgbClr val="FFFFFF"/>
                </a:solidFill>
                <a:latin typeface="Tw Cen MT"/>
                <a:cs typeface="Tw Cen MT"/>
              </a:rPr>
              <a:t>planning. ($78,045.40 executed 12/14/2021)</a:t>
            </a:r>
            <a:endParaRPr lang="en-US" sz="1700" dirty="0" smtClean="0">
              <a:latin typeface="Tw Cen MT"/>
              <a:cs typeface="Tw Cen MT"/>
            </a:endParaRPr>
          </a:p>
          <a:p>
            <a:pPr marL="264160" marR="650240">
              <a:lnSpc>
                <a:spcPct val="81600"/>
              </a:lnSpc>
              <a:spcBef>
                <a:spcPts val="2000"/>
              </a:spcBef>
            </a:pPr>
            <a:endParaRPr sz="1700" dirty="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00246" y="1937628"/>
            <a:ext cx="2682240" cy="2795124"/>
          </a:xfrm>
          <a:prstGeom prst="rect">
            <a:avLst/>
          </a:prstGeom>
          <a:solidFill>
            <a:srgbClr val="D2CA6C"/>
          </a:solidFill>
          <a:ln w="15875">
            <a:solidFill>
              <a:srgbClr val="D2CA6C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264160">
              <a:lnSpc>
                <a:spcPct val="100000"/>
              </a:lnSpc>
              <a:spcBef>
                <a:spcPts val="165"/>
              </a:spcBef>
            </a:pPr>
            <a:r>
              <a:rPr sz="6600" spc="-25" dirty="0">
                <a:solidFill>
                  <a:srgbClr val="FFFFFF"/>
                </a:solidFill>
                <a:latin typeface="Tw Cen MT"/>
                <a:cs typeface="Tw Cen MT"/>
              </a:rPr>
              <a:t>02</a:t>
            </a:r>
            <a:endParaRPr sz="6600" dirty="0">
              <a:latin typeface="Tw Cen MT"/>
              <a:cs typeface="Tw Cen MT"/>
            </a:endParaRPr>
          </a:p>
          <a:p>
            <a:pPr marL="264160" marR="413384">
              <a:lnSpc>
                <a:spcPct val="81700"/>
              </a:lnSpc>
              <a:spcBef>
                <a:spcPts val="2000"/>
              </a:spcBef>
            </a:pP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PJs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will</a:t>
            </a:r>
            <a:r>
              <a:rPr sz="17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develop</a:t>
            </a:r>
            <a:r>
              <a:rPr sz="17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Tw Cen MT"/>
                <a:cs typeface="Tw Cen MT"/>
              </a:rPr>
              <a:t>and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submit</a:t>
            </a:r>
            <a:r>
              <a:rPr sz="17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in</a:t>
            </a:r>
            <a:r>
              <a:rPr sz="17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IDIS</a:t>
            </a:r>
            <a:r>
              <a:rPr sz="17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</a:t>
            </a:r>
            <a:r>
              <a:rPr sz="17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HOME-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ARP</a:t>
            </a:r>
            <a:r>
              <a:rPr sz="17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Allocation</a:t>
            </a:r>
            <a:r>
              <a:rPr sz="17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Plan</a:t>
            </a:r>
            <a:r>
              <a:rPr sz="17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Tw Cen MT"/>
                <a:cs typeface="Tw Cen MT"/>
              </a:rPr>
              <a:t>as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part</a:t>
            </a:r>
            <a:r>
              <a:rPr sz="1700" spc="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of</a:t>
            </a:r>
            <a:r>
              <a:rPr sz="1700" spc="5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</a:t>
            </a:r>
            <a:r>
              <a:rPr sz="1700" spc="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substantial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amendment</a:t>
            </a:r>
            <a:r>
              <a:rPr sz="17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to</a:t>
            </a:r>
            <a:r>
              <a:rPr sz="17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their</a:t>
            </a:r>
            <a:r>
              <a:rPr sz="17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Tw Cen MT"/>
                <a:cs typeface="Tw Cen MT"/>
              </a:rPr>
              <a:t>FY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2021</a:t>
            </a:r>
            <a:r>
              <a:rPr sz="17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25" dirty="0" smtClean="0">
                <a:solidFill>
                  <a:srgbClr val="FFFFFF"/>
                </a:solidFill>
                <a:latin typeface="Tw Cen MT"/>
                <a:cs typeface="Tw Cen MT"/>
              </a:rPr>
              <a:t>AAP</a:t>
            </a:r>
            <a:r>
              <a:rPr lang="en-US" sz="1700" spc="-25" dirty="0" smtClean="0">
                <a:solidFill>
                  <a:srgbClr val="FFFFFF"/>
                </a:solidFill>
                <a:latin typeface="Tw Cen MT"/>
                <a:cs typeface="Tw Cen MT"/>
              </a:rPr>
              <a:t> and submit to HUD by 3/31/2023</a:t>
            </a:r>
            <a:endParaRPr sz="1700" dirty="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96608" y="1937628"/>
            <a:ext cx="2747391" cy="2795124"/>
          </a:xfrm>
          <a:prstGeom prst="rect">
            <a:avLst/>
          </a:prstGeom>
          <a:solidFill>
            <a:srgbClr val="94A29D"/>
          </a:solidFill>
          <a:ln w="15875">
            <a:solidFill>
              <a:srgbClr val="94A29D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264795">
              <a:lnSpc>
                <a:spcPct val="100000"/>
              </a:lnSpc>
              <a:spcBef>
                <a:spcPts val="165"/>
              </a:spcBef>
            </a:pPr>
            <a:r>
              <a:rPr sz="6600" spc="-25" dirty="0" smtClean="0">
                <a:solidFill>
                  <a:srgbClr val="FFFFFF"/>
                </a:solidFill>
                <a:latin typeface="Tw Cen MT"/>
                <a:cs typeface="Tw Cen MT"/>
              </a:rPr>
              <a:t>03</a:t>
            </a:r>
            <a:endParaRPr lang="en-US" sz="6600" spc="-25" dirty="0" smtClean="0">
              <a:solidFill>
                <a:srgbClr val="FFFFFF"/>
              </a:solidFill>
              <a:latin typeface="Tw Cen MT"/>
              <a:cs typeface="Tw Cen MT"/>
            </a:endParaRPr>
          </a:p>
          <a:p>
            <a:pPr marL="264160" marR="413384">
              <a:lnSpc>
                <a:spcPct val="81700"/>
              </a:lnSpc>
              <a:spcBef>
                <a:spcPts val="2000"/>
              </a:spcBef>
            </a:pP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PJs </a:t>
            </a:r>
            <a:r>
              <a:rPr lang="en-US" sz="1700" dirty="0">
                <a:solidFill>
                  <a:srgbClr val="FFFFFF"/>
                </a:solidFill>
                <a:latin typeface="Tw Cen MT"/>
                <a:cs typeface="Tw Cen MT"/>
              </a:rPr>
              <a:t>will begin programmatic execution and distribution of funding once HUD approval of Allocation Plan is complete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.</a:t>
            </a:r>
            <a:endParaRPr sz="1700" dirty="0">
              <a:solidFill>
                <a:srgbClr val="FFFFFF"/>
              </a:solidFill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93732" y="1937628"/>
            <a:ext cx="2683510" cy="2366032"/>
          </a:xfrm>
          <a:prstGeom prst="rect">
            <a:avLst/>
          </a:prstGeom>
          <a:solidFill>
            <a:srgbClr val="C79F5D"/>
          </a:solidFill>
          <a:ln w="15875">
            <a:solidFill>
              <a:srgbClr val="C79F5D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265430">
              <a:lnSpc>
                <a:spcPct val="100000"/>
              </a:lnSpc>
              <a:spcBef>
                <a:spcPts val="165"/>
              </a:spcBef>
            </a:pPr>
            <a:r>
              <a:rPr sz="6600" spc="-25" dirty="0">
                <a:solidFill>
                  <a:srgbClr val="FFFFFF"/>
                </a:solidFill>
                <a:latin typeface="Tw Cen MT"/>
                <a:cs typeface="Tw Cen MT"/>
              </a:rPr>
              <a:t>04</a:t>
            </a:r>
            <a:endParaRPr sz="6600" dirty="0">
              <a:latin typeface="Tw Cen MT"/>
              <a:cs typeface="Tw Cen MT"/>
            </a:endParaRPr>
          </a:p>
          <a:p>
            <a:pPr marL="264160" marR="413384">
              <a:lnSpc>
                <a:spcPct val="81700"/>
              </a:lnSpc>
              <a:spcBef>
                <a:spcPts val="2000"/>
              </a:spcBef>
            </a:pP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Grants expire September 30, 2030.</a:t>
            </a:r>
            <a:r>
              <a:rPr lang="en-US" sz="170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lang="en-US" sz="1700" dirty="0" smtClean="0">
                <a:solidFill>
                  <a:srgbClr val="FFFFFF"/>
                </a:solidFill>
                <a:latin typeface="Tw Cen MT"/>
                <a:cs typeface="Tw Cen MT"/>
              </a:rPr>
              <a:t>Period </a:t>
            </a:r>
            <a:r>
              <a:rPr lang="en-US" sz="1700" dirty="0">
                <a:solidFill>
                  <a:srgbClr val="FFFFFF"/>
                </a:solidFill>
                <a:latin typeface="Tw Cen MT"/>
                <a:cs typeface="Tw Cen MT"/>
              </a:rPr>
              <a:t>of Compliance continues depending on activity type.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4572000"/>
          </a:xfrm>
          <a:custGeom>
            <a:avLst/>
            <a:gdLst/>
            <a:ahLst/>
            <a:cxnLst/>
            <a:rect l="l" t="t" r="r" b="b"/>
            <a:pathLst>
              <a:path w="12192000" h="4572000">
                <a:moveTo>
                  <a:pt x="12192000" y="0"/>
                </a:moveTo>
                <a:lnTo>
                  <a:pt x="0" y="0"/>
                </a:lnTo>
                <a:lnTo>
                  <a:pt x="0" y="4572000"/>
                </a:lnTo>
                <a:lnTo>
                  <a:pt x="12192000" y="4572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2C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6953" y="5264277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050">
            <a:solidFill>
              <a:srgbClr val="D2CA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21788" y="5187441"/>
            <a:ext cx="549084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30" dirty="0"/>
              <a:t>QUALIFYING</a:t>
            </a:r>
            <a:r>
              <a:rPr spc="440" dirty="0"/>
              <a:t> </a:t>
            </a:r>
            <a:r>
              <a:rPr spc="125" dirty="0"/>
              <a:t>POPULATIONS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QUALIFYING</a:t>
            </a:r>
            <a:r>
              <a:rPr spc="645" dirty="0"/>
              <a:t> </a:t>
            </a:r>
            <a:r>
              <a:rPr spc="-10" dirty="0"/>
              <a:t>POPULATIONS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4508" y="2051685"/>
            <a:ext cx="3037840" cy="1823085"/>
          </a:xfrm>
          <a:prstGeom prst="rect">
            <a:avLst/>
          </a:prstGeom>
          <a:solidFill>
            <a:srgbClr val="9CBDBC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Times New Roman"/>
              <a:cs typeface="Times New Roman"/>
            </a:endParaRPr>
          </a:p>
          <a:p>
            <a:pPr marL="196850" marR="189865" algn="ctr">
              <a:lnSpc>
                <a:spcPct val="81600"/>
              </a:lnSpc>
              <a:spcBef>
                <a:spcPts val="5"/>
              </a:spcBef>
            </a:pP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Homeless,</a:t>
            </a:r>
            <a:r>
              <a:rPr sz="1700" spc="-5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as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defined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in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section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103(a) of</a:t>
            </a:r>
            <a:r>
              <a:rPr sz="1700" spc="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the </a:t>
            </a:r>
            <a:r>
              <a:rPr sz="1700" spc="-25" dirty="0">
                <a:solidFill>
                  <a:srgbClr val="FFFFFF"/>
                </a:solidFill>
                <a:latin typeface="Tw Cen MT"/>
                <a:cs typeface="Tw Cen MT"/>
              </a:rPr>
              <a:t>McKinney-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Vento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Homeless</a:t>
            </a:r>
            <a:r>
              <a:rPr sz="1700" spc="-7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Assistance</a:t>
            </a:r>
            <a:r>
              <a:rPr sz="1700" spc="-7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Tw Cen MT"/>
                <a:cs typeface="Tw Cen MT"/>
              </a:rPr>
              <a:t>Act</a:t>
            </a:r>
            <a:endParaRPr sz="17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5878" y="2051685"/>
            <a:ext cx="3037840" cy="1823085"/>
          </a:xfrm>
          <a:prstGeom prst="rect">
            <a:avLst/>
          </a:prstGeom>
          <a:solidFill>
            <a:srgbClr val="D2CA6C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58115" marR="152400" algn="ctr">
              <a:lnSpc>
                <a:spcPct val="81700"/>
              </a:lnSpc>
            </a:pP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At-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risk</a:t>
            </a:r>
            <a:r>
              <a:rPr sz="17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of</a:t>
            </a:r>
            <a:r>
              <a:rPr sz="1700" spc="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homelessness,</a:t>
            </a:r>
            <a:r>
              <a:rPr sz="17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Tw Cen MT"/>
                <a:cs typeface="Tw Cen MT"/>
              </a:rPr>
              <a:t>as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defined</a:t>
            </a:r>
            <a:r>
              <a:rPr sz="17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in</a:t>
            </a:r>
            <a:r>
              <a:rPr sz="17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section</a:t>
            </a:r>
            <a:r>
              <a:rPr sz="17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401(1)</a:t>
            </a:r>
            <a:r>
              <a:rPr sz="17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of</a:t>
            </a:r>
            <a:r>
              <a:rPr sz="1700" spc="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Tw Cen MT"/>
                <a:cs typeface="Tw Cen MT"/>
              </a:rPr>
              <a:t>the McKinney-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Vento</a:t>
            </a:r>
            <a:r>
              <a:rPr sz="17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Homeless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Assistance</a:t>
            </a:r>
            <a:r>
              <a:rPr sz="1700" spc="-7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Tw Cen MT"/>
                <a:cs typeface="Tw Cen MT"/>
              </a:rPr>
              <a:t>Act</a:t>
            </a:r>
            <a:endParaRPr sz="170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7248" y="2051685"/>
            <a:ext cx="3037840" cy="1823085"/>
          </a:xfrm>
          <a:prstGeom prst="rect">
            <a:avLst/>
          </a:prstGeom>
          <a:solidFill>
            <a:srgbClr val="94A29D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550">
              <a:latin typeface="Times New Roman"/>
              <a:cs typeface="Times New Roman"/>
            </a:endParaRPr>
          </a:p>
          <a:p>
            <a:pPr marL="130810" marR="123825" indent="-1270" algn="ctr">
              <a:lnSpc>
                <a:spcPct val="81600"/>
              </a:lnSpc>
            </a:pP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Fleeing,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or</a:t>
            </a:r>
            <a:r>
              <a:rPr sz="1700" spc="-5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attempting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to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flee,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domestic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violence,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dating violence,</a:t>
            </a:r>
            <a:r>
              <a:rPr sz="1700" spc="-7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sexual</a:t>
            </a:r>
            <a:r>
              <a:rPr sz="1700" spc="-6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assault,</a:t>
            </a:r>
            <a:r>
              <a:rPr sz="1700" spc="-5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stalking,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or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human</a:t>
            </a:r>
            <a:r>
              <a:rPr sz="17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trafficking,</a:t>
            </a:r>
            <a:r>
              <a:rPr sz="17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as</a:t>
            </a:r>
            <a:r>
              <a:rPr sz="1700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defined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by</a:t>
            </a:r>
            <a:r>
              <a:rPr sz="1700" spc="-7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the</a:t>
            </a:r>
            <a:r>
              <a:rPr sz="1700" spc="-6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Secretary;</a:t>
            </a:r>
            <a:endParaRPr sz="17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4813" y="4178427"/>
            <a:ext cx="3038475" cy="1822450"/>
          </a:xfrm>
          <a:prstGeom prst="rect">
            <a:avLst/>
          </a:prstGeom>
          <a:solidFill>
            <a:srgbClr val="C79F5D"/>
          </a:solidFill>
        </p:spPr>
        <p:txBody>
          <a:bodyPr vert="horz" wrap="square" lIns="0" tIns="57785" rIns="0" bIns="0" rtlCol="0">
            <a:spAutoFit/>
          </a:bodyPr>
          <a:lstStyle/>
          <a:p>
            <a:pPr marL="151130" marR="146050" indent="1270" algn="ctr">
              <a:lnSpc>
                <a:spcPct val="81700"/>
              </a:lnSpc>
              <a:spcBef>
                <a:spcPts val="455"/>
              </a:spcBef>
            </a:pP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In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b="1" dirty="0">
                <a:solidFill>
                  <a:srgbClr val="FFFFFF"/>
                </a:solidFill>
                <a:latin typeface="Tw Cen MT"/>
                <a:cs typeface="Tw Cen MT"/>
              </a:rPr>
              <a:t>other</a:t>
            </a:r>
            <a:r>
              <a:rPr sz="1700" b="1" spc="-4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b="1" dirty="0">
                <a:solidFill>
                  <a:srgbClr val="FFFFFF"/>
                </a:solidFill>
                <a:latin typeface="Tw Cen MT"/>
                <a:cs typeface="Tw Cen MT"/>
              </a:rPr>
              <a:t>populations</a:t>
            </a:r>
            <a:r>
              <a:rPr sz="1700" b="1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where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providing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supportive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services</a:t>
            </a:r>
            <a:r>
              <a:rPr sz="1700" spc="-5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Tw Cen MT"/>
                <a:cs typeface="Tw Cen MT"/>
              </a:rPr>
              <a:t>or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assistance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under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section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212(a)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of</a:t>
            </a:r>
            <a:r>
              <a:rPr sz="1700" spc="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the</a:t>
            </a:r>
            <a:r>
              <a:rPr sz="17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Act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(</a:t>
            </a:r>
            <a:r>
              <a:rPr sz="17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  <a:cs typeface="Tw Cen MT"/>
                <a:hlinkClick r:id="rId2"/>
              </a:rPr>
              <a:t>42</a:t>
            </a:r>
            <a:r>
              <a:rPr sz="170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  <a:cs typeface="Tw Cen MT"/>
                <a:hlinkClick r:id="rId2"/>
              </a:rPr>
              <a:t> </a:t>
            </a:r>
            <a:r>
              <a:rPr sz="17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  <a:cs typeface="Tw Cen MT"/>
                <a:hlinkClick r:id="rId2"/>
              </a:rPr>
              <a:t>U.S.C.</a:t>
            </a:r>
            <a:r>
              <a:rPr sz="170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  <a:cs typeface="Tw Cen MT"/>
                <a:hlinkClick r:id="rId2"/>
              </a:rPr>
              <a:t> </a:t>
            </a:r>
            <a:r>
              <a:rPr sz="17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  <a:cs typeface="Tw Cen MT"/>
                <a:hlinkClick r:id="rId2"/>
              </a:rPr>
              <a:t>12742(a)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)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would</a:t>
            </a:r>
            <a:r>
              <a:rPr sz="1700" spc="-6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prevent</a:t>
            </a:r>
            <a:r>
              <a:rPr sz="1700" spc="-6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the</a:t>
            </a:r>
            <a:r>
              <a:rPr sz="1700" spc="-6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family’s homelessness</a:t>
            </a:r>
            <a:r>
              <a:rPr sz="17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or</a:t>
            </a:r>
            <a:r>
              <a:rPr sz="17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would</a:t>
            </a:r>
            <a:r>
              <a:rPr sz="17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20" dirty="0">
                <a:solidFill>
                  <a:srgbClr val="FFFFFF"/>
                </a:solidFill>
                <a:latin typeface="Tw Cen MT"/>
                <a:cs typeface="Tw Cen MT"/>
              </a:rPr>
              <a:t>serve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those</a:t>
            </a:r>
            <a:r>
              <a:rPr sz="17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with</a:t>
            </a:r>
            <a:r>
              <a:rPr sz="17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the</a:t>
            </a:r>
            <a:r>
              <a:rPr sz="17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greatest</a:t>
            </a:r>
            <a:r>
              <a:rPr sz="1700" spc="-3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risk</a:t>
            </a:r>
            <a:r>
              <a:rPr sz="1700" spc="-4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Tw Cen MT"/>
                <a:cs typeface="Tw Cen MT"/>
              </a:rPr>
              <a:t>of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housing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instability;</a:t>
            </a:r>
            <a:endParaRPr sz="1700" dirty="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36183" y="4178427"/>
            <a:ext cx="3038475" cy="1822450"/>
          </a:xfrm>
          <a:prstGeom prst="rect">
            <a:avLst/>
          </a:prstGeom>
          <a:solidFill>
            <a:srgbClr val="B09F88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68580" marR="63500" algn="ctr">
              <a:lnSpc>
                <a:spcPct val="81700"/>
              </a:lnSpc>
              <a:spcBef>
                <a:spcPts val="5"/>
              </a:spcBef>
            </a:pP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Veterans</a:t>
            </a:r>
            <a:r>
              <a:rPr sz="1700" spc="-5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and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families</a:t>
            </a:r>
            <a:r>
              <a:rPr sz="1700" spc="-5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that</a:t>
            </a:r>
            <a:r>
              <a:rPr sz="1700" spc="-5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include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a</a:t>
            </a:r>
            <a:r>
              <a:rPr sz="1700" spc="-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veteran</a:t>
            </a:r>
            <a:r>
              <a:rPr sz="17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family</a:t>
            </a:r>
            <a:r>
              <a:rPr sz="17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member</a:t>
            </a:r>
            <a:r>
              <a:rPr sz="1700" spc="-1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20" dirty="0">
                <a:solidFill>
                  <a:srgbClr val="FFFFFF"/>
                </a:solidFill>
                <a:latin typeface="Tw Cen MT"/>
                <a:cs typeface="Tw Cen MT"/>
              </a:rPr>
              <a:t>that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meet</a:t>
            </a:r>
            <a:r>
              <a:rPr sz="1700" spc="-3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one</a:t>
            </a:r>
            <a:r>
              <a:rPr sz="17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of</a:t>
            </a:r>
            <a:r>
              <a:rPr sz="1700" spc="20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dirty="0">
                <a:solidFill>
                  <a:srgbClr val="FFFFFF"/>
                </a:solidFill>
                <a:latin typeface="Tw Cen MT"/>
                <a:cs typeface="Tw Cen MT"/>
              </a:rPr>
              <a:t>the</a:t>
            </a:r>
            <a:r>
              <a:rPr sz="1700" spc="-25" dirty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Tw Cen MT"/>
                <a:cs typeface="Tw Cen MT"/>
              </a:rPr>
              <a:t>preceding criteria.</a:t>
            </a:r>
            <a:endParaRPr sz="17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1484</TotalTime>
  <Words>2463</Words>
  <Application>Microsoft Office PowerPoint</Application>
  <PresentationFormat>Widescreen</PresentationFormat>
  <Paragraphs>215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Times New Roman</vt:lpstr>
      <vt:lpstr>Tw Cen MT</vt:lpstr>
      <vt:lpstr>Tw Cen MT Condensed</vt:lpstr>
      <vt:lpstr>Wingdings</vt:lpstr>
      <vt:lpstr>Office Theme</vt:lpstr>
      <vt:lpstr>HOME-ARP AMERICAN RESCUE PLAN</vt:lpstr>
      <vt:lpstr>INFORMATIONAL SUMMARY</vt:lpstr>
      <vt:lpstr>THE HOME- AMERICAN RESCUE PLAN (ARP)</vt:lpstr>
      <vt:lpstr>HOME-ARP - CPD Notice 21-10</vt:lpstr>
      <vt:lpstr>HOME-ARP ALLOCATION</vt:lpstr>
      <vt:lpstr>ACTIVITY CAPS</vt:lpstr>
      <vt:lpstr>APPLICATION PROCESS</vt:lpstr>
      <vt:lpstr>QUALIFYING POPULATIONS</vt:lpstr>
      <vt:lpstr>QUALIFYING POPULATIONS</vt:lpstr>
      <vt:lpstr>OTHER POPULATIONS</vt:lpstr>
      <vt:lpstr>PowerPoint Presentation</vt:lpstr>
      <vt:lpstr>PowerPoint Presentation</vt:lpstr>
      <vt:lpstr>PowerPoint Presentation</vt:lpstr>
      <vt:lpstr>PARTICIPATING JURISDICTION (PJ) - City of Norman</vt:lpstr>
      <vt:lpstr>PJS RESPONSIBILITIES</vt:lpstr>
      <vt:lpstr>CONTINUUM OF CARE (COC) – OK504 Collaborative Applicant – Thunderbird Clubhouse Board, Inc.</vt:lpstr>
      <vt:lpstr>COC RESPONSIBILITIES</vt:lpstr>
      <vt:lpstr>The City of Norman as the PJ will consult with OK504 CoC to identify community priorities for HOME-ARP projects.</vt:lpstr>
      <vt:lpstr>DEVELOPING THE HOME-ARP ALLOCATION PLAN</vt:lpstr>
      <vt:lpstr>COMPONENTS OF THE ALLOCATION PLAN</vt:lpstr>
      <vt:lpstr>CONSULTATION</vt:lpstr>
      <vt:lpstr>NEEDS ASSESSMENT AND GAP ANALYSIS</vt:lpstr>
      <vt:lpstr>HOME-ARP ACTIVITIES</vt:lpstr>
      <vt:lpstr>ACTIVITY SPECIFIC REQUIREMENTS</vt:lpstr>
      <vt:lpstr>PREFERENCES/LIMITATIONS/METHODS OF PRIORITIZATION</vt:lpstr>
      <vt:lpstr>PUBLIC PARTICIPATION</vt:lpstr>
      <vt:lpstr>CERTIFICATIONS AND SF-424S</vt:lpstr>
      <vt:lpstr>ELIGIBLE ACTIVITIES</vt:lpstr>
      <vt:lpstr>FIVE ELIGIBLE ACTIVITIES</vt:lpstr>
      <vt:lpstr>RENTAL HOUSING</vt:lpstr>
      <vt:lpstr>TENANT BASED RENTAL ASSISTANCE</vt:lpstr>
      <vt:lpstr>SUPPORTIVE SERVICES</vt:lpstr>
      <vt:lpstr>NON- CONGREGATE SHELTER</vt:lpstr>
      <vt:lpstr>NONPROFIT OPERATING AND CAPACITY BUILDING ASSISTANCE</vt:lpstr>
      <vt:lpstr>WHAT IS CURRENTLY BEING UNDERTAKEN?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M&amp;L HOME-ARP</dc:title>
  <dc:creator>Jessica Lurz</dc:creator>
  <cp:lastModifiedBy>Lisa Krieg</cp:lastModifiedBy>
  <cp:revision>16</cp:revision>
  <dcterms:created xsi:type="dcterms:W3CDTF">2022-12-08T17:03:49Z</dcterms:created>
  <dcterms:modified xsi:type="dcterms:W3CDTF">2022-12-13T19:43:17Z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2022-12-08T00:00:00Z</vt:filetime>
  </property>
  <property fmtid="{D5CDD505-2E9C-101B-9397-08002B2CF9AE}" pid="5" name="Producer">
    <vt:lpwstr>Microsoft® PowerPoint® for Microsoft 365</vt:lpwstr>
  </property>
</Properties>
</file>