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30"/>
  </p:handoutMasterIdLst>
  <p:sldIdLst>
    <p:sldId id="256" r:id="rId2"/>
    <p:sldId id="257" r:id="rId3"/>
    <p:sldId id="258" r:id="rId4"/>
    <p:sldId id="259" r:id="rId5"/>
    <p:sldId id="260" r:id="rId6"/>
    <p:sldId id="262" r:id="rId7"/>
    <p:sldId id="273" r:id="rId8"/>
    <p:sldId id="274" r:id="rId9"/>
    <p:sldId id="275" r:id="rId10"/>
    <p:sldId id="276" r:id="rId11"/>
    <p:sldId id="277" r:id="rId12"/>
    <p:sldId id="281" r:id="rId13"/>
    <p:sldId id="264" r:id="rId14"/>
    <p:sldId id="293" r:id="rId15"/>
    <p:sldId id="282" r:id="rId16"/>
    <p:sldId id="288" r:id="rId17"/>
    <p:sldId id="283" r:id="rId18"/>
    <p:sldId id="284" r:id="rId19"/>
    <p:sldId id="285" r:id="rId20"/>
    <p:sldId id="286" r:id="rId21"/>
    <p:sldId id="287" r:id="rId22"/>
    <p:sldId id="278" r:id="rId23"/>
    <p:sldId id="292" r:id="rId24"/>
    <p:sldId id="289" r:id="rId25"/>
    <p:sldId id="294" r:id="rId26"/>
    <p:sldId id="295" r:id="rId27"/>
    <p:sldId id="265" r:id="rId28"/>
    <p:sldId id="266" r:id="rId29"/>
  </p:sldIdLst>
  <p:sldSz cx="12192000" cy="6858000"/>
  <p:notesSz cx="14782800" cy="9296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9F88"/>
    <a:srgbClr val="C0504D"/>
    <a:srgbClr val="A6C3C3"/>
    <a:srgbClr val="D2CA6C"/>
    <a:srgbClr val="94A29D"/>
    <a:srgbClr val="C79F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92"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6406890" cy="465242"/>
          </a:xfrm>
          <a:prstGeom prst="rect">
            <a:avLst/>
          </a:prstGeom>
        </p:spPr>
        <p:txBody>
          <a:bodyPr vert="horz" lIns="135020" tIns="67510" rIns="135020" bIns="67510" rtlCol="0"/>
          <a:lstStyle>
            <a:lvl1pPr algn="l">
              <a:defRPr sz="1800"/>
            </a:lvl1pPr>
          </a:lstStyle>
          <a:p>
            <a:endParaRPr lang="en-US"/>
          </a:p>
        </p:txBody>
      </p:sp>
      <p:sp>
        <p:nvSpPr>
          <p:cNvPr id="3" name="Date Placeholder 2"/>
          <p:cNvSpPr>
            <a:spLocks noGrp="1"/>
          </p:cNvSpPr>
          <p:nvPr>
            <p:ph type="dt" sz="quarter" idx="1"/>
          </p:nvPr>
        </p:nvSpPr>
        <p:spPr>
          <a:xfrm>
            <a:off x="8373387" y="0"/>
            <a:ext cx="6406890" cy="465242"/>
          </a:xfrm>
          <a:prstGeom prst="rect">
            <a:avLst/>
          </a:prstGeom>
        </p:spPr>
        <p:txBody>
          <a:bodyPr vert="horz" lIns="135020" tIns="67510" rIns="135020" bIns="67510" rtlCol="0"/>
          <a:lstStyle>
            <a:lvl1pPr algn="r">
              <a:defRPr sz="1800"/>
            </a:lvl1pPr>
          </a:lstStyle>
          <a:p>
            <a:fld id="{3C6546E5-EDAF-45FC-9E84-AAE5ED096D6D}" type="datetimeFigureOut">
              <a:rPr lang="en-US" smtClean="0"/>
              <a:t>3/2/2023</a:t>
            </a:fld>
            <a:endParaRPr lang="en-US"/>
          </a:p>
        </p:txBody>
      </p:sp>
      <p:sp>
        <p:nvSpPr>
          <p:cNvPr id="4" name="Footer Placeholder 3"/>
          <p:cNvSpPr>
            <a:spLocks noGrp="1"/>
          </p:cNvSpPr>
          <p:nvPr>
            <p:ph type="ftr" sz="quarter" idx="2"/>
          </p:nvPr>
        </p:nvSpPr>
        <p:spPr>
          <a:xfrm>
            <a:off x="1" y="8831160"/>
            <a:ext cx="6406890" cy="465240"/>
          </a:xfrm>
          <a:prstGeom prst="rect">
            <a:avLst/>
          </a:prstGeom>
        </p:spPr>
        <p:txBody>
          <a:bodyPr vert="horz" lIns="135020" tIns="67510" rIns="135020" bIns="67510" rtlCol="0" anchor="b"/>
          <a:lstStyle>
            <a:lvl1pPr algn="l">
              <a:defRPr sz="1800"/>
            </a:lvl1pPr>
          </a:lstStyle>
          <a:p>
            <a:endParaRPr lang="en-US"/>
          </a:p>
        </p:txBody>
      </p:sp>
      <p:sp>
        <p:nvSpPr>
          <p:cNvPr id="5" name="Slide Number Placeholder 4"/>
          <p:cNvSpPr>
            <a:spLocks noGrp="1"/>
          </p:cNvSpPr>
          <p:nvPr>
            <p:ph type="sldNum" sz="quarter" idx="3"/>
          </p:nvPr>
        </p:nvSpPr>
        <p:spPr>
          <a:xfrm>
            <a:off x="8373387" y="8831160"/>
            <a:ext cx="6406890" cy="465240"/>
          </a:xfrm>
          <a:prstGeom prst="rect">
            <a:avLst/>
          </a:prstGeom>
        </p:spPr>
        <p:txBody>
          <a:bodyPr vert="horz" lIns="135020" tIns="67510" rIns="135020" bIns="67510" rtlCol="0" anchor="b"/>
          <a:lstStyle>
            <a:lvl1pPr algn="r">
              <a:defRPr sz="1800"/>
            </a:lvl1pPr>
          </a:lstStyle>
          <a:p>
            <a:fld id="{3AD18987-48F4-4E04-930B-DB6C95642C42}" type="slidenum">
              <a:rPr lang="en-US" smtClean="0"/>
              <a:t>‹#›</a:t>
            </a:fld>
            <a:endParaRPr lang="en-US"/>
          </a:p>
        </p:txBody>
      </p:sp>
    </p:spTree>
    <p:extLst>
      <p:ext uri="{BB962C8B-B14F-4D97-AF65-F5344CB8AC3E}">
        <p14:creationId xmlns:p14="http://schemas.microsoft.com/office/powerpoint/2010/main" val="30946033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5000" b="0" i="0">
                <a:solidFill>
                  <a:srgbClr val="464233"/>
                </a:solidFill>
                <a:latin typeface="Tw Cen MT Condensed"/>
                <a:cs typeface="Tw Cen MT Condensed"/>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3000" b="0" i="0">
                <a:solidFill>
                  <a:srgbClr val="2D2B20"/>
                </a:solidFill>
                <a:latin typeface="Tw Cen MT"/>
                <a:cs typeface="Tw Cen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62380" y="826388"/>
            <a:ext cx="0" cy="914400"/>
          </a:xfrm>
          <a:custGeom>
            <a:avLst/>
            <a:gdLst/>
            <a:ahLst/>
            <a:cxnLst/>
            <a:rect l="l" t="t" r="r" b="b"/>
            <a:pathLst>
              <a:path h="914400">
                <a:moveTo>
                  <a:pt x="0" y="914400"/>
                </a:moveTo>
                <a:lnTo>
                  <a:pt x="0" y="0"/>
                </a:lnTo>
              </a:path>
            </a:pathLst>
          </a:custGeom>
          <a:ln w="19050">
            <a:solidFill>
              <a:srgbClr val="9CBDBC"/>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5000" b="0" i="0">
                <a:solidFill>
                  <a:srgbClr val="464233"/>
                </a:solidFill>
                <a:latin typeface="Tw Cen MT Condensed"/>
                <a:cs typeface="Tw Cen MT Condensed"/>
              </a:defRPr>
            </a:lvl1pPr>
          </a:lstStyle>
          <a:p>
            <a:endParaRPr/>
          </a:p>
        </p:txBody>
      </p:sp>
      <p:sp>
        <p:nvSpPr>
          <p:cNvPr id="3" name="Holder 3"/>
          <p:cNvSpPr>
            <a:spLocks noGrp="1"/>
          </p:cNvSpPr>
          <p:nvPr>
            <p:ph type="body" idx="1"/>
          </p:nvPr>
        </p:nvSpPr>
        <p:spPr/>
        <p:txBody>
          <a:bodyPr lIns="0" tIns="0" rIns="0" bIns="0"/>
          <a:lstStyle>
            <a:lvl1pPr>
              <a:defRPr sz="3000" b="0" i="0">
                <a:solidFill>
                  <a:srgbClr val="2D2B20"/>
                </a:solidFill>
                <a:latin typeface="Tw Cen MT"/>
                <a:cs typeface="Tw Cen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62380" y="826388"/>
            <a:ext cx="0" cy="914400"/>
          </a:xfrm>
          <a:custGeom>
            <a:avLst/>
            <a:gdLst/>
            <a:ahLst/>
            <a:cxnLst/>
            <a:rect l="l" t="t" r="r" b="b"/>
            <a:pathLst>
              <a:path h="914400">
                <a:moveTo>
                  <a:pt x="0" y="914400"/>
                </a:moveTo>
                <a:lnTo>
                  <a:pt x="0" y="0"/>
                </a:lnTo>
              </a:path>
            </a:pathLst>
          </a:custGeom>
          <a:ln w="19050">
            <a:solidFill>
              <a:srgbClr val="9CBDBC"/>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5000" b="0" i="0">
                <a:solidFill>
                  <a:srgbClr val="464233"/>
                </a:solidFill>
                <a:latin typeface="Tw Cen MT Condensed"/>
                <a:cs typeface="Tw Cen MT Condensed"/>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0" i="0">
                <a:solidFill>
                  <a:srgbClr val="464233"/>
                </a:solidFill>
                <a:latin typeface="Tw Cen MT Condensed"/>
                <a:cs typeface="Tw Cen MT Condense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02867" y="830325"/>
            <a:ext cx="7838440" cy="787400"/>
          </a:xfrm>
          <a:prstGeom prst="rect">
            <a:avLst/>
          </a:prstGeom>
        </p:spPr>
        <p:txBody>
          <a:bodyPr wrap="square" lIns="0" tIns="0" rIns="0" bIns="0">
            <a:spAutoFit/>
          </a:bodyPr>
          <a:lstStyle>
            <a:lvl1pPr>
              <a:defRPr sz="5000" b="0" i="0">
                <a:solidFill>
                  <a:srgbClr val="464233"/>
                </a:solidFill>
                <a:latin typeface="Tw Cen MT Condensed"/>
                <a:cs typeface="Tw Cen MT Condensed"/>
              </a:defRPr>
            </a:lvl1pPr>
          </a:lstStyle>
          <a:p>
            <a:endParaRPr/>
          </a:p>
        </p:txBody>
      </p:sp>
      <p:sp>
        <p:nvSpPr>
          <p:cNvPr id="3" name="Holder 3"/>
          <p:cNvSpPr>
            <a:spLocks noGrp="1"/>
          </p:cNvSpPr>
          <p:nvPr>
            <p:ph type="body" idx="1"/>
          </p:nvPr>
        </p:nvSpPr>
        <p:spPr>
          <a:xfrm>
            <a:off x="1057147" y="1742185"/>
            <a:ext cx="7843520" cy="4486275"/>
          </a:xfrm>
          <a:prstGeom prst="rect">
            <a:avLst/>
          </a:prstGeom>
        </p:spPr>
        <p:txBody>
          <a:bodyPr wrap="square" lIns="0" tIns="0" rIns="0" bIns="0">
            <a:spAutoFit/>
          </a:bodyPr>
          <a:lstStyle>
            <a:lvl1pPr>
              <a:defRPr sz="3000" b="0" i="0">
                <a:solidFill>
                  <a:srgbClr val="2D2B20"/>
                </a:solidFill>
                <a:latin typeface="Tw Cen MT"/>
                <a:cs typeface="Tw Cen MT"/>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uscode.house.gov/quicksearch/get.plx?title=42&amp;section=1274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7302" y="2818130"/>
            <a:ext cx="5121910" cy="1397000"/>
          </a:xfrm>
          <a:prstGeom prst="rect">
            <a:avLst/>
          </a:prstGeom>
        </p:spPr>
        <p:txBody>
          <a:bodyPr vert="horz" wrap="square" lIns="0" tIns="159385" rIns="0" bIns="0" rtlCol="0">
            <a:spAutoFit/>
          </a:bodyPr>
          <a:lstStyle/>
          <a:p>
            <a:pPr marL="12700" marR="5080">
              <a:lnSpc>
                <a:spcPts val="4800"/>
              </a:lnSpc>
              <a:spcBef>
                <a:spcPts val="1255"/>
              </a:spcBef>
            </a:pPr>
            <a:r>
              <a:rPr spc="175" dirty="0" smtClean="0">
                <a:solidFill>
                  <a:srgbClr val="534E3B"/>
                </a:solidFill>
              </a:rPr>
              <a:t>HOME-</a:t>
            </a:r>
            <a:r>
              <a:rPr lang="en-US" spc="175" dirty="0" smtClean="0">
                <a:solidFill>
                  <a:srgbClr val="534E3B"/>
                </a:solidFill>
              </a:rPr>
              <a:t>ARP</a:t>
            </a:r>
            <a:br>
              <a:rPr lang="en-US" spc="175" dirty="0" smtClean="0">
                <a:solidFill>
                  <a:srgbClr val="534E3B"/>
                </a:solidFill>
              </a:rPr>
            </a:br>
            <a:r>
              <a:rPr spc="145" dirty="0" smtClean="0">
                <a:solidFill>
                  <a:srgbClr val="534E3B"/>
                </a:solidFill>
              </a:rPr>
              <a:t>AMERICAN</a:t>
            </a:r>
            <a:r>
              <a:rPr spc="459" dirty="0" smtClean="0">
                <a:solidFill>
                  <a:srgbClr val="534E3B"/>
                </a:solidFill>
              </a:rPr>
              <a:t> </a:t>
            </a:r>
            <a:r>
              <a:rPr spc="130" dirty="0">
                <a:solidFill>
                  <a:srgbClr val="534E3B"/>
                </a:solidFill>
              </a:rPr>
              <a:t>RESCUE </a:t>
            </a:r>
            <a:r>
              <a:rPr spc="100" dirty="0">
                <a:solidFill>
                  <a:srgbClr val="534E3B"/>
                </a:solidFill>
              </a:rPr>
              <a:t>PLAN</a:t>
            </a:r>
          </a:p>
        </p:txBody>
      </p:sp>
      <p:sp>
        <p:nvSpPr>
          <p:cNvPr id="4" name="object 4"/>
          <p:cNvSpPr/>
          <p:nvPr/>
        </p:nvSpPr>
        <p:spPr>
          <a:xfrm>
            <a:off x="5309996" y="4388739"/>
            <a:ext cx="5852160" cy="0"/>
          </a:xfrm>
          <a:custGeom>
            <a:avLst/>
            <a:gdLst/>
            <a:ahLst/>
            <a:cxnLst/>
            <a:rect l="l" t="t" r="r" b="b"/>
            <a:pathLst>
              <a:path w="5852159">
                <a:moveTo>
                  <a:pt x="0" y="0"/>
                </a:moveTo>
                <a:lnTo>
                  <a:pt x="5852159" y="0"/>
                </a:lnTo>
              </a:path>
            </a:pathLst>
          </a:custGeom>
          <a:ln w="19050">
            <a:solidFill>
              <a:srgbClr val="9CBDBC"/>
            </a:solidFill>
          </a:ln>
        </p:spPr>
        <p:txBody>
          <a:bodyPr wrap="square" lIns="0" tIns="0" rIns="0" bIns="0" rtlCol="0"/>
          <a:lstStyle/>
          <a:p>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7304" y="3047999"/>
            <a:ext cx="1117490" cy="1905001"/>
          </a:xfrm>
          <a:prstGeom prst="rect">
            <a:avLst/>
          </a:prstGeom>
        </p:spPr>
      </p:pic>
      <p:sp>
        <p:nvSpPr>
          <p:cNvPr id="6" name="object 2"/>
          <p:cNvSpPr txBox="1">
            <a:spLocks/>
          </p:cNvSpPr>
          <p:nvPr/>
        </p:nvSpPr>
        <p:spPr>
          <a:xfrm>
            <a:off x="5356352" y="4343400"/>
            <a:ext cx="5121910" cy="796308"/>
          </a:xfrm>
          <a:prstGeom prst="rect">
            <a:avLst/>
          </a:prstGeom>
        </p:spPr>
        <p:txBody>
          <a:bodyPr vert="horz" wrap="square" lIns="0" tIns="159385" rIns="0" bIns="0" rtlCol="0">
            <a:spAutoFit/>
          </a:bodyPr>
          <a:lstStyle>
            <a:lvl1pPr>
              <a:defRPr sz="5000" b="0" i="0">
                <a:solidFill>
                  <a:srgbClr val="464233"/>
                </a:solidFill>
                <a:latin typeface="Tw Cen MT Condensed"/>
                <a:ea typeface="+mj-ea"/>
                <a:cs typeface="Tw Cen MT Condensed"/>
              </a:defRPr>
            </a:lvl1pPr>
          </a:lstStyle>
          <a:p>
            <a:pPr marL="12700" marR="5080">
              <a:lnSpc>
                <a:spcPts val="4800"/>
              </a:lnSpc>
              <a:spcBef>
                <a:spcPts val="1255"/>
              </a:spcBef>
            </a:pPr>
            <a:r>
              <a:rPr lang="en-US" spc="175" dirty="0" smtClean="0">
                <a:solidFill>
                  <a:srgbClr val="534E3B"/>
                </a:solidFill>
              </a:rPr>
              <a:t>CITY OF NORMAN</a:t>
            </a:r>
            <a:endParaRPr lang="en-US" spc="100" dirty="0">
              <a:solidFill>
                <a:srgbClr val="534E3B"/>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2867" y="525525"/>
            <a:ext cx="5638165" cy="1397000"/>
          </a:xfrm>
          <a:prstGeom prst="rect">
            <a:avLst/>
          </a:prstGeom>
        </p:spPr>
        <p:txBody>
          <a:bodyPr vert="horz" wrap="square" lIns="0" tIns="159385" rIns="0" bIns="0" rtlCol="0">
            <a:spAutoFit/>
          </a:bodyPr>
          <a:lstStyle/>
          <a:p>
            <a:pPr marL="12700" marR="5080">
              <a:lnSpc>
                <a:spcPts val="4800"/>
              </a:lnSpc>
              <a:spcBef>
                <a:spcPts val="1255"/>
              </a:spcBef>
            </a:pPr>
            <a:r>
              <a:rPr spc="55" dirty="0"/>
              <a:t>NEEDS</a:t>
            </a:r>
            <a:r>
              <a:rPr spc="225" dirty="0"/>
              <a:t> </a:t>
            </a:r>
            <a:r>
              <a:rPr spc="65" dirty="0"/>
              <a:t>ASSESSMENT</a:t>
            </a:r>
            <a:r>
              <a:rPr spc="215" dirty="0"/>
              <a:t> </a:t>
            </a:r>
            <a:r>
              <a:rPr dirty="0"/>
              <a:t>AND</a:t>
            </a:r>
            <a:r>
              <a:rPr spc="240" dirty="0"/>
              <a:t> </a:t>
            </a:r>
            <a:r>
              <a:rPr spc="-25" dirty="0"/>
              <a:t>GAP </a:t>
            </a:r>
            <a:r>
              <a:rPr spc="-10" dirty="0"/>
              <a:t>ANALYSIS</a:t>
            </a:r>
          </a:p>
        </p:txBody>
      </p:sp>
      <p:sp>
        <p:nvSpPr>
          <p:cNvPr id="3" name="object 3"/>
          <p:cNvSpPr txBox="1"/>
          <p:nvPr/>
        </p:nvSpPr>
        <p:spPr>
          <a:xfrm>
            <a:off x="1057147" y="2274316"/>
            <a:ext cx="6642100" cy="1906932"/>
          </a:xfrm>
          <a:prstGeom prst="rect">
            <a:avLst/>
          </a:prstGeom>
        </p:spPr>
        <p:txBody>
          <a:bodyPr vert="horz" wrap="square" lIns="0" tIns="46990" rIns="0" bIns="0" rtlCol="0">
            <a:spAutoFit/>
          </a:bodyPr>
          <a:lstStyle/>
          <a:p>
            <a:pPr marL="12700" marR="5080">
              <a:lnSpc>
                <a:spcPts val="2160"/>
              </a:lnSpc>
              <a:spcBef>
                <a:spcPts val="370"/>
              </a:spcBef>
            </a:pPr>
            <a:r>
              <a:rPr sz="2000" dirty="0">
                <a:solidFill>
                  <a:srgbClr val="2D2B20"/>
                </a:solidFill>
                <a:latin typeface="Tw Cen MT"/>
                <a:cs typeface="Tw Cen MT"/>
              </a:rPr>
              <a:t>The</a:t>
            </a:r>
            <a:r>
              <a:rPr sz="2000" spc="-45" dirty="0">
                <a:solidFill>
                  <a:srgbClr val="2D2B20"/>
                </a:solidFill>
                <a:latin typeface="Tw Cen MT"/>
                <a:cs typeface="Tw Cen MT"/>
              </a:rPr>
              <a:t> </a:t>
            </a:r>
            <a:r>
              <a:rPr lang="en-US" sz="2000" spc="-45" dirty="0" smtClean="0">
                <a:solidFill>
                  <a:srgbClr val="2D2B20"/>
                </a:solidFill>
                <a:latin typeface="Tw Cen MT"/>
                <a:cs typeface="Tw Cen MT"/>
              </a:rPr>
              <a:t>City of Norman as the </a:t>
            </a:r>
            <a:r>
              <a:rPr sz="2000" dirty="0" smtClean="0">
                <a:solidFill>
                  <a:srgbClr val="2D2B20"/>
                </a:solidFill>
                <a:latin typeface="Tw Cen MT"/>
                <a:cs typeface="Tw Cen MT"/>
              </a:rPr>
              <a:t>PJ</a:t>
            </a:r>
            <a:r>
              <a:rPr sz="2000" spc="-40" dirty="0" smtClean="0">
                <a:solidFill>
                  <a:srgbClr val="2D2B20"/>
                </a:solidFill>
                <a:latin typeface="Tw Cen MT"/>
                <a:cs typeface="Tw Cen MT"/>
              </a:rPr>
              <a:t> </a:t>
            </a:r>
            <a:r>
              <a:rPr sz="2000" dirty="0" smtClean="0">
                <a:solidFill>
                  <a:srgbClr val="2D2B20"/>
                </a:solidFill>
                <a:latin typeface="Tw Cen MT"/>
                <a:cs typeface="Tw Cen MT"/>
              </a:rPr>
              <a:t>conduct</a:t>
            </a:r>
            <a:r>
              <a:rPr lang="en-US" sz="2000" dirty="0" smtClean="0">
                <a:solidFill>
                  <a:srgbClr val="2D2B20"/>
                </a:solidFill>
                <a:latin typeface="Tw Cen MT"/>
                <a:cs typeface="Tw Cen MT"/>
              </a:rPr>
              <a:t>ed</a:t>
            </a:r>
            <a:r>
              <a:rPr sz="2000" spc="-45" dirty="0" smtClean="0">
                <a:solidFill>
                  <a:srgbClr val="2D2B20"/>
                </a:solidFill>
                <a:latin typeface="Tw Cen MT"/>
                <a:cs typeface="Tw Cen MT"/>
              </a:rPr>
              <a:t> </a:t>
            </a:r>
            <a:r>
              <a:rPr sz="2000" dirty="0">
                <a:solidFill>
                  <a:srgbClr val="2D2B20"/>
                </a:solidFill>
                <a:latin typeface="Tw Cen MT"/>
                <a:cs typeface="Tw Cen MT"/>
              </a:rPr>
              <a:t>a</a:t>
            </a:r>
            <a:r>
              <a:rPr sz="2000" spc="-40" dirty="0">
                <a:solidFill>
                  <a:srgbClr val="2D2B20"/>
                </a:solidFill>
                <a:latin typeface="Tw Cen MT"/>
                <a:cs typeface="Tw Cen MT"/>
              </a:rPr>
              <a:t> </a:t>
            </a:r>
            <a:r>
              <a:rPr sz="2000" dirty="0">
                <a:solidFill>
                  <a:srgbClr val="2D2B20"/>
                </a:solidFill>
                <a:latin typeface="Tw Cen MT"/>
                <a:cs typeface="Tw Cen MT"/>
              </a:rPr>
              <a:t>needs</a:t>
            </a:r>
            <a:r>
              <a:rPr sz="2000" spc="-45" dirty="0">
                <a:solidFill>
                  <a:srgbClr val="2D2B20"/>
                </a:solidFill>
                <a:latin typeface="Tw Cen MT"/>
                <a:cs typeface="Tw Cen MT"/>
              </a:rPr>
              <a:t> </a:t>
            </a:r>
            <a:r>
              <a:rPr sz="2000" dirty="0">
                <a:solidFill>
                  <a:srgbClr val="2D2B20"/>
                </a:solidFill>
                <a:latin typeface="Tw Cen MT"/>
                <a:cs typeface="Tw Cen MT"/>
              </a:rPr>
              <a:t>assessment</a:t>
            </a:r>
            <a:r>
              <a:rPr sz="2000" spc="-60" dirty="0">
                <a:solidFill>
                  <a:srgbClr val="2D2B20"/>
                </a:solidFill>
                <a:latin typeface="Tw Cen MT"/>
                <a:cs typeface="Tw Cen MT"/>
              </a:rPr>
              <a:t> </a:t>
            </a:r>
            <a:r>
              <a:rPr sz="2000" dirty="0">
                <a:solidFill>
                  <a:srgbClr val="2D2B20"/>
                </a:solidFill>
                <a:latin typeface="Tw Cen MT"/>
                <a:cs typeface="Tw Cen MT"/>
              </a:rPr>
              <a:t>and</a:t>
            </a:r>
            <a:r>
              <a:rPr sz="2000" spc="-50" dirty="0">
                <a:solidFill>
                  <a:srgbClr val="2D2B20"/>
                </a:solidFill>
                <a:latin typeface="Tw Cen MT"/>
                <a:cs typeface="Tw Cen MT"/>
              </a:rPr>
              <a:t> </a:t>
            </a:r>
            <a:r>
              <a:rPr sz="2000" dirty="0">
                <a:solidFill>
                  <a:srgbClr val="2D2B20"/>
                </a:solidFill>
                <a:latin typeface="Tw Cen MT"/>
                <a:cs typeface="Tw Cen MT"/>
              </a:rPr>
              <a:t>gap</a:t>
            </a:r>
            <a:r>
              <a:rPr sz="2000" spc="-50" dirty="0">
                <a:solidFill>
                  <a:srgbClr val="2D2B20"/>
                </a:solidFill>
                <a:latin typeface="Tw Cen MT"/>
                <a:cs typeface="Tw Cen MT"/>
              </a:rPr>
              <a:t> </a:t>
            </a:r>
            <a:r>
              <a:rPr sz="2000" spc="-10" dirty="0">
                <a:solidFill>
                  <a:srgbClr val="2D2B20"/>
                </a:solidFill>
                <a:latin typeface="Tw Cen MT"/>
                <a:cs typeface="Tw Cen MT"/>
              </a:rPr>
              <a:t>analysis, </a:t>
            </a:r>
            <a:r>
              <a:rPr lang="en-US" sz="2000" spc="-10" dirty="0" smtClean="0">
                <a:solidFill>
                  <a:srgbClr val="2D2B20"/>
                </a:solidFill>
                <a:latin typeface="Tw Cen MT"/>
                <a:cs typeface="Tw Cen MT"/>
              </a:rPr>
              <a:t>both </a:t>
            </a:r>
            <a:r>
              <a:rPr sz="2000" dirty="0" smtClean="0">
                <a:solidFill>
                  <a:srgbClr val="2D2B20"/>
                </a:solidFill>
                <a:latin typeface="Tw Cen MT"/>
                <a:cs typeface="Tw Cen MT"/>
              </a:rPr>
              <a:t>rooted</a:t>
            </a:r>
            <a:r>
              <a:rPr sz="2000" spc="-65" dirty="0" smtClean="0">
                <a:solidFill>
                  <a:srgbClr val="2D2B20"/>
                </a:solidFill>
                <a:latin typeface="Tw Cen MT"/>
                <a:cs typeface="Tw Cen MT"/>
              </a:rPr>
              <a:t> </a:t>
            </a:r>
            <a:r>
              <a:rPr sz="2000" dirty="0">
                <a:solidFill>
                  <a:srgbClr val="2D2B20"/>
                </a:solidFill>
                <a:latin typeface="Tw Cen MT"/>
                <a:cs typeface="Tw Cen MT"/>
              </a:rPr>
              <a:t>in</a:t>
            </a:r>
            <a:r>
              <a:rPr sz="2000" spc="-50" dirty="0">
                <a:solidFill>
                  <a:srgbClr val="2D2B20"/>
                </a:solidFill>
                <a:latin typeface="Tw Cen MT"/>
                <a:cs typeface="Tw Cen MT"/>
              </a:rPr>
              <a:t> </a:t>
            </a:r>
            <a:r>
              <a:rPr sz="2000" dirty="0">
                <a:solidFill>
                  <a:srgbClr val="2D2B20"/>
                </a:solidFill>
                <a:latin typeface="Tw Cen MT"/>
                <a:cs typeface="Tw Cen MT"/>
              </a:rPr>
              <a:t>data.</a:t>
            </a:r>
            <a:r>
              <a:rPr sz="2000" spc="-60" dirty="0">
                <a:solidFill>
                  <a:srgbClr val="2D2B20"/>
                </a:solidFill>
                <a:latin typeface="Tw Cen MT"/>
                <a:cs typeface="Tw Cen MT"/>
              </a:rPr>
              <a:t> </a:t>
            </a:r>
            <a:r>
              <a:rPr lang="en-US" sz="2000" spc="-60" dirty="0" smtClean="0">
                <a:solidFill>
                  <a:srgbClr val="2D2B20"/>
                </a:solidFill>
                <a:latin typeface="Tw Cen MT"/>
                <a:cs typeface="Tw Cen MT"/>
              </a:rPr>
              <a:t>T</a:t>
            </a:r>
            <a:r>
              <a:rPr sz="2000" dirty="0" smtClean="0">
                <a:solidFill>
                  <a:srgbClr val="2D2B20"/>
                </a:solidFill>
                <a:latin typeface="Tw Cen MT"/>
                <a:cs typeface="Tw Cen MT"/>
              </a:rPr>
              <a:t>he</a:t>
            </a:r>
            <a:r>
              <a:rPr sz="2000" spc="-55" dirty="0" smtClean="0">
                <a:solidFill>
                  <a:srgbClr val="2D2B20"/>
                </a:solidFill>
                <a:latin typeface="Tw Cen MT"/>
                <a:cs typeface="Tw Cen MT"/>
              </a:rPr>
              <a:t> </a:t>
            </a:r>
            <a:r>
              <a:rPr sz="2000" dirty="0">
                <a:solidFill>
                  <a:srgbClr val="2D2B20"/>
                </a:solidFill>
                <a:latin typeface="Tw Cen MT"/>
                <a:cs typeface="Tw Cen MT"/>
              </a:rPr>
              <a:t>analysis</a:t>
            </a:r>
            <a:r>
              <a:rPr sz="2000" spc="-70" dirty="0">
                <a:solidFill>
                  <a:srgbClr val="2D2B20"/>
                </a:solidFill>
                <a:latin typeface="Tw Cen MT"/>
                <a:cs typeface="Tw Cen MT"/>
              </a:rPr>
              <a:t> </a:t>
            </a:r>
            <a:r>
              <a:rPr sz="2000" dirty="0" smtClean="0">
                <a:solidFill>
                  <a:srgbClr val="2D2B20"/>
                </a:solidFill>
                <a:latin typeface="Tw Cen MT"/>
                <a:cs typeface="Tw Cen MT"/>
              </a:rPr>
              <a:t>include</a:t>
            </a:r>
            <a:r>
              <a:rPr lang="en-US" sz="2000" dirty="0" smtClean="0">
                <a:solidFill>
                  <a:srgbClr val="2D2B20"/>
                </a:solidFill>
                <a:latin typeface="Tw Cen MT"/>
                <a:cs typeface="Tw Cen MT"/>
              </a:rPr>
              <a:t>d</a:t>
            </a:r>
            <a:r>
              <a:rPr sz="2000" spc="-55" dirty="0" smtClean="0">
                <a:solidFill>
                  <a:srgbClr val="2D2B20"/>
                </a:solidFill>
                <a:latin typeface="Tw Cen MT"/>
                <a:cs typeface="Tw Cen MT"/>
              </a:rPr>
              <a:t> </a:t>
            </a:r>
            <a:r>
              <a:rPr sz="2000" dirty="0">
                <a:solidFill>
                  <a:srgbClr val="2D2B20"/>
                </a:solidFill>
                <a:latin typeface="Tw Cen MT"/>
                <a:cs typeface="Tw Cen MT"/>
              </a:rPr>
              <a:t>the</a:t>
            </a:r>
            <a:r>
              <a:rPr sz="2000" spc="-55" dirty="0">
                <a:solidFill>
                  <a:srgbClr val="2D2B20"/>
                </a:solidFill>
                <a:latin typeface="Tw Cen MT"/>
                <a:cs typeface="Tw Cen MT"/>
              </a:rPr>
              <a:t> </a:t>
            </a:r>
            <a:r>
              <a:rPr sz="2000" dirty="0">
                <a:solidFill>
                  <a:srgbClr val="2D2B20"/>
                </a:solidFill>
                <a:latin typeface="Tw Cen MT"/>
                <a:cs typeface="Tw Cen MT"/>
              </a:rPr>
              <a:t>size</a:t>
            </a:r>
            <a:r>
              <a:rPr sz="2000" spc="-50" dirty="0">
                <a:solidFill>
                  <a:srgbClr val="2D2B20"/>
                </a:solidFill>
                <a:latin typeface="Tw Cen MT"/>
                <a:cs typeface="Tw Cen MT"/>
              </a:rPr>
              <a:t> </a:t>
            </a:r>
            <a:r>
              <a:rPr sz="2000" spc="-25" dirty="0">
                <a:solidFill>
                  <a:srgbClr val="2D2B20"/>
                </a:solidFill>
                <a:latin typeface="Tw Cen MT"/>
                <a:cs typeface="Tw Cen MT"/>
              </a:rPr>
              <a:t>and </a:t>
            </a:r>
            <a:r>
              <a:rPr sz="2000" spc="-10" dirty="0">
                <a:solidFill>
                  <a:srgbClr val="2D2B20"/>
                </a:solidFill>
                <a:latin typeface="Tw Cen MT"/>
                <a:cs typeface="Tw Cen MT"/>
              </a:rPr>
              <a:t>demographics</a:t>
            </a:r>
            <a:r>
              <a:rPr sz="2000" spc="-60" dirty="0">
                <a:solidFill>
                  <a:srgbClr val="2D2B20"/>
                </a:solidFill>
                <a:latin typeface="Tw Cen MT"/>
                <a:cs typeface="Tw Cen MT"/>
              </a:rPr>
              <a:t> </a:t>
            </a:r>
            <a:r>
              <a:rPr sz="2000" dirty="0">
                <a:solidFill>
                  <a:srgbClr val="2D2B20"/>
                </a:solidFill>
                <a:latin typeface="Tw Cen MT"/>
                <a:cs typeface="Tw Cen MT"/>
              </a:rPr>
              <a:t>of the</a:t>
            </a:r>
            <a:r>
              <a:rPr sz="2000" spc="-45" dirty="0">
                <a:solidFill>
                  <a:srgbClr val="2D2B20"/>
                </a:solidFill>
                <a:latin typeface="Tw Cen MT"/>
                <a:cs typeface="Tw Cen MT"/>
              </a:rPr>
              <a:t> </a:t>
            </a:r>
            <a:r>
              <a:rPr sz="2000" dirty="0">
                <a:solidFill>
                  <a:srgbClr val="2D2B20"/>
                </a:solidFill>
                <a:latin typeface="Tw Cen MT"/>
                <a:cs typeface="Tw Cen MT"/>
              </a:rPr>
              <a:t>qualifying</a:t>
            </a:r>
            <a:r>
              <a:rPr sz="2000" spc="-65" dirty="0">
                <a:solidFill>
                  <a:srgbClr val="2D2B20"/>
                </a:solidFill>
                <a:latin typeface="Tw Cen MT"/>
                <a:cs typeface="Tw Cen MT"/>
              </a:rPr>
              <a:t> </a:t>
            </a:r>
            <a:r>
              <a:rPr sz="2000" dirty="0">
                <a:solidFill>
                  <a:srgbClr val="2D2B20"/>
                </a:solidFill>
                <a:latin typeface="Tw Cen MT"/>
                <a:cs typeface="Tw Cen MT"/>
              </a:rPr>
              <a:t>population</a:t>
            </a:r>
            <a:r>
              <a:rPr sz="2000" spc="-65" dirty="0">
                <a:solidFill>
                  <a:srgbClr val="2D2B20"/>
                </a:solidFill>
                <a:latin typeface="Tw Cen MT"/>
                <a:cs typeface="Tw Cen MT"/>
              </a:rPr>
              <a:t> </a:t>
            </a:r>
            <a:r>
              <a:rPr sz="2000" dirty="0">
                <a:solidFill>
                  <a:srgbClr val="2D2B20"/>
                </a:solidFill>
                <a:latin typeface="Tw Cen MT"/>
                <a:cs typeface="Tw Cen MT"/>
              </a:rPr>
              <a:t>and</a:t>
            </a:r>
            <a:r>
              <a:rPr sz="2000" spc="-40" dirty="0">
                <a:solidFill>
                  <a:srgbClr val="2D2B20"/>
                </a:solidFill>
                <a:latin typeface="Tw Cen MT"/>
                <a:cs typeface="Tw Cen MT"/>
              </a:rPr>
              <a:t> </a:t>
            </a:r>
            <a:r>
              <a:rPr sz="2000" dirty="0">
                <a:solidFill>
                  <a:srgbClr val="2D2B20"/>
                </a:solidFill>
                <a:latin typeface="Tw Cen MT"/>
                <a:cs typeface="Tw Cen MT"/>
              </a:rPr>
              <a:t>the</a:t>
            </a:r>
            <a:r>
              <a:rPr sz="2000" spc="-55" dirty="0">
                <a:solidFill>
                  <a:srgbClr val="2D2B20"/>
                </a:solidFill>
                <a:latin typeface="Tw Cen MT"/>
                <a:cs typeface="Tw Cen MT"/>
              </a:rPr>
              <a:t> </a:t>
            </a:r>
            <a:r>
              <a:rPr sz="2000" dirty="0">
                <a:solidFill>
                  <a:srgbClr val="2D2B20"/>
                </a:solidFill>
                <a:latin typeface="Tw Cen MT"/>
                <a:cs typeface="Tw Cen MT"/>
              </a:rPr>
              <a:t>unmet</a:t>
            </a:r>
            <a:r>
              <a:rPr sz="2000" spc="-50" dirty="0">
                <a:solidFill>
                  <a:srgbClr val="2D2B20"/>
                </a:solidFill>
                <a:latin typeface="Tw Cen MT"/>
                <a:cs typeface="Tw Cen MT"/>
              </a:rPr>
              <a:t> </a:t>
            </a:r>
            <a:r>
              <a:rPr sz="2000" dirty="0">
                <a:solidFill>
                  <a:srgbClr val="2D2B20"/>
                </a:solidFill>
                <a:latin typeface="Tw Cen MT"/>
                <a:cs typeface="Tw Cen MT"/>
              </a:rPr>
              <a:t>need</a:t>
            </a:r>
            <a:r>
              <a:rPr sz="2000" spc="-50" dirty="0">
                <a:solidFill>
                  <a:srgbClr val="2D2B20"/>
                </a:solidFill>
                <a:latin typeface="Tw Cen MT"/>
                <a:cs typeface="Tw Cen MT"/>
              </a:rPr>
              <a:t> </a:t>
            </a:r>
            <a:r>
              <a:rPr sz="2000" spc="-35" dirty="0">
                <a:solidFill>
                  <a:srgbClr val="2D2B20"/>
                </a:solidFill>
                <a:latin typeface="Tw Cen MT"/>
                <a:cs typeface="Tw Cen MT"/>
              </a:rPr>
              <a:t>in </a:t>
            </a:r>
            <a:r>
              <a:rPr sz="2000" dirty="0">
                <a:solidFill>
                  <a:srgbClr val="2D2B20"/>
                </a:solidFill>
                <a:latin typeface="Tw Cen MT"/>
                <a:cs typeface="Tw Cen MT"/>
              </a:rPr>
              <a:t>housing</a:t>
            </a:r>
            <a:r>
              <a:rPr sz="2000" spc="-55" dirty="0">
                <a:solidFill>
                  <a:srgbClr val="2D2B20"/>
                </a:solidFill>
                <a:latin typeface="Tw Cen MT"/>
                <a:cs typeface="Tw Cen MT"/>
              </a:rPr>
              <a:t> </a:t>
            </a:r>
            <a:r>
              <a:rPr sz="2000" dirty="0">
                <a:solidFill>
                  <a:srgbClr val="2D2B20"/>
                </a:solidFill>
                <a:latin typeface="Tw Cen MT"/>
                <a:cs typeface="Tw Cen MT"/>
              </a:rPr>
              <a:t>and</a:t>
            </a:r>
            <a:r>
              <a:rPr sz="2000" spc="-55" dirty="0">
                <a:solidFill>
                  <a:srgbClr val="2D2B20"/>
                </a:solidFill>
                <a:latin typeface="Tw Cen MT"/>
                <a:cs typeface="Tw Cen MT"/>
              </a:rPr>
              <a:t> </a:t>
            </a:r>
            <a:r>
              <a:rPr sz="2000" spc="-10" dirty="0">
                <a:solidFill>
                  <a:srgbClr val="2D2B20"/>
                </a:solidFill>
                <a:latin typeface="Tw Cen MT"/>
                <a:cs typeface="Tw Cen MT"/>
              </a:rPr>
              <a:t>services</a:t>
            </a:r>
            <a:r>
              <a:rPr sz="2000" spc="-10" dirty="0" smtClean="0">
                <a:solidFill>
                  <a:srgbClr val="2D2B20"/>
                </a:solidFill>
                <a:latin typeface="Tw Cen MT"/>
                <a:cs typeface="Tw Cen MT"/>
              </a:rPr>
              <a:t>.</a:t>
            </a:r>
            <a:r>
              <a:rPr lang="en-US" sz="2000" spc="-10" dirty="0" smtClean="0">
                <a:solidFill>
                  <a:srgbClr val="2D2B20"/>
                </a:solidFill>
                <a:latin typeface="Tw Cen MT"/>
                <a:cs typeface="Tw Cen MT"/>
              </a:rPr>
              <a:t> Data that was part of the Homebase Strategic Plan was updated and included.</a:t>
            </a:r>
            <a:endParaRPr sz="2000" dirty="0">
              <a:latin typeface="Tw Cen MT"/>
              <a:cs typeface="Tw Cen MT"/>
            </a:endParaRPr>
          </a:p>
          <a:p>
            <a:pPr marL="12700">
              <a:lnSpc>
                <a:spcPct val="100000"/>
              </a:lnSpc>
              <a:spcBef>
                <a:spcPts val="1130"/>
              </a:spcBef>
            </a:pPr>
            <a:r>
              <a:rPr sz="2000" dirty="0">
                <a:solidFill>
                  <a:srgbClr val="2D2B20"/>
                </a:solidFill>
                <a:latin typeface="Tw Cen MT"/>
                <a:cs typeface="Tw Cen MT"/>
              </a:rPr>
              <a:t>In</a:t>
            </a:r>
            <a:r>
              <a:rPr sz="2000" spc="-45" dirty="0">
                <a:solidFill>
                  <a:srgbClr val="2D2B20"/>
                </a:solidFill>
                <a:latin typeface="Tw Cen MT"/>
                <a:cs typeface="Tw Cen MT"/>
              </a:rPr>
              <a:t> </a:t>
            </a:r>
            <a:r>
              <a:rPr sz="2000" dirty="0">
                <a:solidFill>
                  <a:srgbClr val="2D2B20"/>
                </a:solidFill>
                <a:latin typeface="Tw Cen MT"/>
                <a:cs typeface="Tw Cen MT"/>
              </a:rPr>
              <a:t>addition,</a:t>
            </a:r>
            <a:r>
              <a:rPr sz="2000" spc="-50" dirty="0">
                <a:solidFill>
                  <a:srgbClr val="2D2B20"/>
                </a:solidFill>
                <a:latin typeface="Tw Cen MT"/>
                <a:cs typeface="Tw Cen MT"/>
              </a:rPr>
              <a:t> </a:t>
            </a:r>
            <a:r>
              <a:rPr sz="2000" dirty="0">
                <a:solidFill>
                  <a:srgbClr val="2D2B20"/>
                </a:solidFill>
                <a:latin typeface="Tw Cen MT"/>
                <a:cs typeface="Tw Cen MT"/>
              </a:rPr>
              <a:t>the</a:t>
            </a:r>
            <a:r>
              <a:rPr sz="2000" spc="-45" dirty="0">
                <a:solidFill>
                  <a:srgbClr val="2D2B20"/>
                </a:solidFill>
                <a:latin typeface="Tw Cen MT"/>
                <a:cs typeface="Tw Cen MT"/>
              </a:rPr>
              <a:t> </a:t>
            </a:r>
            <a:r>
              <a:rPr sz="2000" dirty="0">
                <a:solidFill>
                  <a:srgbClr val="2D2B20"/>
                </a:solidFill>
                <a:latin typeface="Tw Cen MT"/>
                <a:cs typeface="Tw Cen MT"/>
              </a:rPr>
              <a:t>plan</a:t>
            </a:r>
            <a:r>
              <a:rPr sz="2000" spc="-45" dirty="0">
                <a:solidFill>
                  <a:srgbClr val="2D2B20"/>
                </a:solidFill>
                <a:latin typeface="Tw Cen MT"/>
                <a:cs typeface="Tw Cen MT"/>
              </a:rPr>
              <a:t> </a:t>
            </a:r>
            <a:r>
              <a:rPr lang="en-US" sz="2000" spc="-10" dirty="0" smtClean="0">
                <a:solidFill>
                  <a:srgbClr val="2D2B20"/>
                </a:solidFill>
                <a:latin typeface="Tw Cen MT"/>
                <a:cs typeface="Tw Cen MT"/>
              </a:rPr>
              <a:t>identified</a:t>
            </a:r>
            <a:r>
              <a:rPr sz="2000" spc="-10" dirty="0" smtClean="0">
                <a:solidFill>
                  <a:srgbClr val="2D2B20"/>
                </a:solidFill>
                <a:latin typeface="Tw Cen MT"/>
                <a:cs typeface="Tw Cen MT"/>
              </a:rPr>
              <a:t>:</a:t>
            </a:r>
            <a:endParaRPr sz="2000" dirty="0">
              <a:latin typeface="Tw Cen MT"/>
              <a:cs typeface="Tw Cen MT"/>
            </a:endParaRPr>
          </a:p>
        </p:txBody>
      </p:sp>
      <p:sp>
        <p:nvSpPr>
          <p:cNvPr id="4" name="object 4"/>
          <p:cNvSpPr txBox="1"/>
          <p:nvPr/>
        </p:nvSpPr>
        <p:spPr>
          <a:xfrm>
            <a:off x="1057147" y="4181248"/>
            <a:ext cx="6842125" cy="1971052"/>
          </a:xfrm>
          <a:prstGeom prst="rect">
            <a:avLst/>
          </a:prstGeom>
        </p:spPr>
        <p:txBody>
          <a:bodyPr vert="horz" wrap="square" lIns="0" tIns="46990" rIns="0" bIns="0" rtlCol="0">
            <a:spAutoFit/>
          </a:bodyPr>
          <a:lstStyle/>
          <a:p>
            <a:pPr marL="469900" marR="5080" indent="-457200" algn="just">
              <a:lnSpc>
                <a:spcPts val="2160"/>
              </a:lnSpc>
              <a:spcBef>
                <a:spcPts val="370"/>
              </a:spcBef>
              <a:buClr>
                <a:srgbClr val="9CBDBC"/>
              </a:buClr>
              <a:buAutoNum type="arabicPeriod"/>
              <a:tabLst>
                <a:tab pos="469900" algn="l"/>
              </a:tabLst>
            </a:pPr>
            <a:r>
              <a:rPr lang="en-US" sz="2000" dirty="0" smtClean="0">
                <a:solidFill>
                  <a:srgbClr val="2D2B20"/>
                </a:solidFill>
                <a:latin typeface="Tw Cen MT"/>
                <a:cs typeface="Tw Cen MT"/>
              </a:rPr>
              <a:t>C</a:t>
            </a:r>
            <a:r>
              <a:rPr sz="2000" dirty="0" smtClean="0">
                <a:solidFill>
                  <a:srgbClr val="2D2B20"/>
                </a:solidFill>
                <a:latin typeface="Tw Cen MT"/>
                <a:cs typeface="Tw Cen MT"/>
              </a:rPr>
              <a:t>haracteristics</a:t>
            </a:r>
            <a:r>
              <a:rPr sz="2000" spc="-60" dirty="0" smtClean="0">
                <a:solidFill>
                  <a:srgbClr val="2D2B20"/>
                </a:solidFill>
                <a:latin typeface="Tw Cen MT"/>
                <a:cs typeface="Tw Cen MT"/>
              </a:rPr>
              <a:t> </a:t>
            </a:r>
            <a:r>
              <a:rPr sz="2000" dirty="0">
                <a:solidFill>
                  <a:srgbClr val="2D2B20"/>
                </a:solidFill>
                <a:latin typeface="Tw Cen MT"/>
                <a:cs typeface="Tw Cen MT"/>
              </a:rPr>
              <a:t>of housing</a:t>
            </a:r>
            <a:r>
              <a:rPr sz="2000" spc="-65" dirty="0">
                <a:solidFill>
                  <a:srgbClr val="2D2B20"/>
                </a:solidFill>
                <a:latin typeface="Tw Cen MT"/>
                <a:cs typeface="Tw Cen MT"/>
              </a:rPr>
              <a:t> </a:t>
            </a:r>
            <a:r>
              <a:rPr sz="2000" dirty="0">
                <a:solidFill>
                  <a:srgbClr val="2D2B20"/>
                </a:solidFill>
                <a:latin typeface="Tw Cen MT"/>
                <a:cs typeface="Tw Cen MT"/>
              </a:rPr>
              <a:t>associated</a:t>
            </a:r>
            <a:r>
              <a:rPr sz="2000" spc="-65" dirty="0">
                <a:solidFill>
                  <a:srgbClr val="2D2B20"/>
                </a:solidFill>
                <a:latin typeface="Tw Cen MT"/>
                <a:cs typeface="Tw Cen MT"/>
              </a:rPr>
              <a:t> </a:t>
            </a:r>
            <a:r>
              <a:rPr sz="2000" dirty="0">
                <a:solidFill>
                  <a:srgbClr val="2D2B20"/>
                </a:solidFill>
                <a:latin typeface="Tw Cen MT"/>
                <a:cs typeface="Tw Cen MT"/>
              </a:rPr>
              <a:t>with</a:t>
            </a:r>
            <a:r>
              <a:rPr sz="2000" spc="-55" dirty="0">
                <a:solidFill>
                  <a:srgbClr val="2D2B20"/>
                </a:solidFill>
                <a:latin typeface="Tw Cen MT"/>
                <a:cs typeface="Tw Cen MT"/>
              </a:rPr>
              <a:t> </a:t>
            </a:r>
            <a:r>
              <a:rPr sz="2000" spc="-10" dirty="0">
                <a:solidFill>
                  <a:srgbClr val="2D2B20"/>
                </a:solidFill>
                <a:latin typeface="Tw Cen MT"/>
                <a:cs typeface="Tw Cen MT"/>
              </a:rPr>
              <a:t>instability </a:t>
            </a:r>
            <a:r>
              <a:rPr sz="2000" dirty="0">
                <a:solidFill>
                  <a:srgbClr val="2D2B20"/>
                </a:solidFill>
                <a:latin typeface="Tw Cen MT"/>
                <a:cs typeface="Tw Cen MT"/>
              </a:rPr>
              <a:t>and</a:t>
            </a:r>
            <a:r>
              <a:rPr sz="2000" spc="-55" dirty="0">
                <a:solidFill>
                  <a:srgbClr val="2D2B20"/>
                </a:solidFill>
                <a:latin typeface="Tw Cen MT"/>
                <a:cs typeface="Tw Cen MT"/>
              </a:rPr>
              <a:t> </a:t>
            </a:r>
            <a:r>
              <a:rPr sz="2000" dirty="0">
                <a:solidFill>
                  <a:srgbClr val="2D2B20"/>
                </a:solidFill>
                <a:latin typeface="Tw Cen MT"/>
                <a:cs typeface="Tw Cen MT"/>
              </a:rPr>
              <a:t>an</a:t>
            </a:r>
            <a:r>
              <a:rPr sz="2000" spc="-40" dirty="0">
                <a:solidFill>
                  <a:srgbClr val="2D2B20"/>
                </a:solidFill>
                <a:latin typeface="Tw Cen MT"/>
                <a:cs typeface="Tw Cen MT"/>
              </a:rPr>
              <a:t> </a:t>
            </a:r>
            <a:r>
              <a:rPr sz="2000" dirty="0">
                <a:solidFill>
                  <a:srgbClr val="2D2B20"/>
                </a:solidFill>
                <a:latin typeface="Tw Cen MT"/>
                <a:cs typeface="Tw Cen MT"/>
              </a:rPr>
              <a:t>increased</a:t>
            </a:r>
            <a:r>
              <a:rPr sz="2000" spc="-55" dirty="0">
                <a:solidFill>
                  <a:srgbClr val="2D2B20"/>
                </a:solidFill>
                <a:latin typeface="Tw Cen MT"/>
                <a:cs typeface="Tw Cen MT"/>
              </a:rPr>
              <a:t> </a:t>
            </a:r>
            <a:r>
              <a:rPr sz="2000" dirty="0">
                <a:solidFill>
                  <a:srgbClr val="2D2B20"/>
                </a:solidFill>
                <a:latin typeface="Tw Cen MT"/>
                <a:cs typeface="Tw Cen MT"/>
              </a:rPr>
              <a:t>risk</a:t>
            </a:r>
            <a:r>
              <a:rPr sz="2000" spc="-45" dirty="0">
                <a:solidFill>
                  <a:srgbClr val="2D2B20"/>
                </a:solidFill>
                <a:latin typeface="Tw Cen MT"/>
                <a:cs typeface="Tw Cen MT"/>
              </a:rPr>
              <a:t> </a:t>
            </a:r>
            <a:r>
              <a:rPr sz="2000" dirty="0">
                <a:solidFill>
                  <a:srgbClr val="2D2B20"/>
                </a:solidFill>
                <a:latin typeface="Tw Cen MT"/>
                <a:cs typeface="Tw Cen MT"/>
              </a:rPr>
              <a:t>of </a:t>
            </a:r>
            <a:r>
              <a:rPr sz="2000" dirty="0" smtClean="0">
                <a:solidFill>
                  <a:srgbClr val="2D2B20"/>
                </a:solidFill>
                <a:latin typeface="Tw Cen MT"/>
                <a:cs typeface="Tw Cen MT"/>
              </a:rPr>
              <a:t>homelessness</a:t>
            </a:r>
            <a:r>
              <a:rPr lang="en-US" sz="2000" dirty="0">
                <a:solidFill>
                  <a:srgbClr val="2D2B20"/>
                </a:solidFill>
                <a:latin typeface="Tw Cen MT"/>
                <a:cs typeface="Tw Cen MT"/>
              </a:rPr>
              <a:t>;</a:t>
            </a:r>
            <a:endParaRPr lang="en-US" sz="2000" dirty="0" smtClean="0">
              <a:solidFill>
                <a:srgbClr val="2D2B20"/>
              </a:solidFill>
              <a:latin typeface="Tw Cen MT"/>
              <a:cs typeface="Tw Cen MT"/>
            </a:endParaRPr>
          </a:p>
          <a:p>
            <a:pPr marL="469900" marR="5080" indent="-457200" algn="just">
              <a:lnSpc>
                <a:spcPts val="2160"/>
              </a:lnSpc>
              <a:spcBef>
                <a:spcPts val="370"/>
              </a:spcBef>
              <a:buClr>
                <a:srgbClr val="9CBDBC"/>
              </a:buClr>
              <a:buAutoNum type="arabicPeriod"/>
              <a:tabLst>
                <a:tab pos="469900" algn="l"/>
              </a:tabLst>
            </a:pPr>
            <a:r>
              <a:rPr lang="en-US" sz="2000" dirty="0" smtClean="0">
                <a:solidFill>
                  <a:srgbClr val="2D2B20"/>
                </a:solidFill>
                <a:latin typeface="Tw Cen MT"/>
                <a:cs typeface="Tw Cen MT"/>
              </a:rPr>
              <a:t>P</a:t>
            </a:r>
            <a:r>
              <a:rPr sz="2000" dirty="0" smtClean="0">
                <a:solidFill>
                  <a:srgbClr val="2D2B20"/>
                </a:solidFill>
                <a:latin typeface="Tw Cen MT"/>
                <a:cs typeface="Tw Cen MT"/>
              </a:rPr>
              <a:t>riority</a:t>
            </a:r>
            <a:r>
              <a:rPr sz="2000" spc="-85" dirty="0" smtClean="0">
                <a:solidFill>
                  <a:srgbClr val="2D2B20"/>
                </a:solidFill>
                <a:latin typeface="Tw Cen MT"/>
                <a:cs typeface="Tw Cen MT"/>
              </a:rPr>
              <a:t> </a:t>
            </a:r>
            <a:r>
              <a:rPr sz="2000" dirty="0">
                <a:solidFill>
                  <a:srgbClr val="2D2B20"/>
                </a:solidFill>
                <a:latin typeface="Tw Cen MT"/>
                <a:cs typeface="Tw Cen MT"/>
              </a:rPr>
              <a:t>needs</a:t>
            </a:r>
            <a:r>
              <a:rPr sz="2000" spc="-85" dirty="0">
                <a:solidFill>
                  <a:srgbClr val="2D2B20"/>
                </a:solidFill>
                <a:latin typeface="Tw Cen MT"/>
                <a:cs typeface="Tw Cen MT"/>
              </a:rPr>
              <a:t> </a:t>
            </a:r>
            <a:r>
              <a:rPr sz="2000" dirty="0">
                <a:solidFill>
                  <a:srgbClr val="2D2B20"/>
                </a:solidFill>
                <a:latin typeface="Tw Cen MT"/>
                <a:cs typeface="Tw Cen MT"/>
              </a:rPr>
              <a:t>for</a:t>
            </a:r>
            <a:r>
              <a:rPr sz="2000" spc="-80" dirty="0">
                <a:solidFill>
                  <a:srgbClr val="2D2B20"/>
                </a:solidFill>
                <a:latin typeface="Tw Cen MT"/>
                <a:cs typeface="Tw Cen MT"/>
              </a:rPr>
              <a:t> </a:t>
            </a:r>
            <a:r>
              <a:rPr sz="2000" dirty="0">
                <a:solidFill>
                  <a:srgbClr val="2D2B20"/>
                </a:solidFill>
                <a:latin typeface="Tw Cen MT"/>
                <a:cs typeface="Tw Cen MT"/>
              </a:rPr>
              <a:t>qualifying</a:t>
            </a:r>
            <a:r>
              <a:rPr sz="2000" spc="-90" dirty="0">
                <a:solidFill>
                  <a:srgbClr val="2D2B20"/>
                </a:solidFill>
                <a:latin typeface="Tw Cen MT"/>
                <a:cs typeface="Tw Cen MT"/>
              </a:rPr>
              <a:t> </a:t>
            </a:r>
            <a:r>
              <a:rPr sz="2000" dirty="0">
                <a:solidFill>
                  <a:srgbClr val="2D2B20"/>
                </a:solidFill>
                <a:latin typeface="Tw Cen MT"/>
                <a:cs typeface="Tw Cen MT"/>
              </a:rPr>
              <a:t>populations;</a:t>
            </a:r>
            <a:r>
              <a:rPr sz="2000" spc="-100" dirty="0">
                <a:solidFill>
                  <a:srgbClr val="2D2B20"/>
                </a:solidFill>
                <a:latin typeface="Tw Cen MT"/>
                <a:cs typeface="Tw Cen MT"/>
              </a:rPr>
              <a:t> </a:t>
            </a:r>
            <a:r>
              <a:rPr sz="2000" spc="-20" dirty="0">
                <a:solidFill>
                  <a:srgbClr val="2D2B20"/>
                </a:solidFill>
                <a:latin typeface="Tw Cen MT"/>
                <a:cs typeface="Tw Cen MT"/>
              </a:rPr>
              <a:t>and,</a:t>
            </a:r>
            <a:endParaRPr sz="2000" dirty="0">
              <a:latin typeface="Tw Cen MT"/>
              <a:cs typeface="Tw Cen MT"/>
            </a:endParaRPr>
          </a:p>
          <a:p>
            <a:pPr marL="469265" marR="206375" indent="-456565">
              <a:lnSpc>
                <a:spcPts val="2160"/>
              </a:lnSpc>
              <a:spcBef>
                <a:spcPts val="1435"/>
              </a:spcBef>
              <a:buClr>
                <a:srgbClr val="9CBDBC"/>
              </a:buClr>
              <a:buAutoNum type="arabicPeriod"/>
              <a:tabLst>
                <a:tab pos="469265" algn="l"/>
                <a:tab pos="469900" algn="l"/>
              </a:tabLst>
            </a:pPr>
            <a:r>
              <a:rPr sz="2000" dirty="0" smtClean="0">
                <a:solidFill>
                  <a:srgbClr val="2D2B20"/>
                </a:solidFill>
                <a:latin typeface="Tw Cen MT"/>
                <a:cs typeface="Tw Cen MT"/>
              </a:rPr>
              <a:t>Explain</a:t>
            </a:r>
            <a:r>
              <a:rPr lang="en-US" sz="2000" dirty="0" smtClean="0">
                <a:solidFill>
                  <a:srgbClr val="2D2B20"/>
                </a:solidFill>
                <a:latin typeface="Tw Cen MT"/>
                <a:cs typeface="Tw Cen MT"/>
              </a:rPr>
              <a:t>ed</a:t>
            </a:r>
            <a:r>
              <a:rPr sz="2000" spc="-60" dirty="0" smtClean="0">
                <a:solidFill>
                  <a:srgbClr val="2D2B20"/>
                </a:solidFill>
                <a:latin typeface="Tw Cen MT"/>
                <a:cs typeface="Tw Cen MT"/>
              </a:rPr>
              <a:t> </a:t>
            </a:r>
            <a:r>
              <a:rPr sz="2000" dirty="0">
                <a:solidFill>
                  <a:srgbClr val="2D2B20"/>
                </a:solidFill>
                <a:latin typeface="Tw Cen MT"/>
                <a:cs typeface="Tw Cen MT"/>
              </a:rPr>
              <a:t>how</a:t>
            </a:r>
            <a:r>
              <a:rPr sz="2000" spc="-55" dirty="0">
                <a:solidFill>
                  <a:srgbClr val="2D2B20"/>
                </a:solidFill>
                <a:latin typeface="Tw Cen MT"/>
                <a:cs typeface="Tw Cen MT"/>
              </a:rPr>
              <a:t> </a:t>
            </a:r>
            <a:r>
              <a:rPr sz="2000" dirty="0">
                <a:solidFill>
                  <a:srgbClr val="2D2B20"/>
                </a:solidFill>
                <a:latin typeface="Tw Cen MT"/>
                <a:cs typeface="Tw Cen MT"/>
              </a:rPr>
              <a:t>level</a:t>
            </a:r>
            <a:r>
              <a:rPr sz="2000" spc="-55" dirty="0">
                <a:solidFill>
                  <a:srgbClr val="2D2B20"/>
                </a:solidFill>
                <a:latin typeface="Tw Cen MT"/>
                <a:cs typeface="Tw Cen MT"/>
              </a:rPr>
              <a:t> </a:t>
            </a:r>
            <a:r>
              <a:rPr sz="2000" dirty="0">
                <a:solidFill>
                  <a:srgbClr val="2D2B20"/>
                </a:solidFill>
                <a:latin typeface="Tw Cen MT"/>
                <a:cs typeface="Tw Cen MT"/>
              </a:rPr>
              <a:t>of</a:t>
            </a:r>
            <a:r>
              <a:rPr sz="2000" spc="-5" dirty="0">
                <a:solidFill>
                  <a:srgbClr val="2D2B20"/>
                </a:solidFill>
                <a:latin typeface="Tw Cen MT"/>
                <a:cs typeface="Tw Cen MT"/>
              </a:rPr>
              <a:t> </a:t>
            </a:r>
            <a:r>
              <a:rPr sz="2000" dirty="0">
                <a:solidFill>
                  <a:srgbClr val="2D2B20"/>
                </a:solidFill>
                <a:latin typeface="Tw Cen MT"/>
                <a:cs typeface="Tw Cen MT"/>
              </a:rPr>
              <a:t>need</a:t>
            </a:r>
            <a:r>
              <a:rPr sz="2000" spc="-50" dirty="0">
                <a:solidFill>
                  <a:srgbClr val="2D2B20"/>
                </a:solidFill>
                <a:latin typeface="Tw Cen MT"/>
                <a:cs typeface="Tw Cen MT"/>
              </a:rPr>
              <a:t> </a:t>
            </a:r>
            <a:r>
              <a:rPr sz="2000" dirty="0">
                <a:solidFill>
                  <a:srgbClr val="2D2B20"/>
                </a:solidFill>
                <a:latin typeface="Tw Cen MT"/>
                <a:cs typeface="Tw Cen MT"/>
              </a:rPr>
              <a:t>and</a:t>
            </a:r>
            <a:r>
              <a:rPr sz="2000" spc="-55" dirty="0">
                <a:solidFill>
                  <a:srgbClr val="2D2B20"/>
                </a:solidFill>
                <a:latin typeface="Tw Cen MT"/>
                <a:cs typeface="Tw Cen MT"/>
              </a:rPr>
              <a:t> </a:t>
            </a:r>
            <a:r>
              <a:rPr sz="2000" dirty="0">
                <a:solidFill>
                  <a:srgbClr val="2D2B20"/>
                </a:solidFill>
                <a:latin typeface="Tw Cen MT"/>
                <a:cs typeface="Tw Cen MT"/>
              </a:rPr>
              <a:t>gaps</a:t>
            </a:r>
            <a:r>
              <a:rPr sz="2000" spc="-70" dirty="0">
                <a:solidFill>
                  <a:srgbClr val="2D2B20"/>
                </a:solidFill>
                <a:latin typeface="Tw Cen MT"/>
                <a:cs typeface="Tw Cen MT"/>
              </a:rPr>
              <a:t> </a:t>
            </a:r>
            <a:r>
              <a:rPr sz="2000" dirty="0">
                <a:solidFill>
                  <a:srgbClr val="2D2B20"/>
                </a:solidFill>
                <a:latin typeface="Tw Cen MT"/>
                <a:cs typeface="Tw Cen MT"/>
              </a:rPr>
              <a:t>in</a:t>
            </a:r>
            <a:r>
              <a:rPr sz="2000" spc="-55" dirty="0">
                <a:solidFill>
                  <a:srgbClr val="2D2B20"/>
                </a:solidFill>
                <a:latin typeface="Tw Cen MT"/>
                <a:cs typeface="Tw Cen MT"/>
              </a:rPr>
              <a:t> </a:t>
            </a:r>
            <a:r>
              <a:rPr sz="2000" dirty="0">
                <a:solidFill>
                  <a:srgbClr val="2D2B20"/>
                </a:solidFill>
                <a:latin typeface="Tw Cen MT"/>
                <a:cs typeface="Tw Cen MT"/>
              </a:rPr>
              <a:t>its</a:t>
            </a:r>
            <a:r>
              <a:rPr sz="2000" spc="-65" dirty="0">
                <a:solidFill>
                  <a:srgbClr val="2D2B20"/>
                </a:solidFill>
                <a:latin typeface="Tw Cen MT"/>
                <a:cs typeface="Tw Cen MT"/>
              </a:rPr>
              <a:t> </a:t>
            </a:r>
            <a:r>
              <a:rPr sz="2000" dirty="0">
                <a:solidFill>
                  <a:srgbClr val="2D2B20"/>
                </a:solidFill>
                <a:latin typeface="Tw Cen MT"/>
                <a:cs typeface="Tw Cen MT"/>
              </a:rPr>
              <a:t>shelter</a:t>
            </a:r>
            <a:r>
              <a:rPr sz="2000" spc="-60" dirty="0">
                <a:solidFill>
                  <a:srgbClr val="2D2B20"/>
                </a:solidFill>
                <a:latin typeface="Tw Cen MT"/>
                <a:cs typeface="Tw Cen MT"/>
              </a:rPr>
              <a:t> </a:t>
            </a:r>
            <a:r>
              <a:rPr sz="2000" dirty="0">
                <a:solidFill>
                  <a:srgbClr val="2D2B20"/>
                </a:solidFill>
                <a:latin typeface="Tw Cen MT"/>
                <a:cs typeface="Tw Cen MT"/>
              </a:rPr>
              <a:t>and</a:t>
            </a:r>
            <a:r>
              <a:rPr sz="2000" spc="-60" dirty="0">
                <a:solidFill>
                  <a:srgbClr val="2D2B20"/>
                </a:solidFill>
                <a:latin typeface="Tw Cen MT"/>
                <a:cs typeface="Tw Cen MT"/>
              </a:rPr>
              <a:t> </a:t>
            </a:r>
            <a:r>
              <a:rPr sz="2000" spc="-10" dirty="0">
                <a:solidFill>
                  <a:srgbClr val="2D2B20"/>
                </a:solidFill>
                <a:latin typeface="Tw Cen MT"/>
                <a:cs typeface="Tw Cen MT"/>
              </a:rPr>
              <a:t>housing </a:t>
            </a:r>
            <a:r>
              <a:rPr sz="2000" dirty="0">
                <a:solidFill>
                  <a:srgbClr val="2D2B20"/>
                </a:solidFill>
                <a:latin typeface="Tw Cen MT"/>
                <a:cs typeface="Tw Cen MT"/>
              </a:rPr>
              <a:t>inventory</a:t>
            </a:r>
            <a:r>
              <a:rPr sz="2000" spc="-85" dirty="0">
                <a:solidFill>
                  <a:srgbClr val="2D2B20"/>
                </a:solidFill>
                <a:latin typeface="Tw Cen MT"/>
                <a:cs typeface="Tw Cen MT"/>
              </a:rPr>
              <a:t> </a:t>
            </a:r>
            <a:r>
              <a:rPr sz="2000" dirty="0">
                <a:solidFill>
                  <a:srgbClr val="2D2B20"/>
                </a:solidFill>
                <a:latin typeface="Tw Cen MT"/>
                <a:cs typeface="Tw Cen MT"/>
              </a:rPr>
              <a:t>and</a:t>
            </a:r>
            <a:r>
              <a:rPr sz="2000" spc="-70" dirty="0">
                <a:solidFill>
                  <a:srgbClr val="2D2B20"/>
                </a:solidFill>
                <a:latin typeface="Tw Cen MT"/>
                <a:cs typeface="Tw Cen MT"/>
              </a:rPr>
              <a:t> </a:t>
            </a:r>
            <a:r>
              <a:rPr sz="2000" dirty="0">
                <a:solidFill>
                  <a:srgbClr val="2D2B20"/>
                </a:solidFill>
                <a:latin typeface="Tw Cen MT"/>
                <a:cs typeface="Tw Cen MT"/>
              </a:rPr>
              <a:t>service</a:t>
            </a:r>
            <a:r>
              <a:rPr sz="2000" spc="-75" dirty="0">
                <a:solidFill>
                  <a:srgbClr val="2D2B20"/>
                </a:solidFill>
                <a:latin typeface="Tw Cen MT"/>
                <a:cs typeface="Tw Cen MT"/>
              </a:rPr>
              <a:t> </a:t>
            </a:r>
            <a:r>
              <a:rPr sz="2000" dirty="0">
                <a:solidFill>
                  <a:srgbClr val="2D2B20"/>
                </a:solidFill>
                <a:latin typeface="Tw Cen MT"/>
                <a:cs typeface="Tw Cen MT"/>
              </a:rPr>
              <a:t>delivery</a:t>
            </a:r>
            <a:r>
              <a:rPr sz="2000" spc="-85" dirty="0">
                <a:solidFill>
                  <a:srgbClr val="2D2B20"/>
                </a:solidFill>
                <a:latin typeface="Tw Cen MT"/>
                <a:cs typeface="Tw Cen MT"/>
              </a:rPr>
              <a:t> </a:t>
            </a:r>
            <a:r>
              <a:rPr sz="2000" dirty="0">
                <a:solidFill>
                  <a:srgbClr val="2D2B20"/>
                </a:solidFill>
                <a:latin typeface="Tw Cen MT"/>
                <a:cs typeface="Tw Cen MT"/>
              </a:rPr>
              <a:t>systems</a:t>
            </a:r>
            <a:r>
              <a:rPr sz="2000" spc="-75" dirty="0">
                <a:solidFill>
                  <a:srgbClr val="2D2B20"/>
                </a:solidFill>
                <a:latin typeface="Tw Cen MT"/>
                <a:cs typeface="Tw Cen MT"/>
              </a:rPr>
              <a:t> </a:t>
            </a:r>
            <a:r>
              <a:rPr sz="2000" dirty="0">
                <a:solidFill>
                  <a:srgbClr val="2D2B20"/>
                </a:solidFill>
                <a:latin typeface="Tw Cen MT"/>
                <a:cs typeface="Tw Cen MT"/>
              </a:rPr>
              <a:t>was</a:t>
            </a:r>
            <a:r>
              <a:rPr sz="2000" spc="-70" dirty="0">
                <a:solidFill>
                  <a:srgbClr val="2D2B20"/>
                </a:solidFill>
                <a:latin typeface="Tw Cen MT"/>
                <a:cs typeface="Tw Cen MT"/>
              </a:rPr>
              <a:t> </a:t>
            </a:r>
            <a:r>
              <a:rPr sz="2000" spc="-10" dirty="0">
                <a:solidFill>
                  <a:srgbClr val="2D2B20"/>
                </a:solidFill>
                <a:latin typeface="Tw Cen MT"/>
                <a:cs typeface="Tw Cen MT"/>
              </a:rPr>
              <a:t>determined.</a:t>
            </a:r>
            <a:endParaRPr sz="2000" dirty="0">
              <a:latin typeface="Tw Cen MT"/>
              <a:cs typeface="Tw Cen MT"/>
            </a:endParaRPr>
          </a:p>
        </p:txBody>
      </p:sp>
      <p:sp>
        <p:nvSpPr>
          <p:cNvPr id="5" name="object 5"/>
          <p:cNvSpPr txBox="1"/>
          <p:nvPr/>
        </p:nvSpPr>
        <p:spPr>
          <a:xfrm>
            <a:off x="8305800" y="170561"/>
            <a:ext cx="3646804" cy="1732914"/>
          </a:xfrm>
          <a:prstGeom prst="rect">
            <a:avLst/>
          </a:prstGeom>
        </p:spPr>
        <p:txBody>
          <a:bodyPr vert="horz" wrap="square" lIns="0" tIns="12700" rIns="0" bIns="0" rtlCol="0">
            <a:spAutoFit/>
          </a:bodyPr>
          <a:lstStyle/>
          <a:p>
            <a:pPr marL="12700" marR="5080" algn="ctr">
              <a:lnSpc>
                <a:spcPct val="100000"/>
              </a:lnSpc>
              <a:spcBef>
                <a:spcPts val="100"/>
              </a:spcBef>
            </a:pPr>
            <a:r>
              <a:rPr sz="2800" b="1" dirty="0">
                <a:solidFill>
                  <a:srgbClr val="001F5F"/>
                </a:solidFill>
                <a:latin typeface="Tw Cen MT"/>
                <a:cs typeface="Tw Cen MT"/>
              </a:rPr>
              <a:t>The</a:t>
            </a:r>
            <a:r>
              <a:rPr sz="2800" b="1" spc="5" dirty="0">
                <a:solidFill>
                  <a:srgbClr val="001F5F"/>
                </a:solidFill>
                <a:latin typeface="Tw Cen MT"/>
                <a:cs typeface="Tw Cen MT"/>
              </a:rPr>
              <a:t> </a:t>
            </a:r>
            <a:r>
              <a:rPr sz="2800" b="1" dirty="0">
                <a:solidFill>
                  <a:srgbClr val="001F5F"/>
                </a:solidFill>
                <a:latin typeface="Tw Cen MT"/>
                <a:cs typeface="Tw Cen MT"/>
              </a:rPr>
              <a:t>data</a:t>
            </a:r>
            <a:r>
              <a:rPr sz="2800" b="1" spc="5" dirty="0">
                <a:solidFill>
                  <a:srgbClr val="001F5F"/>
                </a:solidFill>
                <a:latin typeface="Tw Cen MT"/>
                <a:cs typeface="Tw Cen MT"/>
              </a:rPr>
              <a:t> </a:t>
            </a:r>
            <a:r>
              <a:rPr sz="2800" b="1" dirty="0">
                <a:solidFill>
                  <a:srgbClr val="001F5F"/>
                </a:solidFill>
                <a:latin typeface="Tw Cen MT"/>
                <a:cs typeface="Tw Cen MT"/>
              </a:rPr>
              <a:t>MUST drive</a:t>
            </a:r>
            <a:r>
              <a:rPr sz="2800" b="1" spc="5" dirty="0">
                <a:solidFill>
                  <a:srgbClr val="001F5F"/>
                </a:solidFill>
                <a:latin typeface="Tw Cen MT"/>
                <a:cs typeface="Tw Cen MT"/>
              </a:rPr>
              <a:t> </a:t>
            </a:r>
            <a:r>
              <a:rPr sz="2800" b="1" spc="-25" dirty="0">
                <a:solidFill>
                  <a:srgbClr val="001F5F"/>
                </a:solidFill>
                <a:latin typeface="Tw Cen MT"/>
                <a:cs typeface="Tw Cen MT"/>
              </a:rPr>
              <a:t>the </a:t>
            </a:r>
            <a:r>
              <a:rPr sz="2800" b="1" dirty="0">
                <a:solidFill>
                  <a:srgbClr val="001F5F"/>
                </a:solidFill>
                <a:latin typeface="Tw Cen MT"/>
                <a:cs typeface="Tw Cen MT"/>
              </a:rPr>
              <a:t>decision</a:t>
            </a:r>
            <a:r>
              <a:rPr sz="2800" b="1" spc="-30" dirty="0">
                <a:solidFill>
                  <a:srgbClr val="001F5F"/>
                </a:solidFill>
                <a:latin typeface="Tw Cen MT"/>
                <a:cs typeface="Tw Cen MT"/>
              </a:rPr>
              <a:t> </a:t>
            </a:r>
            <a:r>
              <a:rPr sz="2800" b="1" dirty="0">
                <a:solidFill>
                  <a:srgbClr val="001F5F"/>
                </a:solidFill>
                <a:latin typeface="Tw Cen MT"/>
                <a:cs typeface="Tw Cen MT"/>
              </a:rPr>
              <a:t>on</a:t>
            </a:r>
            <a:r>
              <a:rPr sz="2800" b="1" spc="-15" dirty="0">
                <a:solidFill>
                  <a:srgbClr val="001F5F"/>
                </a:solidFill>
                <a:latin typeface="Tw Cen MT"/>
                <a:cs typeface="Tw Cen MT"/>
              </a:rPr>
              <a:t> </a:t>
            </a:r>
            <a:r>
              <a:rPr sz="2800" b="1" dirty="0">
                <a:solidFill>
                  <a:srgbClr val="001F5F"/>
                </a:solidFill>
                <a:latin typeface="Tw Cen MT"/>
                <a:cs typeface="Tw Cen MT"/>
              </a:rPr>
              <a:t>how</a:t>
            </a:r>
            <a:r>
              <a:rPr sz="2800" b="1" spc="-15" dirty="0">
                <a:solidFill>
                  <a:srgbClr val="001F5F"/>
                </a:solidFill>
                <a:latin typeface="Tw Cen MT"/>
                <a:cs typeface="Tw Cen MT"/>
              </a:rPr>
              <a:t> </a:t>
            </a:r>
            <a:r>
              <a:rPr sz="2800" b="1" spc="-10" dirty="0">
                <a:solidFill>
                  <a:srgbClr val="001F5F"/>
                </a:solidFill>
                <a:latin typeface="Tw Cen MT"/>
                <a:cs typeface="Tw Cen MT"/>
              </a:rPr>
              <a:t>HOME- </a:t>
            </a:r>
            <a:r>
              <a:rPr sz="2800" b="1" dirty="0">
                <a:solidFill>
                  <a:srgbClr val="001F5F"/>
                </a:solidFill>
                <a:latin typeface="Tw Cen MT"/>
                <a:cs typeface="Tw Cen MT"/>
              </a:rPr>
              <a:t>ARP funds</a:t>
            </a:r>
            <a:r>
              <a:rPr sz="2800" b="1" spc="5" dirty="0">
                <a:solidFill>
                  <a:srgbClr val="001F5F"/>
                </a:solidFill>
                <a:latin typeface="Tw Cen MT"/>
                <a:cs typeface="Tw Cen MT"/>
              </a:rPr>
              <a:t> </a:t>
            </a:r>
            <a:r>
              <a:rPr sz="2800" b="1" dirty="0">
                <a:solidFill>
                  <a:srgbClr val="001F5F"/>
                </a:solidFill>
                <a:latin typeface="Tw Cen MT"/>
                <a:cs typeface="Tw Cen MT"/>
              </a:rPr>
              <a:t>will </a:t>
            </a:r>
            <a:r>
              <a:rPr sz="2800" b="1" spc="-25" dirty="0">
                <a:solidFill>
                  <a:srgbClr val="001F5F"/>
                </a:solidFill>
                <a:latin typeface="Tw Cen MT"/>
                <a:cs typeface="Tw Cen MT"/>
              </a:rPr>
              <a:t>be </a:t>
            </a:r>
            <a:r>
              <a:rPr sz="2800" b="1" spc="-10" dirty="0">
                <a:solidFill>
                  <a:srgbClr val="001F5F"/>
                </a:solidFill>
                <a:latin typeface="Tw Cen MT"/>
                <a:cs typeface="Tw Cen MT"/>
              </a:rPr>
              <a:t>allocated.</a:t>
            </a:r>
            <a:endParaRPr sz="2800" dirty="0">
              <a:latin typeface="Tw Cen MT"/>
              <a:cs typeface="Tw Cen M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80" dirty="0"/>
              <a:t>HOME-</a:t>
            </a:r>
            <a:r>
              <a:rPr dirty="0"/>
              <a:t>ARP</a:t>
            </a:r>
            <a:r>
              <a:rPr spc="320" dirty="0"/>
              <a:t> </a:t>
            </a:r>
            <a:r>
              <a:rPr spc="45" dirty="0"/>
              <a:t>ACTIVITIES</a:t>
            </a:r>
          </a:p>
        </p:txBody>
      </p:sp>
      <p:sp>
        <p:nvSpPr>
          <p:cNvPr id="3" name="object 3"/>
          <p:cNvSpPr txBox="1"/>
          <p:nvPr/>
        </p:nvSpPr>
        <p:spPr>
          <a:xfrm>
            <a:off x="1148588" y="2274316"/>
            <a:ext cx="6765290" cy="3606800"/>
          </a:xfrm>
          <a:prstGeom prst="rect">
            <a:avLst/>
          </a:prstGeom>
        </p:spPr>
        <p:txBody>
          <a:bodyPr vert="horz" wrap="square" lIns="0" tIns="46990" rIns="0" bIns="0" rtlCol="0">
            <a:spAutoFit/>
          </a:bodyPr>
          <a:lstStyle/>
          <a:p>
            <a:pPr marL="12700" marR="200660">
              <a:lnSpc>
                <a:spcPts val="2160"/>
              </a:lnSpc>
              <a:spcBef>
                <a:spcPts val="370"/>
              </a:spcBef>
            </a:pPr>
            <a:r>
              <a:rPr sz="2000" dirty="0">
                <a:solidFill>
                  <a:srgbClr val="2D2B20"/>
                </a:solidFill>
                <a:latin typeface="Tw Cen MT"/>
                <a:cs typeface="Tw Cen MT"/>
              </a:rPr>
              <a:t>Describe</a:t>
            </a:r>
            <a:r>
              <a:rPr sz="2000" spc="-50" dirty="0">
                <a:solidFill>
                  <a:srgbClr val="2D2B20"/>
                </a:solidFill>
                <a:latin typeface="Tw Cen MT"/>
                <a:cs typeface="Tw Cen MT"/>
              </a:rPr>
              <a:t> </a:t>
            </a:r>
            <a:r>
              <a:rPr sz="2000" dirty="0">
                <a:solidFill>
                  <a:srgbClr val="2D2B20"/>
                </a:solidFill>
                <a:latin typeface="Tw Cen MT"/>
                <a:cs typeface="Tw Cen MT"/>
              </a:rPr>
              <a:t>how</a:t>
            </a:r>
            <a:r>
              <a:rPr sz="2000" spc="-45" dirty="0">
                <a:solidFill>
                  <a:srgbClr val="2D2B20"/>
                </a:solidFill>
                <a:latin typeface="Tw Cen MT"/>
                <a:cs typeface="Tw Cen MT"/>
              </a:rPr>
              <a:t> </a:t>
            </a:r>
            <a:r>
              <a:rPr sz="2000" dirty="0">
                <a:solidFill>
                  <a:srgbClr val="2D2B20"/>
                </a:solidFill>
                <a:latin typeface="Tw Cen MT"/>
                <a:cs typeface="Tw Cen MT"/>
              </a:rPr>
              <a:t>a</a:t>
            </a:r>
            <a:r>
              <a:rPr sz="2000" spc="-40" dirty="0">
                <a:solidFill>
                  <a:srgbClr val="2D2B20"/>
                </a:solidFill>
                <a:latin typeface="Tw Cen MT"/>
                <a:cs typeface="Tw Cen MT"/>
              </a:rPr>
              <a:t> </a:t>
            </a:r>
            <a:r>
              <a:rPr sz="2000" dirty="0">
                <a:solidFill>
                  <a:srgbClr val="2D2B20"/>
                </a:solidFill>
                <a:latin typeface="Tw Cen MT"/>
                <a:cs typeface="Tw Cen MT"/>
              </a:rPr>
              <a:t>PJ</a:t>
            </a:r>
            <a:r>
              <a:rPr sz="2000" spc="-40" dirty="0">
                <a:solidFill>
                  <a:srgbClr val="2D2B20"/>
                </a:solidFill>
                <a:latin typeface="Tw Cen MT"/>
                <a:cs typeface="Tw Cen MT"/>
              </a:rPr>
              <a:t> </a:t>
            </a:r>
            <a:r>
              <a:rPr sz="2000" dirty="0">
                <a:solidFill>
                  <a:srgbClr val="2D2B20"/>
                </a:solidFill>
                <a:latin typeface="Tw Cen MT"/>
                <a:cs typeface="Tw Cen MT"/>
              </a:rPr>
              <a:t>will</a:t>
            </a:r>
            <a:r>
              <a:rPr sz="2000" spc="-45" dirty="0">
                <a:solidFill>
                  <a:srgbClr val="2D2B20"/>
                </a:solidFill>
                <a:latin typeface="Tw Cen MT"/>
                <a:cs typeface="Tw Cen MT"/>
              </a:rPr>
              <a:t> </a:t>
            </a:r>
            <a:r>
              <a:rPr sz="2000" dirty="0">
                <a:solidFill>
                  <a:srgbClr val="2D2B20"/>
                </a:solidFill>
                <a:latin typeface="Tw Cen MT"/>
                <a:cs typeface="Tw Cen MT"/>
              </a:rPr>
              <a:t>distribute</a:t>
            </a:r>
            <a:r>
              <a:rPr sz="2000" spc="-60" dirty="0">
                <a:solidFill>
                  <a:srgbClr val="2D2B20"/>
                </a:solidFill>
                <a:latin typeface="Tw Cen MT"/>
                <a:cs typeface="Tw Cen MT"/>
              </a:rPr>
              <a:t> </a:t>
            </a:r>
            <a:r>
              <a:rPr sz="2000" spc="-20" dirty="0">
                <a:solidFill>
                  <a:srgbClr val="2D2B20"/>
                </a:solidFill>
                <a:latin typeface="Tw Cen MT"/>
                <a:cs typeface="Tw Cen MT"/>
              </a:rPr>
              <a:t>HOME-</a:t>
            </a:r>
            <a:r>
              <a:rPr sz="2000" dirty="0">
                <a:solidFill>
                  <a:srgbClr val="2D2B20"/>
                </a:solidFill>
                <a:latin typeface="Tw Cen MT"/>
                <a:cs typeface="Tw Cen MT"/>
              </a:rPr>
              <a:t>ARP</a:t>
            </a:r>
            <a:r>
              <a:rPr sz="2000" spc="-40" dirty="0">
                <a:solidFill>
                  <a:srgbClr val="2D2B20"/>
                </a:solidFill>
                <a:latin typeface="Tw Cen MT"/>
                <a:cs typeface="Tw Cen MT"/>
              </a:rPr>
              <a:t> </a:t>
            </a:r>
            <a:r>
              <a:rPr sz="2000" dirty="0">
                <a:solidFill>
                  <a:srgbClr val="2D2B20"/>
                </a:solidFill>
                <a:latin typeface="Tw Cen MT"/>
                <a:cs typeface="Tw Cen MT"/>
              </a:rPr>
              <a:t>funds</a:t>
            </a:r>
            <a:r>
              <a:rPr sz="2000" spc="-55" dirty="0">
                <a:solidFill>
                  <a:srgbClr val="2D2B20"/>
                </a:solidFill>
                <a:latin typeface="Tw Cen MT"/>
                <a:cs typeface="Tw Cen MT"/>
              </a:rPr>
              <a:t> </a:t>
            </a:r>
            <a:r>
              <a:rPr sz="2000" dirty="0">
                <a:solidFill>
                  <a:srgbClr val="2D2B20"/>
                </a:solidFill>
                <a:latin typeface="Tw Cen MT"/>
                <a:cs typeface="Tw Cen MT"/>
              </a:rPr>
              <a:t>in</a:t>
            </a:r>
            <a:r>
              <a:rPr sz="2000" spc="-40" dirty="0">
                <a:solidFill>
                  <a:srgbClr val="2D2B20"/>
                </a:solidFill>
                <a:latin typeface="Tw Cen MT"/>
                <a:cs typeface="Tw Cen MT"/>
              </a:rPr>
              <a:t> </a:t>
            </a:r>
            <a:r>
              <a:rPr sz="2000" spc="-10" dirty="0">
                <a:solidFill>
                  <a:srgbClr val="2D2B20"/>
                </a:solidFill>
                <a:latin typeface="Tw Cen MT"/>
                <a:cs typeface="Tw Cen MT"/>
              </a:rPr>
              <a:t>accordance </a:t>
            </a:r>
            <a:r>
              <a:rPr sz="2000" dirty="0">
                <a:solidFill>
                  <a:srgbClr val="2D2B20"/>
                </a:solidFill>
                <a:latin typeface="Tw Cen MT"/>
                <a:cs typeface="Tw Cen MT"/>
              </a:rPr>
              <a:t>with</a:t>
            </a:r>
            <a:r>
              <a:rPr sz="2000" spc="-45" dirty="0">
                <a:solidFill>
                  <a:srgbClr val="2D2B20"/>
                </a:solidFill>
                <a:latin typeface="Tw Cen MT"/>
                <a:cs typeface="Tw Cen MT"/>
              </a:rPr>
              <a:t> </a:t>
            </a:r>
            <a:r>
              <a:rPr sz="2000" dirty="0">
                <a:solidFill>
                  <a:srgbClr val="2D2B20"/>
                </a:solidFill>
                <a:latin typeface="Tw Cen MT"/>
                <a:cs typeface="Tw Cen MT"/>
              </a:rPr>
              <a:t>its</a:t>
            </a:r>
            <a:r>
              <a:rPr sz="2000" spc="-50" dirty="0">
                <a:solidFill>
                  <a:srgbClr val="2D2B20"/>
                </a:solidFill>
                <a:latin typeface="Tw Cen MT"/>
                <a:cs typeface="Tw Cen MT"/>
              </a:rPr>
              <a:t> </a:t>
            </a:r>
            <a:r>
              <a:rPr sz="2000" dirty="0">
                <a:solidFill>
                  <a:srgbClr val="2D2B20"/>
                </a:solidFill>
                <a:latin typeface="Tw Cen MT"/>
                <a:cs typeface="Tw Cen MT"/>
              </a:rPr>
              <a:t>priority</a:t>
            </a:r>
            <a:r>
              <a:rPr sz="2000" spc="-65" dirty="0">
                <a:solidFill>
                  <a:srgbClr val="2D2B20"/>
                </a:solidFill>
                <a:latin typeface="Tw Cen MT"/>
                <a:cs typeface="Tw Cen MT"/>
              </a:rPr>
              <a:t> </a:t>
            </a:r>
            <a:r>
              <a:rPr sz="2000" spc="-10" dirty="0">
                <a:solidFill>
                  <a:srgbClr val="2D2B20"/>
                </a:solidFill>
                <a:latin typeface="Tw Cen MT"/>
                <a:cs typeface="Tw Cen MT"/>
              </a:rPr>
              <a:t>needs.</a:t>
            </a:r>
            <a:endParaRPr sz="2000">
              <a:latin typeface="Tw Cen MT"/>
              <a:cs typeface="Tw Cen MT"/>
            </a:endParaRPr>
          </a:p>
          <a:p>
            <a:pPr marL="12700" marR="633730">
              <a:lnSpc>
                <a:spcPts val="2160"/>
              </a:lnSpc>
              <a:spcBef>
                <a:spcPts val="1400"/>
              </a:spcBef>
            </a:pPr>
            <a:r>
              <a:rPr sz="2000" dirty="0">
                <a:solidFill>
                  <a:srgbClr val="2D2B20"/>
                </a:solidFill>
                <a:latin typeface="Tw Cen MT"/>
                <a:cs typeface="Tw Cen MT"/>
              </a:rPr>
              <a:t>Indicate</a:t>
            </a:r>
            <a:r>
              <a:rPr sz="2000" spc="-45" dirty="0">
                <a:solidFill>
                  <a:srgbClr val="2D2B20"/>
                </a:solidFill>
                <a:latin typeface="Tw Cen MT"/>
                <a:cs typeface="Tw Cen MT"/>
              </a:rPr>
              <a:t> </a:t>
            </a:r>
            <a:r>
              <a:rPr sz="2000" dirty="0">
                <a:solidFill>
                  <a:srgbClr val="2D2B20"/>
                </a:solidFill>
                <a:latin typeface="Tw Cen MT"/>
                <a:cs typeface="Tw Cen MT"/>
              </a:rPr>
              <a:t>the</a:t>
            </a:r>
            <a:r>
              <a:rPr sz="2000" spc="-40" dirty="0">
                <a:solidFill>
                  <a:srgbClr val="2D2B20"/>
                </a:solidFill>
                <a:latin typeface="Tw Cen MT"/>
                <a:cs typeface="Tw Cen MT"/>
              </a:rPr>
              <a:t> </a:t>
            </a:r>
            <a:r>
              <a:rPr sz="2000" dirty="0">
                <a:solidFill>
                  <a:srgbClr val="2D2B20"/>
                </a:solidFill>
                <a:latin typeface="Tw Cen MT"/>
                <a:cs typeface="Tw Cen MT"/>
              </a:rPr>
              <a:t>amount</a:t>
            </a:r>
            <a:r>
              <a:rPr sz="2000" spc="-35" dirty="0">
                <a:solidFill>
                  <a:srgbClr val="2D2B20"/>
                </a:solidFill>
                <a:latin typeface="Tw Cen MT"/>
                <a:cs typeface="Tw Cen MT"/>
              </a:rPr>
              <a:t> </a:t>
            </a:r>
            <a:r>
              <a:rPr sz="2000" dirty="0">
                <a:solidFill>
                  <a:srgbClr val="2D2B20"/>
                </a:solidFill>
                <a:latin typeface="Tw Cen MT"/>
                <a:cs typeface="Tw Cen MT"/>
              </a:rPr>
              <a:t>of</a:t>
            </a:r>
            <a:r>
              <a:rPr sz="2000" spc="15" dirty="0">
                <a:solidFill>
                  <a:srgbClr val="2D2B20"/>
                </a:solidFill>
                <a:latin typeface="Tw Cen MT"/>
                <a:cs typeface="Tw Cen MT"/>
              </a:rPr>
              <a:t> </a:t>
            </a:r>
            <a:r>
              <a:rPr sz="2000" spc="-20" dirty="0">
                <a:solidFill>
                  <a:srgbClr val="2D2B20"/>
                </a:solidFill>
                <a:latin typeface="Tw Cen MT"/>
                <a:cs typeface="Tw Cen MT"/>
              </a:rPr>
              <a:t>HOME-</a:t>
            </a:r>
            <a:r>
              <a:rPr sz="2000" dirty="0">
                <a:solidFill>
                  <a:srgbClr val="2D2B20"/>
                </a:solidFill>
                <a:latin typeface="Tw Cen MT"/>
                <a:cs typeface="Tw Cen MT"/>
              </a:rPr>
              <a:t>ARP</a:t>
            </a:r>
            <a:r>
              <a:rPr sz="2000" spc="-40" dirty="0">
                <a:solidFill>
                  <a:srgbClr val="2D2B20"/>
                </a:solidFill>
                <a:latin typeface="Tw Cen MT"/>
                <a:cs typeface="Tw Cen MT"/>
              </a:rPr>
              <a:t> </a:t>
            </a:r>
            <a:r>
              <a:rPr sz="2000" dirty="0">
                <a:solidFill>
                  <a:srgbClr val="2D2B20"/>
                </a:solidFill>
                <a:latin typeface="Tw Cen MT"/>
                <a:cs typeface="Tw Cen MT"/>
              </a:rPr>
              <a:t>planned</a:t>
            </a:r>
            <a:r>
              <a:rPr sz="2000" spc="-50" dirty="0">
                <a:solidFill>
                  <a:srgbClr val="2D2B20"/>
                </a:solidFill>
                <a:latin typeface="Tw Cen MT"/>
                <a:cs typeface="Tw Cen MT"/>
              </a:rPr>
              <a:t> </a:t>
            </a:r>
            <a:r>
              <a:rPr sz="2000" dirty="0">
                <a:solidFill>
                  <a:srgbClr val="2D2B20"/>
                </a:solidFill>
                <a:latin typeface="Tw Cen MT"/>
                <a:cs typeface="Tw Cen MT"/>
              </a:rPr>
              <a:t>for</a:t>
            </a:r>
            <a:r>
              <a:rPr sz="2000" spc="-45" dirty="0">
                <a:solidFill>
                  <a:srgbClr val="2D2B20"/>
                </a:solidFill>
                <a:latin typeface="Tw Cen MT"/>
                <a:cs typeface="Tw Cen MT"/>
              </a:rPr>
              <a:t> </a:t>
            </a:r>
            <a:r>
              <a:rPr sz="2000" dirty="0">
                <a:solidFill>
                  <a:srgbClr val="2D2B20"/>
                </a:solidFill>
                <a:latin typeface="Tw Cen MT"/>
                <a:cs typeface="Tw Cen MT"/>
              </a:rPr>
              <a:t>each</a:t>
            </a:r>
            <a:r>
              <a:rPr sz="2000" spc="-40" dirty="0">
                <a:solidFill>
                  <a:srgbClr val="2D2B20"/>
                </a:solidFill>
                <a:latin typeface="Tw Cen MT"/>
                <a:cs typeface="Tw Cen MT"/>
              </a:rPr>
              <a:t> </a:t>
            </a:r>
            <a:r>
              <a:rPr sz="2000" spc="-10" dirty="0">
                <a:solidFill>
                  <a:srgbClr val="2D2B20"/>
                </a:solidFill>
                <a:latin typeface="Tw Cen MT"/>
                <a:cs typeface="Tw Cen MT"/>
              </a:rPr>
              <a:t>eligible </a:t>
            </a:r>
            <a:r>
              <a:rPr sz="2000" dirty="0">
                <a:solidFill>
                  <a:srgbClr val="2D2B20"/>
                </a:solidFill>
                <a:latin typeface="Tw Cen MT"/>
                <a:cs typeface="Tw Cen MT"/>
              </a:rPr>
              <a:t>activity</a:t>
            </a:r>
            <a:r>
              <a:rPr sz="2000" spc="-60" dirty="0">
                <a:solidFill>
                  <a:srgbClr val="2D2B20"/>
                </a:solidFill>
                <a:latin typeface="Tw Cen MT"/>
                <a:cs typeface="Tw Cen MT"/>
              </a:rPr>
              <a:t> </a:t>
            </a:r>
            <a:r>
              <a:rPr sz="2000" spc="-20" dirty="0">
                <a:solidFill>
                  <a:srgbClr val="2D2B20"/>
                </a:solidFill>
                <a:latin typeface="Tw Cen MT"/>
                <a:cs typeface="Tw Cen MT"/>
              </a:rPr>
              <a:t>type.</a:t>
            </a:r>
            <a:endParaRPr sz="2000">
              <a:latin typeface="Tw Cen MT"/>
              <a:cs typeface="Tw Cen MT"/>
            </a:endParaRPr>
          </a:p>
          <a:p>
            <a:pPr marL="12700" marR="67945">
              <a:lnSpc>
                <a:spcPct val="90000"/>
              </a:lnSpc>
              <a:spcBef>
                <a:spcPts val="1370"/>
              </a:spcBef>
            </a:pPr>
            <a:r>
              <a:rPr sz="2000" dirty="0">
                <a:solidFill>
                  <a:srgbClr val="2D2B20"/>
                </a:solidFill>
                <a:latin typeface="Tw Cen MT"/>
                <a:cs typeface="Tw Cen MT"/>
              </a:rPr>
              <a:t>Demonstrate</a:t>
            </a:r>
            <a:r>
              <a:rPr sz="2000" spc="-30" dirty="0">
                <a:solidFill>
                  <a:srgbClr val="2D2B20"/>
                </a:solidFill>
                <a:latin typeface="Tw Cen MT"/>
                <a:cs typeface="Tw Cen MT"/>
              </a:rPr>
              <a:t> </a:t>
            </a:r>
            <a:r>
              <a:rPr sz="2000" dirty="0">
                <a:solidFill>
                  <a:srgbClr val="2D2B20"/>
                </a:solidFill>
                <a:latin typeface="Tw Cen MT"/>
                <a:cs typeface="Tw Cen MT"/>
              </a:rPr>
              <a:t>that</a:t>
            </a:r>
            <a:r>
              <a:rPr sz="2000" spc="-25" dirty="0">
                <a:solidFill>
                  <a:srgbClr val="2D2B20"/>
                </a:solidFill>
                <a:latin typeface="Tw Cen MT"/>
                <a:cs typeface="Tw Cen MT"/>
              </a:rPr>
              <a:t> </a:t>
            </a:r>
            <a:r>
              <a:rPr sz="2000" dirty="0">
                <a:solidFill>
                  <a:srgbClr val="2D2B20"/>
                </a:solidFill>
                <a:latin typeface="Tw Cen MT"/>
                <a:cs typeface="Tw Cen MT"/>
              </a:rPr>
              <a:t>no more</a:t>
            </a:r>
            <a:r>
              <a:rPr sz="2000" spc="-15" dirty="0">
                <a:solidFill>
                  <a:srgbClr val="2D2B20"/>
                </a:solidFill>
                <a:latin typeface="Tw Cen MT"/>
                <a:cs typeface="Tw Cen MT"/>
              </a:rPr>
              <a:t> </a:t>
            </a:r>
            <a:r>
              <a:rPr sz="2000" dirty="0">
                <a:solidFill>
                  <a:srgbClr val="2D2B20"/>
                </a:solidFill>
                <a:latin typeface="Tw Cen MT"/>
                <a:cs typeface="Tw Cen MT"/>
              </a:rPr>
              <a:t>than</a:t>
            </a:r>
            <a:r>
              <a:rPr sz="2000" spc="-15" dirty="0">
                <a:solidFill>
                  <a:srgbClr val="2D2B20"/>
                </a:solidFill>
                <a:latin typeface="Tw Cen MT"/>
                <a:cs typeface="Tw Cen MT"/>
              </a:rPr>
              <a:t> </a:t>
            </a:r>
            <a:r>
              <a:rPr sz="2000" dirty="0">
                <a:solidFill>
                  <a:srgbClr val="2D2B20"/>
                </a:solidFill>
                <a:latin typeface="Tw Cen MT"/>
                <a:cs typeface="Tw Cen MT"/>
              </a:rPr>
              <a:t>5%</a:t>
            </a:r>
            <a:r>
              <a:rPr sz="2000" spc="-15" dirty="0">
                <a:solidFill>
                  <a:srgbClr val="2D2B20"/>
                </a:solidFill>
                <a:latin typeface="Tw Cen MT"/>
                <a:cs typeface="Tw Cen MT"/>
              </a:rPr>
              <a:t> </a:t>
            </a:r>
            <a:r>
              <a:rPr sz="2000" dirty="0">
                <a:solidFill>
                  <a:srgbClr val="2D2B20"/>
                </a:solidFill>
                <a:latin typeface="Tw Cen MT"/>
                <a:cs typeface="Tw Cen MT"/>
              </a:rPr>
              <a:t>of</a:t>
            </a:r>
            <a:r>
              <a:rPr sz="2000" spc="60" dirty="0">
                <a:solidFill>
                  <a:srgbClr val="2D2B20"/>
                </a:solidFill>
                <a:latin typeface="Tw Cen MT"/>
                <a:cs typeface="Tw Cen MT"/>
              </a:rPr>
              <a:t> </a:t>
            </a:r>
            <a:r>
              <a:rPr sz="2000" dirty="0">
                <a:solidFill>
                  <a:srgbClr val="2D2B20"/>
                </a:solidFill>
                <a:latin typeface="Tw Cen MT"/>
                <a:cs typeface="Tw Cen MT"/>
              </a:rPr>
              <a:t>the</a:t>
            </a:r>
            <a:r>
              <a:rPr sz="2000" spc="-5" dirty="0">
                <a:solidFill>
                  <a:srgbClr val="2D2B20"/>
                </a:solidFill>
                <a:latin typeface="Tw Cen MT"/>
                <a:cs typeface="Tw Cen MT"/>
              </a:rPr>
              <a:t> </a:t>
            </a:r>
            <a:r>
              <a:rPr sz="2000" dirty="0">
                <a:solidFill>
                  <a:srgbClr val="2D2B20"/>
                </a:solidFill>
                <a:latin typeface="Tw Cen MT"/>
                <a:cs typeface="Tw Cen MT"/>
              </a:rPr>
              <a:t>allocation</a:t>
            </a:r>
            <a:r>
              <a:rPr sz="2000" spc="-15" dirty="0">
                <a:solidFill>
                  <a:srgbClr val="2D2B20"/>
                </a:solidFill>
                <a:latin typeface="Tw Cen MT"/>
                <a:cs typeface="Tw Cen MT"/>
              </a:rPr>
              <a:t> </a:t>
            </a:r>
            <a:r>
              <a:rPr sz="2000" dirty="0">
                <a:solidFill>
                  <a:srgbClr val="2D2B20"/>
                </a:solidFill>
                <a:latin typeface="Tw Cen MT"/>
                <a:cs typeface="Tw Cen MT"/>
              </a:rPr>
              <a:t>will</a:t>
            </a:r>
            <a:r>
              <a:rPr sz="2000" spc="-5" dirty="0">
                <a:solidFill>
                  <a:srgbClr val="2D2B20"/>
                </a:solidFill>
                <a:latin typeface="Tw Cen MT"/>
                <a:cs typeface="Tw Cen MT"/>
              </a:rPr>
              <a:t> </a:t>
            </a:r>
            <a:r>
              <a:rPr sz="2000" dirty="0">
                <a:solidFill>
                  <a:srgbClr val="2D2B20"/>
                </a:solidFill>
                <a:latin typeface="Tw Cen MT"/>
                <a:cs typeface="Tw Cen MT"/>
              </a:rPr>
              <a:t>be</a:t>
            </a:r>
            <a:r>
              <a:rPr sz="2000" spc="-5" dirty="0">
                <a:solidFill>
                  <a:srgbClr val="2D2B20"/>
                </a:solidFill>
                <a:latin typeface="Tw Cen MT"/>
                <a:cs typeface="Tw Cen MT"/>
              </a:rPr>
              <a:t> </a:t>
            </a:r>
            <a:r>
              <a:rPr sz="2000" spc="-20" dirty="0">
                <a:solidFill>
                  <a:srgbClr val="2D2B20"/>
                </a:solidFill>
                <a:latin typeface="Tw Cen MT"/>
                <a:cs typeface="Tw Cen MT"/>
              </a:rPr>
              <a:t>used </a:t>
            </a:r>
            <a:r>
              <a:rPr sz="2000" dirty="0">
                <a:solidFill>
                  <a:srgbClr val="2D2B20"/>
                </a:solidFill>
                <a:latin typeface="Tw Cen MT"/>
                <a:cs typeface="Tw Cen MT"/>
              </a:rPr>
              <a:t>for</a:t>
            </a:r>
            <a:r>
              <a:rPr sz="2000" spc="-85" dirty="0">
                <a:solidFill>
                  <a:srgbClr val="2D2B20"/>
                </a:solidFill>
                <a:latin typeface="Tw Cen MT"/>
                <a:cs typeface="Tw Cen MT"/>
              </a:rPr>
              <a:t> </a:t>
            </a:r>
            <a:r>
              <a:rPr sz="2000" dirty="0">
                <a:solidFill>
                  <a:srgbClr val="2D2B20"/>
                </a:solidFill>
                <a:latin typeface="Tw Cen MT"/>
                <a:cs typeface="Tw Cen MT"/>
              </a:rPr>
              <a:t>nonprofit</a:t>
            </a:r>
            <a:r>
              <a:rPr sz="2000" spc="-100" dirty="0">
                <a:solidFill>
                  <a:srgbClr val="2D2B20"/>
                </a:solidFill>
                <a:latin typeface="Tw Cen MT"/>
                <a:cs typeface="Tw Cen MT"/>
              </a:rPr>
              <a:t> </a:t>
            </a:r>
            <a:r>
              <a:rPr sz="2000" spc="-10" dirty="0">
                <a:solidFill>
                  <a:srgbClr val="2D2B20"/>
                </a:solidFill>
                <a:latin typeface="Tw Cen MT"/>
                <a:cs typeface="Tw Cen MT"/>
              </a:rPr>
              <a:t>organization</a:t>
            </a:r>
            <a:r>
              <a:rPr sz="2000" spc="-95" dirty="0">
                <a:solidFill>
                  <a:srgbClr val="2D2B20"/>
                </a:solidFill>
                <a:latin typeface="Tw Cen MT"/>
                <a:cs typeface="Tw Cen MT"/>
              </a:rPr>
              <a:t> </a:t>
            </a:r>
            <a:r>
              <a:rPr sz="2000" dirty="0">
                <a:solidFill>
                  <a:srgbClr val="2D2B20"/>
                </a:solidFill>
                <a:latin typeface="Tw Cen MT"/>
                <a:cs typeface="Tw Cen MT"/>
              </a:rPr>
              <a:t>operating</a:t>
            </a:r>
            <a:r>
              <a:rPr sz="2000" spc="-105" dirty="0">
                <a:solidFill>
                  <a:srgbClr val="2D2B20"/>
                </a:solidFill>
                <a:latin typeface="Tw Cen MT"/>
                <a:cs typeface="Tw Cen MT"/>
              </a:rPr>
              <a:t> </a:t>
            </a:r>
            <a:r>
              <a:rPr sz="2000" spc="-10" dirty="0">
                <a:solidFill>
                  <a:srgbClr val="2D2B20"/>
                </a:solidFill>
                <a:latin typeface="Tw Cen MT"/>
                <a:cs typeface="Tw Cen MT"/>
              </a:rPr>
              <a:t>assistance,</a:t>
            </a:r>
            <a:r>
              <a:rPr sz="2000" spc="-95" dirty="0">
                <a:solidFill>
                  <a:srgbClr val="2D2B20"/>
                </a:solidFill>
                <a:latin typeface="Tw Cen MT"/>
                <a:cs typeface="Tw Cen MT"/>
              </a:rPr>
              <a:t> </a:t>
            </a:r>
            <a:r>
              <a:rPr sz="2000" dirty="0">
                <a:solidFill>
                  <a:srgbClr val="2D2B20"/>
                </a:solidFill>
                <a:latin typeface="Tw Cen MT"/>
                <a:cs typeface="Tw Cen MT"/>
              </a:rPr>
              <a:t>nonprofit</a:t>
            </a:r>
            <a:r>
              <a:rPr sz="2000" spc="-100" dirty="0">
                <a:solidFill>
                  <a:srgbClr val="2D2B20"/>
                </a:solidFill>
                <a:latin typeface="Tw Cen MT"/>
                <a:cs typeface="Tw Cen MT"/>
              </a:rPr>
              <a:t> </a:t>
            </a:r>
            <a:r>
              <a:rPr sz="2000" spc="-10" dirty="0">
                <a:solidFill>
                  <a:srgbClr val="2D2B20"/>
                </a:solidFill>
                <a:latin typeface="Tw Cen MT"/>
                <a:cs typeface="Tw Cen MT"/>
              </a:rPr>
              <a:t>capacity </a:t>
            </a:r>
            <a:r>
              <a:rPr sz="2000" dirty="0">
                <a:solidFill>
                  <a:srgbClr val="2D2B20"/>
                </a:solidFill>
                <a:latin typeface="Tw Cen MT"/>
                <a:cs typeface="Tw Cen MT"/>
              </a:rPr>
              <a:t>building,</a:t>
            </a:r>
            <a:r>
              <a:rPr sz="2000" spc="-70" dirty="0">
                <a:solidFill>
                  <a:srgbClr val="2D2B20"/>
                </a:solidFill>
                <a:latin typeface="Tw Cen MT"/>
                <a:cs typeface="Tw Cen MT"/>
              </a:rPr>
              <a:t> </a:t>
            </a:r>
            <a:r>
              <a:rPr sz="2000" dirty="0">
                <a:solidFill>
                  <a:srgbClr val="2D2B20"/>
                </a:solidFill>
                <a:latin typeface="Tw Cen MT"/>
                <a:cs typeface="Tw Cen MT"/>
              </a:rPr>
              <a:t>and</a:t>
            </a:r>
            <a:r>
              <a:rPr sz="2000" spc="-55" dirty="0">
                <a:solidFill>
                  <a:srgbClr val="2D2B20"/>
                </a:solidFill>
                <a:latin typeface="Tw Cen MT"/>
                <a:cs typeface="Tw Cen MT"/>
              </a:rPr>
              <a:t> </a:t>
            </a:r>
            <a:r>
              <a:rPr sz="2000" dirty="0">
                <a:solidFill>
                  <a:srgbClr val="2D2B20"/>
                </a:solidFill>
                <a:latin typeface="Tw Cen MT"/>
                <a:cs typeface="Tw Cen MT"/>
              </a:rPr>
              <a:t>no</a:t>
            </a:r>
            <a:r>
              <a:rPr sz="2000" spc="-55" dirty="0">
                <a:solidFill>
                  <a:srgbClr val="2D2B20"/>
                </a:solidFill>
                <a:latin typeface="Tw Cen MT"/>
                <a:cs typeface="Tw Cen MT"/>
              </a:rPr>
              <a:t> </a:t>
            </a:r>
            <a:r>
              <a:rPr sz="2000" dirty="0">
                <a:solidFill>
                  <a:srgbClr val="2D2B20"/>
                </a:solidFill>
                <a:latin typeface="Tw Cen MT"/>
                <a:cs typeface="Tw Cen MT"/>
              </a:rPr>
              <a:t>more</a:t>
            </a:r>
            <a:r>
              <a:rPr sz="2000" spc="-50" dirty="0">
                <a:solidFill>
                  <a:srgbClr val="2D2B20"/>
                </a:solidFill>
                <a:latin typeface="Tw Cen MT"/>
                <a:cs typeface="Tw Cen MT"/>
              </a:rPr>
              <a:t> </a:t>
            </a:r>
            <a:r>
              <a:rPr sz="2000" dirty="0">
                <a:solidFill>
                  <a:srgbClr val="2D2B20"/>
                </a:solidFill>
                <a:latin typeface="Tw Cen MT"/>
                <a:cs typeface="Tw Cen MT"/>
              </a:rPr>
              <a:t>than</a:t>
            </a:r>
            <a:r>
              <a:rPr sz="2000" spc="-70" dirty="0">
                <a:solidFill>
                  <a:srgbClr val="2D2B20"/>
                </a:solidFill>
                <a:latin typeface="Tw Cen MT"/>
                <a:cs typeface="Tw Cen MT"/>
              </a:rPr>
              <a:t> </a:t>
            </a:r>
            <a:r>
              <a:rPr sz="2000" dirty="0">
                <a:solidFill>
                  <a:srgbClr val="2D2B20"/>
                </a:solidFill>
                <a:latin typeface="Tw Cen MT"/>
                <a:cs typeface="Tw Cen MT"/>
              </a:rPr>
              <a:t>15%</a:t>
            </a:r>
            <a:r>
              <a:rPr sz="2000" spc="-60" dirty="0">
                <a:solidFill>
                  <a:srgbClr val="2D2B20"/>
                </a:solidFill>
                <a:latin typeface="Tw Cen MT"/>
                <a:cs typeface="Tw Cen MT"/>
              </a:rPr>
              <a:t> </a:t>
            </a:r>
            <a:r>
              <a:rPr sz="2000" dirty="0">
                <a:solidFill>
                  <a:srgbClr val="2D2B20"/>
                </a:solidFill>
                <a:latin typeface="Tw Cen MT"/>
                <a:cs typeface="Tw Cen MT"/>
              </a:rPr>
              <a:t>for</a:t>
            </a:r>
            <a:r>
              <a:rPr sz="2000" spc="-65" dirty="0">
                <a:solidFill>
                  <a:srgbClr val="2D2B20"/>
                </a:solidFill>
                <a:latin typeface="Tw Cen MT"/>
                <a:cs typeface="Tw Cen MT"/>
              </a:rPr>
              <a:t> </a:t>
            </a:r>
            <a:r>
              <a:rPr sz="2000" spc="-10" dirty="0">
                <a:solidFill>
                  <a:srgbClr val="2D2B20"/>
                </a:solidFill>
                <a:latin typeface="Tw Cen MT"/>
                <a:cs typeface="Tw Cen MT"/>
              </a:rPr>
              <a:t>administrative</a:t>
            </a:r>
            <a:r>
              <a:rPr sz="2000" spc="-65" dirty="0">
                <a:solidFill>
                  <a:srgbClr val="2D2B20"/>
                </a:solidFill>
                <a:latin typeface="Tw Cen MT"/>
                <a:cs typeface="Tw Cen MT"/>
              </a:rPr>
              <a:t> </a:t>
            </a:r>
            <a:r>
              <a:rPr sz="2000" spc="-10" dirty="0">
                <a:solidFill>
                  <a:srgbClr val="2D2B20"/>
                </a:solidFill>
                <a:latin typeface="Tw Cen MT"/>
                <a:cs typeface="Tw Cen MT"/>
              </a:rPr>
              <a:t>costs.</a:t>
            </a:r>
            <a:endParaRPr sz="2000">
              <a:latin typeface="Tw Cen MT"/>
              <a:cs typeface="Tw Cen MT"/>
            </a:endParaRPr>
          </a:p>
          <a:p>
            <a:pPr marL="12700" marR="5080">
              <a:lnSpc>
                <a:spcPts val="2160"/>
              </a:lnSpc>
              <a:spcBef>
                <a:spcPts val="1430"/>
              </a:spcBef>
            </a:pPr>
            <a:r>
              <a:rPr sz="2000" dirty="0">
                <a:solidFill>
                  <a:srgbClr val="2D2B20"/>
                </a:solidFill>
                <a:latin typeface="Tw Cen MT"/>
                <a:cs typeface="Tw Cen MT"/>
              </a:rPr>
              <a:t>Include</a:t>
            </a:r>
            <a:r>
              <a:rPr sz="2000" spc="-65" dirty="0">
                <a:solidFill>
                  <a:srgbClr val="2D2B20"/>
                </a:solidFill>
                <a:latin typeface="Tw Cen MT"/>
                <a:cs typeface="Tw Cen MT"/>
              </a:rPr>
              <a:t> </a:t>
            </a:r>
            <a:r>
              <a:rPr sz="2000" dirty="0">
                <a:solidFill>
                  <a:srgbClr val="2D2B20"/>
                </a:solidFill>
                <a:latin typeface="Tw Cen MT"/>
                <a:cs typeface="Tw Cen MT"/>
              </a:rPr>
              <a:t>a</a:t>
            </a:r>
            <a:r>
              <a:rPr sz="2000" spc="-50" dirty="0">
                <a:solidFill>
                  <a:srgbClr val="2D2B20"/>
                </a:solidFill>
                <a:latin typeface="Tw Cen MT"/>
                <a:cs typeface="Tw Cen MT"/>
              </a:rPr>
              <a:t> </a:t>
            </a:r>
            <a:r>
              <a:rPr sz="2000" dirty="0">
                <a:solidFill>
                  <a:srgbClr val="2D2B20"/>
                </a:solidFill>
                <a:latin typeface="Tw Cen MT"/>
                <a:cs typeface="Tw Cen MT"/>
              </a:rPr>
              <a:t>description</a:t>
            </a:r>
            <a:r>
              <a:rPr sz="2000" spc="-60" dirty="0">
                <a:solidFill>
                  <a:srgbClr val="2D2B20"/>
                </a:solidFill>
                <a:latin typeface="Tw Cen MT"/>
                <a:cs typeface="Tw Cen MT"/>
              </a:rPr>
              <a:t> </a:t>
            </a:r>
            <a:r>
              <a:rPr sz="2000" dirty="0">
                <a:solidFill>
                  <a:srgbClr val="2D2B20"/>
                </a:solidFill>
                <a:latin typeface="Tw Cen MT"/>
                <a:cs typeface="Tw Cen MT"/>
              </a:rPr>
              <a:t>on</a:t>
            </a:r>
            <a:r>
              <a:rPr sz="2000" spc="-55" dirty="0">
                <a:solidFill>
                  <a:srgbClr val="2D2B20"/>
                </a:solidFill>
                <a:latin typeface="Tw Cen MT"/>
                <a:cs typeface="Tw Cen MT"/>
              </a:rPr>
              <a:t> </a:t>
            </a:r>
            <a:r>
              <a:rPr sz="2000" dirty="0">
                <a:solidFill>
                  <a:srgbClr val="2D2B20"/>
                </a:solidFill>
                <a:latin typeface="Tw Cen MT"/>
                <a:cs typeface="Tw Cen MT"/>
              </a:rPr>
              <a:t>how</a:t>
            </a:r>
            <a:r>
              <a:rPr sz="2000" spc="-50" dirty="0">
                <a:solidFill>
                  <a:srgbClr val="2D2B20"/>
                </a:solidFill>
                <a:latin typeface="Tw Cen MT"/>
                <a:cs typeface="Tw Cen MT"/>
              </a:rPr>
              <a:t> </a:t>
            </a:r>
            <a:r>
              <a:rPr sz="2000" dirty="0">
                <a:solidFill>
                  <a:srgbClr val="2D2B20"/>
                </a:solidFill>
                <a:latin typeface="Tw Cen MT"/>
                <a:cs typeface="Tw Cen MT"/>
              </a:rPr>
              <a:t>the</a:t>
            </a:r>
            <a:r>
              <a:rPr sz="2000" spc="-55" dirty="0">
                <a:solidFill>
                  <a:srgbClr val="2D2B20"/>
                </a:solidFill>
                <a:latin typeface="Tw Cen MT"/>
                <a:cs typeface="Tw Cen MT"/>
              </a:rPr>
              <a:t> </a:t>
            </a:r>
            <a:r>
              <a:rPr sz="2000" dirty="0">
                <a:solidFill>
                  <a:srgbClr val="2D2B20"/>
                </a:solidFill>
                <a:latin typeface="Tw Cen MT"/>
                <a:cs typeface="Tw Cen MT"/>
              </a:rPr>
              <a:t>characteristics</a:t>
            </a:r>
            <a:r>
              <a:rPr sz="2000" spc="-60" dirty="0">
                <a:solidFill>
                  <a:srgbClr val="2D2B20"/>
                </a:solidFill>
                <a:latin typeface="Tw Cen MT"/>
                <a:cs typeface="Tw Cen MT"/>
              </a:rPr>
              <a:t> </a:t>
            </a:r>
            <a:r>
              <a:rPr sz="2000" dirty="0">
                <a:solidFill>
                  <a:srgbClr val="2D2B20"/>
                </a:solidFill>
                <a:latin typeface="Tw Cen MT"/>
                <a:cs typeface="Tw Cen MT"/>
              </a:rPr>
              <a:t>of</a:t>
            </a:r>
            <a:r>
              <a:rPr sz="2000" spc="5" dirty="0">
                <a:solidFill>
                  <a:srgbClr val="2D2B20"/>
                </a:solidFill>
                <a:latin typeface="Tw Cen MT"/>
                <a:cs typeface="Tw Cen MT"/>
              </a:rPr>
              <a:t> </a:t>
            </a:r>
            <a:r>
              <a:rPr sz="2000" dirty="0">
                <a:solidFill>
                  <a:srgbClr val="2D2B20"/>
                </a:solidFill>
                <a:latin typeface="Tw Cen MT"/>
                <a:cs typeface="Tw Cen MT"/>
              </a:rPr>
              <a:t>the</a:t>
            </a:r>
            <a:r>
              <a:rPr sz="2000" spc="-50" dirty="0">
                <a:solidFill>
                  <a:srgbClr val="2D2B20"/>
                </a:solidFill>
                <a:latin typeface="Tw Cen MT"/>
                <a:cs typeface="Tw Cen MT"/>
              </a:rPr>
              <a:t> </a:t>
            </a:r>
            <a:r>
              <a:rPr sz="2000" dirty="0">
                <a:solidFill>
                  <a:srgbClr val="2D2B20"/>
                </a:solidFill>
                <a:latin typeface="Tw Cen MT"/>
                <a:cs typeface="Tw Cen MT"/>
              </a:rPr>
              <a:t>shelter</a:t>
            </a:r>
            <a:r>
              <a:rPr sz="2000" spc="-60" dirty="0">
                <a:solidFill>
                  <a:srgbClr val="2D2B20"/>
                </a:solidFill>
                <a:latin typeface="Tw Cen MT"/>
                <a:cs typeface="Tw Cen MT"/>
              </a:rPr>
              <a:t> </a:t>
            </a:r>
            <a:r>
              <a:rPr sz="2000" spc="-25" dirty="0">
                <a:solidFill>
                  <a:srgbClr val="2D2B20"/>
                </a:solidFill>
                <a:latin typeface="Tw Cen MT"/>
                <a:cs typeface="Tw Cen MT"/>
              </a:rPr>
              <a:t>and </a:t>
            </a:r>
            <a:r>
              <a:rPr sz="2000" dirty="0">
                <a:solidFill>
                  <a:srgbClr val="2D2B20"/>
                </a:solidFill>
                <a:latin typeface="Tw Cen MT"/>
                <a:cs typeface="Tw Cen MT"/>
              </a:rPr>
              <a:t>housing</a:t>
            </a:r>
            <a:r>
              <a:rPr sz="2000" spc="-55" dirty="0">
                <a:solidFill>
                  <a:srgbClr val="2D2B20"/>
                </a:solidFill>
                <a:latin typeface="Tw Cen MT"/>
                <a:cs typeface="Tw Cen MT"/>
              </a:rPr>
              <a:t> </a:t>
            </a:r>
            <a:r>
              <a:rPr sz="2000" spc="-25" dirty="0">
                <a:solidFill>
                  <a:srgbClr val="2D2B20"/>
                </a:solidFill>
                <a:latin typeface="Tw Cen MT"/>
                <a:cs typeface="Tw Cen MT"/>
              </a:rPr>
              <a:t>inventory,</a:t>
            </a:r>
            <a:r>
              <a:rPr sz="2000" spc="-60" dirty="0">
                <a:solidFill>
                  <a:srgbClr val="2D2B20"/>
                </a:solidFill>
                <a:latin typeface="Tw Cen MT"/>
                <a:cs typeface="Tw Cen MT"/>
              </a:rPr>
              <a:t> </a:t>
            </a:r>
            <a:r>
              <a:rPr sz="2000" dirty="0">
                <a:solidFill>
                  <a:srgbClr val="2D2B20"/>
                </a:solidFill>
                <a:latin typeface="Tw Cen MT"/>
                <a:cs typeface="Tw Cen MT"/>
              </a:rPr>
              <a:t>service</a:t>
            </a:r>
            <a:r>
              <a:rPr sz="2000" spc="-45" dirty="0">
                <a:solidFill>
                  <a:srgbClr val="2D2B20"/>
                </a:solidFill>
                <a:latin typeface="Tw Cen MT"/>
                <a:cs typeface="Tw Cen MT"/>
              </a:rPr>
              <a:t> </a:t>
            </a:r>
            <a:r>
              <a:rPr sz="2000" dirty="0">
                <a:solidFill>
                  <a:srgbClr val="2D2B20"/>
                </a:solidFill>
                <a:latin typeface="Tw Cen MT"/>
                <a:cs typeface="Tw Cen MT"/>
              </a:rPr>
              <a:t>delivery</a:t>
            </a:r>
            <a:r>
              <a:rPr sz="2000" spc="-55" dirty="0">
                <a:solidFill>
                  <a:srgbClr val="2D2B20"/>
                </a:solidFill>
                <a:latin typeface="Tw Cen MT"/>
                <a:cs typeface="Tw Cen MT"/>
              </a:rPr>
              <a:t> </a:t>
            </a:r>
            <a:r>
              <a:rPr sz="2000" dirty="0">
                <a:solidFill>
                  <a:srgbClr val="2D2B20"/>
                </a:solidFill>
                <a:latin typeface="Tw Cen MT"/>
                <a:cs typeface="Tw Cen MT"/>
              </a:rPr>
              <a:t>system,</a:t>
            </a:r>
            <a:r>
              <a:rPr sz="2000" spc="-45" dirty="0">
                <a:solidFill>
                  <a:srgbClr val="2D2B20"/>
                </a:solidFill>
                <a:latin typeface="Tw Cen MT"/>
                <a:cs typeface="Tw Cen MT"/>
              </a:rPr>
              <a:t> </a:t>
            </a:r>
            <a:r>
              <a:rPr sz="2000" dirty="0">
                <a:solidFill>
                  <a:srgbClr val="2D2B20"/>
                </a:solidFill>
                <a:latin typeface="Tw Cen MT"/>
                <a:cs typeface="Tw Cen MT"/>
              </a:rPr>
              <a:t>and</a:t>
            </a:r>
            <a:r>
              <a:rPr sz="2000" spc="-50" dirty="0">
                <a:solidFill>
                  <a:srgbClr val="2D2B20"/>
                </a:solidFill>
                <a:latin typeface="Tw Cen MT"/>
                <a:cs typeface="Tw Cen MT"/>
              </a:rPr>
              <a:t> </a:t>
            </a:r>
            <a:r>
              <a:rPr sz="2000" dirty="0">
                <a:solidFill>
                  <a:srgbClr val="2D2B20"/>
                </a:solidFill>
                <a:latin typeface="Tw Cen MT"/>
                <a:cs typeface="Tw Cen MT"/>
              </a:rPr>
              <a:t>the</a:t>
            </a:r>
            <a:r>
              <a:rPr sz="2000" spc="-55" dirty="0">
                <a:solidFill>
                  <a:srgbClr val="2D2B20"/>
                </a:solidFill>
                <a:latin typeface="Tw Cen MT"/>
                <a:cs typeface="Tw Cen MT"/>
              </a:rPr>
              <a:t> </a:t>
            </a:r>
            <a:r>
              <a:rPr sz="2000" dirty="0">
                <a:solidFill>
                  <a:srgbClr val="2D2B20"/>
                </a:solidFill>
                <a:latin typeface="Tw Cen MT"/>
                <a:cs typeface="Tw Cen MT"/>
              </a:rPr>
              <a:t>needs</a:t>
            </a:r>
            <a:r>
              <a:rPr sz="2000" spc="-50" dirty="0">
                <a:solidFill>
                  <a:srgbClr val="2D2B20"/>
                </a:solidFill>
                <a:latin typeface="Tw Cen MT"/>
                <a:cs typeface="Tw Cen MT"/>
              </a:rPr>
              <a:t> </a:t>
            </a:r>
            <a:r>
              <a:rPr sz="2000" spc="-10" dirty="0">
                <a:solidFill>
                  <a:srgbClr val="2D2B20"/>
                </a:solidFill>
                <a:latin typeface="Tw Cen MT"/>
                <a:cs typeface="Tw Cen MT"/>
              </a:rPr>
              <a:t>identified </a:t>
            </a:r>
            <a:r>
              <a:rPr sz="2000" dirty="0">
                <a:solidFill>
                  <a:srgbClr val="2D2B20"/>
                </a:solidFill>
                <a:latin typeface="Tw Cen MT"/>
                <a:cs typeface="Tw Cen MT"/>
              </a:rPr>
              <a:t>in</a:t>
            </a:r>
            <a:r>
              <a:rPr sz="2000" spc="-55" dirty="0">
                <a:solidFill>
                  <a:srgbClr val="2D2B20"/>
                </a:solidFill>
                <a:latin typeface="Tw Cen MT"/>
                <a:cs typeface="Tw Cen MT"/>
              </a:rPr>
              <a:t> </a:t>
            </a:r>
            <a:r>
              <a:rPr sz="2000" dirty="0">
                <a:solidFill>
                  <a:srgbClr val="2D2B20"/>
                </a:solidFill>
                <a:latin typeface="Tw Cen MT"/>
                <a:cs typeface="Tw Cen MT"/>
              </a:rPr>
              <a:t>the</a:t>
            </a:r>
            <a:r>
              <a:rPr sz="2000" spc="-60" dirty="0">
                <a:solidFill>
                  <a:srgbClr val="2D2B20"/>
                </a:solidFill>
                <a:latin typeface="Tw Cen MT"/>
                <a:cs typeface="Tw Cen MT"/>
              </a:rPr>
              <a:t> </a:t>
            </a:r>
            <a:r>
              <a:rPr sz="2000" dirty="0">
                <a:solidFill>
                  <a:srgbClr val="2D2B20"/>
                </a:solidFill>
                <a:latin typeface="Tw Cen MT"/>
                <a:cs typeface="Tw Cen MT"/>
              </a:rPr>
              <a:t>gap</a:t>
            </a:r>
            <a:r>
              <a:rPr sz="2000" spc="-60" dirty="0">
                <a:solidFill>
                  <a:srgbClr val="2D2B20"/>
                </a:solidFill>
                <a:latin typeface="Tw Cen MT"/>
                <a:cs typeface="Tw Cen MT"/>
              </a:rPr>
              <a:t> </a:t>
            </a:r>
            <a:r>
              <a:rPr sz="2000" dirty="0">
                <a:solidFill>
                  <a:srgbClr val="2D2B20"/>
                </a:solidFill>
                <a:latin typeface="Tw Cen MT"/>
                <a:cs typeface="Tw Cen MT"/>
              </a:rPr>
              <a:t>analysis</a:t>
            </a:r>
            <a:r>
              <a:rPr sz="2000" spc="-70" dirty="0">
                <a:solidFill>
                  <a:srgbClr val="2D2B20"/>
                </a:solidFill>
                <a:latin typeface="Tw Cen MT"/>
                <a:cs typeface="Tw Cen MT"/>
              </a:rPr>
              <a:t> </a:t>
            </a:r>
            <a:r>
              <a:rPr sz="2000" dirty="0">
                <a:solidFill>
                  <a:srgbClr val="2D2B20"/>
                </a:solidFill>
                <a:latin typeface="Tw Cen MT"/>
                <a:cs typeface="Tw Cen MT"/>
              </a:rPr>
              <a:t>provided</a:t>
            </a:r>
            <a:r>
              <a:rPr sz="2000" spc="-70" dirty="0">
                <a:solidFill>
                  <a:srgbClr val="2D2B20"/>
                </a:solidFill>
                <a:latin typeface="Tw Cen MT"/>
                <a:cs typeface="Tw Cen MT"/>
              </a:rPr>
              <a:t> </a:t>
            </a:r>
            <a:r>
              <a:rPr sz="2000" dirty="0">
                <a:solidFill>
                  <a:srgbClr val="2D2B20"/>
                </a:solidFill>
                <a:latin typeface="Tw Cen MT"/>
                <a:cs typeface="Tw Cen MT"/>
              </a:rPr>
              <a:t>a</a:t>
            </a:r>
            <a:r>
              <a:rPr sz="2000" spc="-50" dirty="0">
                <a:solidFill>
                  <a:srgbClr val="2D2B20"/>
                </a:solidFill>
                <a:latin typeface="Tw Cen MT"/>
                <a:cs typeface="Tw Cen MT"/>
              </a:rPr>
              <a:t> </a:t>
            </a:r>
            <a:r>
              <a:rPr sz="2000" dirty="0">
                <a:solidFill>
                  <a:srgbClr val="2D2B20"/>
                </a:solidFill>
                <a:latin typeface="Tw Cen MT"/>
                <a:cs typeface="Tw Cen MT"/>
              </a:rPr>
              <a:t>rationale</a:t>
            </a:r>
            <a:r>
              <a:rPr sz="2000" spc="-70" dirty="0">
                <a:solidFill>
                  <a:srgbClr val="2D2B20"/>
                </a:solidFill>
                <a:latin typeface="Tw Cen MT"/>
                <a:cs typeface="Tw Cen MT"/>
              </a:rPr>
              <a:t> </a:t>
            </a:r>
            <a:r>
              <a:rPr sz="2000" dirty="0">
                <a:solidFill>
                  <a:srgbClr val="2D2B20"/>
                </a:solidFill>
                <a:latin typeface="Tw Cen MT"/>
                <a:cs typeface="Tw Cen MT"/>
              </a:rPr>
              <a:t>for</a:t>
            </a:r>
            <a:r>
              <a:rPr sz="2000" spc="-50" dirty="0">
                <a:solidFill>
                  <a:srgbClr val="2D2B20"/>
                </a:solidFill>
                <a:latin typeface="Tw Cen MT"/>
                <a:cs typeface="Tw Cen MT"/>
              </a:rPr>
              <a:t> </a:t>
            </a:r>
            <a:r>
              <a:rPr sz="2000" dirty="0">
                <a:solidFill>
                  <a:srgbClr val="2D2B20"/>
                </a:solidFill>
                <a:latin typeface="Tw Cen MT"/>
                <a:cs typeface="Tw Cen MT"/>
              </a:rPr>
              <a:t>the</a:t>
            </a:r>
            <a:r>
              <a:rPr sz="2000" spc="-55" dirty="0">
                <a:solidFill>
                  <a:srgbClr val="2D2B20"/>
                </a:solidFill>
                <a:latin typeface="Tw Cen MT"/>
                <a:cs typeface="Tw Cen MT"/>
              </a:rPr>
              <a:t> </a:t>
            </a:r>
            <a:r>
              <a:rPr sz="2000" dirty="0">
                <a:solidFill>
                  <a:srgbClr val="2D2B20"/>
                </a:solidFill>
                <a:latin typeface="Tw Cen MT"/>
                <a:cs typeface="Tw Cen MT"/>
              </a:rPr>
              <a:t>plan</a:t>
            </a:r>
            <a:r>
              <a:rPr sz="2000" spc="-65" dirty="0">
                <a:solidFill>
                  <a:srgbClr val="2D2B20"/>
                </a:solidFill>
                <a:latin typeface="Tw Cen MT"/>
                <a:cs typeface="Tw Cen MT"/>
              </a:rPr>
              <a:t> </a:t>
            </a:r>
            <a:r>
              <a:rPr sz="2000" dirty="0">
                <a:solidFill>
                  <a:srgbClr val="2D2B20"/>
                </a:solidFill>
                <a:latin typeface="Tw Cen MT"/>
                <a:cs typeface="Tw Cen MT"/>
              </a:rPr>
              <a:t>to</a:t>
            </a:r>
            <a:r>
              <a:rPr sz="2000" spc="-55" dirty="0">
                <a:solidFill>
                  <a:srgbClr val="2D2B20"/>
                </a:solidFill>
                <a:latin typeface="Tw Cen MT"/>
                <a:cs typeface="Tw Cen MT"/>
              </a:rPr>
              <a:t> </a:t>
            </a:r>
            <a:r>
              <a:rPr sz="2000" spc="-20" dirty="0">
                <a:solidFill>
                  <a:srgbClr val="2D2B20"/>
                </a:solidFill>
                <a:latin typeface="Tw Cen MT"/>
                <a:cs typeface="Tw Cen MT"/>
              </a:rPr>
              <a:t>fund </a:t>
            </a:r>
            <a:r>
              <a:rPr sz="2000" dirty="0">
                <a:solidFill>
                  <a:srgbClr val="2D2B20"/>
                </a:solidFill>
                <a:latin typeface="Tw Cen MT"/>
                <a:cs typeface="Tw Cen MT"/>
              </a:rPr>
              <a:t>eligible</a:t>
            </a:r>
            <a:r>
              <a:rPr sz="2000" spc="-85" dirty="0">
                <a:solidFill>
                  <a:srgbClr val="2D2B20"/>
                </a:solidFill>
                <a:latin typeface="Tw Cen MT"/>
                <a:cs typeface="Tw Cen MT"/>
              </a:rPr>
              <a:t> </a:t>
            </a:r>
            <a:r>
              <a:rPr sz="2000" spc="-10" dirty="0">
                <a:solidFill>
                  <a:srgbClr val="2D2B20"/>
                </a:solidFill>
                <a:latin typeface="Tw Cen MT"/>
                <a:cs typeface="Tw Cen MT"/>
              </a:rPr>
              <a:t>activities.</a:t>
            </a:r>
            <a:endParaRPr sz="2000">
              <a:latin typeface="Tw Cen MT"/>
              <a:cs typeface="Tw Cen M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4572000"/>
          </a:xfrm>
          <a:custGeom>
            <a:avLst/>
            <a:gdLst/>
            <a:ahLst/>
            <a:cxnLst/>
            <a:rect l="l" t="t" r="r" b="b"/>
            <a:pathLst>
              <a:path w="12192000" h="4572000">
                <a:moveTo>
                  <a:pt x="12192000" y="0"/>
                </a:moveTo>
                <a:lnTo>
                  <a:pt x="0" y="0"/>
                </a:lnTo>
                <a:lnTo>
                  <a:pt x="0" y="4572000"/>
                </a:lnTo>
                <a:lnTo>
                  <a:pt x="12192000" y="4572000"/>
                </a:lnTo>
                <a:lnTo>
                  <a:pt x="12192000" y="0"/>
                </a:lnTo>
                <a:close/>
              </a:path>
            </a:pathLst>
          </a:custGeom>
          <a:solidFill>
            <a:srgbClr val="D2CA6C"/>
          </a:solidFill>
        </p:spPr>
        <p:txBody>
          <a:bodyPr wrap="square" lIns="0" tIns="0" rIns="0" bIns="0" rtlCol="0"/>
          <a:lstStyle/>
          <a:p>
            <a:endParaRPr/>
          </a:p>
        </p:txBody>
      </p:sp>
      <p:sp>
        <p:nvSpPr>
          <p:cNvPr id="3" name="object 3"/>
          <p:cNvSpPr/>
          <p:nvPr/>
        </p:nvSpPr>
        <p:spPr>
          <a:xfrm>
            <a:off x="8386953" y="5264277"/>
            <a:ext cx="0" cy="914400"/>
          </a:xfrm>
          <a:custGeom>
            <a:avLst/>
            <a:gdLst/>
            <a:ahLst/>
            <a:cxnLst/>
            <a:rect l="l" t="t" r="r" b="b"/>
            <a:pathLst>
              <a:path h="914400">
                <a:moveTo>
                  <a:pt x="0" y="914400"/>
                </a:moveTo>
                <a:lnTo>
                  <a:pt x="0" y="0"/>
                </a:lnTo>
              </a:path>
            </a:pathLst>
          </a:custGeom>
          <a:ln w="19050">
            <a:solidFill>
              <a:srgbClr val="D2CA6C"/>
            </a:solidFill>
          </a:ln>
        </p:spPr>
        <p:txBody>
          <a:bodyPr wrap="square" lIns="0" tIns="0" rIns="0" bIns="0" rtlCol="0"/>
          <a:lstStyle/>
          <a:p>
            <a:endParaRPr/>
          </a:p>
        </p:txBody>
      </p:sp>
      <p:sp>
        <p:nvSpPr>
          <p:cNvPr id="4" name="object 4"/>
          <p:cNvSpPr txBox="1">
            <a:spLocks noGrp="1"/>
          </p:cNvSpPr>
          <p:nvPr>
            <p:ph type="title"/>
          </p:nvPr>
        </p:nvSpPr>
        <p:spPr>
          <a:xfrm>
            <a:off x="2438400" y="5187441"/>
            <a:ext cx="5678043" cy="781624"/>
          </a:xfrm>
          <a:prstGeom prst="rect">
            <a:avLst/>
          </a:prstGeom>
        </p:spPr>
        <p:txBody>
          <a:bodyPr vert="horz" wrap="square" lIns="0" tIns="12065" rIns="0" bIns="0" rtlCol="0">
            <a:spAutoFit/>
          </a:bodyPr>
          <a:lstStyle/>
          <a:p>
            <a:pPr marL="12700">
              <a:lnSpc>
                <a:spcPct val="100000"/>
              </a:lnSpc>
              <a:spcBef>
                <a:spcPts val="95"/>
              </a:spcBef>
            </a:pPr>
            <a:r>
              <a:rPr lang="en-US" spc="150" dirty="0" smtClean="0"/>
              <a:t>QUALIFYING POPULATIONS</a:t>
            </a:r>
            <a:endParaRPr spc="13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lang="en-US" dirty="0" smtClean="0"/>
              <a:t>HOME ARP </a:t>
            </a:r>
            <a:r>
              <a:rPr dirty="0" smtClean="0"/>
              <a:t>QUALIFYING</a:t>
            </a:r>
            <a:r>
              <a:rPr spc="645" dirty="0" smtClean="0"/>
              <a:t> </a:t>
            </a:r>
            <a:r>
              <a:rPr spc="-10" dirty="0"/>
              <a:t>POPULATIONS</a:t>
            </a:r>
          </a:p>
        </p:txBody>
      </p:sp>
      <p:sp>
        <p:nvSpPr>
          <p:cNvPr id="3" name="object 3"/>
          <p:cNvSpPr txBox="1"/>
          <p:nvPr/>
        </p:nvSpPr>
        <p:spPr>
          <a:xfrm>
            <a:off x="1024508" y="2051685"/>
            <a:ext cx="3037840" cy="1823085"/>
          </a:xfrm>
          <a:prstGeom prst="rect">
            <a:avLst/>
          </a:prstGeom>
          <a:solidFill>
            <a:srgbClr val="9CBDBC"/>
          </a:solidFill>
        </p:spPr>
        <p:txBody>
          <a:bodyPr vert="horz" wrap="square" lIns="0" tIns="0" rIns="0" bIns="0" rtlCol="0">
            <a:spAutoFit/>
          </a:bodyPr>
          <a:lstStyle/>
          <a:p>
            <a:pPr>
              <a:lnSpc>
                <a:spcPct val="100000"/>
              </a:lnSpc>
            </a:pPr>
            <a:endParaRPr sz="1800">
              <a:latin typeface="Times New Roman"/>
              <a:cs typeface="Times New Roman"/>
            </a:endParaRPr>
          </a:p>
          <a:p>
            <a:pPr>
              <a:lnSpc>
                <a:spcPct val="100000"/>
              </a:lnSpc>
              <a:spcBef>
                <a:spcPts val="20"/>
              </a:spcBef>
            </a:pPr>
            <a:endParaRPr sz="2200">
              <a:latin typeface="Times New Roman"/>
              <a:cs typeface="Times New Roman"/>
            </a:endParaRPr>
          </a:p>
          <a:p>
            <a:pPr marL="196850" marR="189865" algn="ctr">
              <a:lnSpc>
                <a:spcPct val="81600"/>
              </a:lnSpc>
              <a:spcBef>
                <a:spcPts val="5"/>
              </a:spcBef>
            </a:pPr>
            <a:r>
              <a:rPr sz="1700" dirty="0">
                <a:solidFill>
                  <a:srgbClr val="FFFFFF"/>
                </a:solidFill>
                <a:latin typeface="Tw Cen MT"/>
                <a:cs typeface="Tw Cen MT"/>
              </a:rPr>
              <a:t>Homeless,</a:t>
            </a:r>
            <a:r>
              <a:rPr sz="1700" spc="-55" dirty="0">
                <a:solidFill>
                  <a:srgbClr val="FFFFFF"/>
                </a:solidFill>
                <a:latin typeface="Tw Cen MT"/>
                <a:cs typeface="Tw Cen MT"/>
              </a:rPr>
              <a:t> </a:t>
            </a:r>
            <a:r>
              <a:rPr sz="1700" dirty="0">
                <a:solidFill>
                  <a:srgbClr val="FFFFFF"/>
                </a:solidFill>
                <a:latin typeface="Tw Cen MT"/>
                <a:cs typeface="Tw Cen MT"/>
              </a:rPr>
              <a:t>as</a:t>
            </a:r>
            <a:r>
              <a:rPr sz="1700" spc="-50" dirty="0">
                <a:solidFill>
                  <a:srgbClr val="FFFFFF"/>
                </a:solidFill>
                <a:latin typeface="Tw Cen MT"/>
                <a:cs typeface="Tw Cen MT"/>
              </a:rPr>
              <a:t> </a:t>
            </a:r>
            <a:r>
              <a:rPr sz="1700" dirty="0">
                <a:solidFill>
                  <a:srgbClr val="FFFFFF"/>
                </a:solidFill>
                <a:latin typeface="Tw Cen MT"/>
                <a:cs typeface="Tw Cen MT"/>
              </a:rPr>
              <a:t>defined</a:t>
            </a:r>
            <a:r>
              <a:rPr sz="1700" spc="-50" dirty="0">
                <a:solidFill>
                  <a:srgbClr val="FFFFFF"/>
                </a:solidFill>
                <a:latin typeface="Tw Cen MT"/>
                <a:cs typeface="Tw Cen MT"/>
              </a:rPr>
              <a:t> </a:t>
            </a:r>
            <a:r>
              <a:rPr sz="1700" dirty="0">
                <a:solidFill>
                  <a:srgbClr val="FFFFFF"/>
                </a:solidFill>
                <a:latin typeface="Tw Cen MT"/>
                <a:cs typeface="Tw Cen MT"/>
              </a:rPr>
              <a:t>in</a:t>
            </a:r>
            <a:r>
              <a:rPr sz="1700" spc="-50" dirty="0">
                <a:solidFill>
                  <a:srgbClr val="FFFFFF"/>
                </a:solidFill>
                <a:latin typeface="Tw Cen MT"/>
                <a:cs typeface="Tw Cen MT"/>
              </a:rPr>
              <a:t> </a:t>
            </a:r>
            <a:r>
              <a:rPr sz="1700" spc="-10" dirty="0">
                <a:solidFill>
                  <a:srgbClr val="FFFFFF"/>
                </a:solidFill>
                <a:latin typeface="Tw Cen MT"/>
                <a:cs typeface="Tw Cen MT"/>
              </a:rPr>
              <a:t>section </a:t>
            </a:r>
            <a:r>
              <a:rPr sz="1700" dirty="0">
                <a:solidFill>
                  <a:srgbClr val="FFFFFF"/>
                </a:solidFill>
                <a:latin typeface="Tw Cen MT"/>
                <a:cs typeface="Tw Cen MT"/>
              </a:rPr>
              <a:t>103(a) of</a:t>
            </a:r>
            <a:r>
              <a:rPr sz="1700" spc="50" dirty="0">
                <a:solidFill>
                  <a:srgbClr val="FFFFFF"/>
                </a:solidFill>
                <a:latin typeface="Tw Cen MT"/>
                <a:cs typeface="Tw Cen MT"/>
              </a:rPr>
              <a:t> </a:t>
            </a:r>
            <a:r>
              <a:rPr sz="1700" dirty="0">
                <a:solidFill>
                  <a:srgbClr val="FFFFFF"/>
                </a:solidFill>
                <a:latin typeface="Tw Cen MT"/>
                <a:cs typeface="Tw Cen MT"/>
              </a:rPr>
              <a:t>the </a:t>
            </a:r>
            <a:r>
              <a:rPr sz="1700" spc="-25" dirty="0">
                <a:solidFill>
                  <a:srgbClr val="FFFFFF"/>
                </a:solidFill>
                <a:latin typeface="Tw Cen MT"/>
                <a:cs typeface="Tw Cen MT"/>
              </a:rPr>
              <a:t>McKinney-</a:t>
            </a:r>
            <a:r>
              <a:rPr sz="1700" spc="-10" dirty="0">
                <a:solidFill>
                  <a:srgbClr val="FFFFFF"/>
                </a:solidFill>
                <a:latin typeface="Tw Cen MT"/>
                <a:cs typeface="Tw Cen MT"/>
              </a:rPr>
              <a:t>Vento </a:t>
            </a:r>
            <a:r>
              <a:rPr sz="1700" dirty="0">
                <a:solidFill>
                  <a:srgbClr val="FFFFFF"/>
                </a:solidFill>
                <a:latin typeface="Tw Cen MT"/>
                <a:cs typeface="Tw Cen MT"/>
              </a:rPr>
              <a:t>Homeless</a:t>
            </a:r>
            <a:r>
              <a:rPr sz="1700" spc="-75" dirty="0">
                <a:solidFill>
                  <a:srgbClr val="FFFFFF"/>
                </a:solidFill>
                <a:latin typeface="Tw Cen MT"/>
                <a:cs typeface="Tw Cen MT"/>
              </a:rPr>
              <a:t> </a:t>
            </a:r>
            <a:r>
              <a:rPr sz="1700" dirty="0">
                <a:solidFill>
                  <a:srgbClr val="FFFFFF"/>
                </a:solidFill>
                <a:latin typeface="Tw Cen MT"/>
                <a:cs typeface="Tw Cen MT"/>
              </a:rPr>
              <a:t>Assistance</a:t>
            </a:r>
            <a:r>
              <a:rPr sz="1700" spc="-70" dirty="0">
                <a:solidFill>
                  <a:srgbClr val="FFFFFF"/>
                </a:solidFill>
                <a:latin typeface="Tw Cen MT"/>
                <a:cs typeface="Tw Cen MT"/>
              </a:rPr>
              <a:t> </a:t>
            </a:r>
            <a:r>
              <a:rPr sz="1700" spc="-25" dirty="0">
                <a:solidFill>
                  <a:srgbClr val="FFFFFF"/>
                </a:solidFill>
                <a:latin typeface="Tw Cen MT"/>
                <a:cs typeface="Tw Cen MT"/>
              </a:rPr>
              <a:t>Act</a:t>
            </a:r>
            <a:endParaRPr sz="1700">
              <a:latin typeface="Tw Cen MT"/>
              <a:cs typeface="Tw Cen MT"/>
            </a:endParaRPr>
          </a:p>
        </p:txBody>
      </p:sp>
      <p:sp>
        <p:nvSpPr>
          <p:cNvPr id="4" name="object 4"/>
          <p:cNvSpPr txBox="1"/>
          <p:nvPr/>
        </p:nvSpPr>
        <p:spPr>
          <a:xfrm>
            <a:off x="4365878" y="2051685"/>
            <a:ext cx="3037840" cy="1823085"/>
          </a:xfrm>
          <a:prstGeom prst="rect">
            <a:avLst/>
          </a:prstGeom>
          <a:solidFill>
            <a:srgbClr val="D2CA6C"/>
          </a:solidFill>
        </p:spPr>
        <p:txBody>
          <a:bodyPr vert="horz" wrap="square" lIns="0" tIns="0" rIns="0" bIns="0" rtlCol="0">
            <a:spAutoFit/>
          </a:bodyPr>
          <a:lstStyle/>
          <a:p>
            <a:pPr>
              <a:lnSpc>
                <a:spcPct val="100000"/>
              </a:lnSpc>
            </a:pPr>
            <a:endParaRPr sz="1800">
              <a:latin typeface="Times New Roman"/>
              <a:cs typeface="Times New Roman"/>
            </a:endParaRPr>
          </a:p>
          <a:p>
            <a:pPr>
              <a:lnSpc>
                <a:spcPct val="100000"/>
              </a:lnSpc>
              <a:spcBef>
                <a:spcPts val="50"/>
              </a:spcBef>
            </a:pPr>
            <a:endParaRPr sz="1450">
              <a:latin typeface="Times New Roman"/>
              <a:cs typeface="Times New Roman"/>
            </a:endParaRPr>
          </a:p>
          <a:p>
            <a:pPr marL="158115" marR="152400" algn="ctr">
              <a:lnSpc>
                <a:spcPct val="81700"/>
              </a:lnSpc>
            </a:pPr>
            <a:r>
              <a:rPr sz="1700" spc="-10" dirty="0">
                <a:solidFill>
                  <a:srgbClr val="FFFFFF"/>
                </a:solidFill>
                <a:latin typeface="Tw Cen MT"/>
                <a:cs typeface="Tw Cen MT"/>
              </a:rPr>
              <a:t>At-</a:t>
            </a:r>
            <a:r>
              <a:rPr sz="1700" dirty="0">
                <a:solidFill>
                  <a:srgbClr val="FFFFFF"/>
                </a:solidFill>
                <a:latin typeface="Tw Cen MT"/>
                <a:cs typeface="Tw Cen MT"/>
              </a:rPr>
              <a:t>risk</a:t>
            </a:r>
            <a:r>
              <a:rPr sz="1700" spc="-25" dirty="0">
                <a:solidFill>
                  <a:srgbClr val="FFFFFF"/>
                </a:solidFill>
                <a:latin typeface="Tw Cen MT"/>
                <a:cs typeface="Tw Cen MT"/>
              </a:rPr>
              <a:t> </a:t>
            </a:r>
            <a:r>
              <a:rPr sz="1700" dirty="0">
                <a:solidFill>
                  <a:srgbClr val="FFFFFF"/>
                </a:solidFill>
                <a:latin typeface="Tw Cen MT"/>
                <a:cs typeface="Tw Cen MT"/>
              </a:rPr>
              <a:t>of</a:t>
            </a:r>
            <a:r>
              <a:rPr sz="1700" spc="20" dirty="0">
                <a:solidFill>
                  <a:srgbClr val="FFFFFF"/>
                </a:solidFill>
                <a:latin typeface="Tw Cen MT"/>
                <a:cs typeface="Tw Cen MT"/>
              </a:rPr>
              <a:t> </a:t>
            </a:r>
            <a:r>
              <a:rPr sz="1700" spc="-10" dirty="0">
                <a:solidFill>
                  <a:srgbClr val="FFFFFF"/>
                </a:solidFill>
                <a:latin typeface="Tw Cen MT"/>
                <a:cs typeface="Tw Cen MT"/>
              </a:rPr>
              <a:t>homelessness,</a:t>
            </a:r>
            <a:r>
              <a:rPr sz="1700" spc="-20" dirty="0">
                <a:solidFill>
                  <a:srgbClr val="FFFFFF"/>
                </a:solidFill>
                <a:latin typeface="Tw Cen MT"/>
                <a:cs typeface="Tw Cen MT"/>
              </a:rPr>
              <a:t> </a:t>
            </a:r>
            <a:r>
              <a:rPr sz="1700" spc="-25" dirty="0">
                <a:solidFill>
                  <a:srgbClr val="FFFFFF"/>
                </a:solidFill>
                <a:latin typeface="Tw Cen MT"/>
                <a:cs typeface="Tw Cen MT"/>
              </a:rPr>
              <a:t>as </a:t>
            </a:r>
            <a:r>
              <a:rPr sz="1700" dirty="0">
                <a:solidFill>
                  <a:srgbClr val="FFFFFF"/>
                </a:solidFill>
                <a:latin typeface="Tw Cen MT"/>
                <a:cs typeface="Tw Cen MT"/>
              </a:rPr>
              <a:t>defined</a:t>
            </a:r>
            <a:r>
              <a:rPr sz="1700" spc="-30" dirty="0">
                <a:solidFill>
                  <a:srgbClr val="FFFFFF"/>
                </a:solidFill>
                <a:latin typeface="Tw Cen MT"/>
                <a:cs typeface="Tw Cen MT"/>
              </a:rPr>
              <a:t> </a:t>
            </a:r>
            <a:r>
              <a:rPr sz="1700" dirty="0">
                <a:solidFill>
                  <a:srgbClr val="FFFFFF"/>
                </a:solidFill>
                <a:latin typeface="Tw Cen MT"/>
                <a:cs typeface="Tw Cen MT"/>
              </a:rPr>
              <a:t>in</a:t>
            </a:r>
            <a:r>
              <a:rPr sz="1700" spc="-35" dirty="0">
                <a:solidFill>
                  <a:srgbClr val="FFFFFF"/>
                </a:solidFill>
                <a:latin typeface="Tw Cen MT"/>
                <a:cs typeface="Tw Cen MT"/>
              </a:rPr>
              <a:t> </a:t>
            </a:r>
            <a:r>
              <a:rPr sz="1700" dirty="0">
                <a:solidFill>
                  <a:srgbClr val="FFFFFF"/>
                </a:solidFill>
                <a:latin typeface="Tw Cen MT"/>
                <a:cs typeface="Tw Cen MT"/>
              </a:rPr>
              <a:t>section</a:t>
            </a:r>
            <a:r>
              <a:rPr sz="1700" spc="-40" dirty="0">
                <a:solidFill>
                  <a:srgbClr val="FFFFFF"/>
                </a:solidFill>
                <a:latin typeface="Tw Cen MT"/>
                <a:cs typeface="Tw Cen MT"/>
              </a:rPr>
              <a:t> </a:t>
            </a:r>
            <a:r>
              <a:rPr sz="1700" dirty="0">
                <a:solidFill>
                  <a:srgbClr val="FFFFFF"/>
                </a:solidFill>
                <a:latin typeface="Tw Cen MT"/>
                <a:cs typeface="Tw Cen MT"/>
              </a:rPr>
              <a:t>401(1)</a:t>
            </a:r>
            <a:r>
              <a:rPr sz="1700" spc="-30" dirty="0">
                <a:solidFill>
                  <a:srgbClr val="FFFFFF"/>
                </a:solidFill>
                <a:latin typeface="Tw Cen MT"/>
                <a:cs typeface="Tw Cen MT"/>
              </a:rPr>
              <a:t> </a:t>
            </a:r>
            <a:r>
              <a:rPr sz="1700" dirty="0">
                <a:solidFill>
                  <a:srgbClr val="FFFFFF"/>
                </a:solidFill>
                <a:latin typeface="Tw Cen MT"/>
                <a:cs typeface="Tw Cen MT"/>
              </a:rPr>
              <a:t>of</a:t>
            </a:r>
            <a:r>
              <a:rPr sz="1700" spc="5" dirty="0">
                <a:solidFill>
                  <a:srgbClr val="FFFFFF"/>
                </a:solidFill>
                <a:latin typeface="Tw Cen MT"/>
                <a:cs typeface="Tw Cen MT"/>
              </a:rPr>
              <a:t> </a:t>
            </a:r>
            <a:r>
              <a:rPr sz="1700" spc="-25" dirty="0">
                <a:solidFill>
                  <a:srgbClr val="FFFFFF"/>
                </a:solidFill>
                <a:latin typeface="Tw Cen MT"/>
                <a:cs typeface="Tw Cen MT"/>
              </a:rPr>
              <a:t>the McKinney-</a:t>
            </a:r>
            <a:r>
              <a:rPr sz="1700" spc="-10" dirty="0">
                <a:solidFill>
                  <a:srgbClr val="FFFFFF"/>
                </a:solidFill>
                <a:latin typeface="Tw Cen MT"/>
                <a:cs typeface="Tw Cen MT"/>
              </a:rPr>
              <a:t>Vento</a:t>
            </a:r>
            <a:r>
              <a:rPr sz="1700" spc="-15" dirty="0">
                <a:solidFill>
                  <a:srgbClr val="FFFFFF"/>
                </a:solidFill>
                <a:latin typeface="Tw Cen MT"/>
                <a:cs typeface="Tw Cen MT"/>
              </a:rPr>
              <a:t> </a:t>
            </a:r>
            <a:r>
              <a:rPr sz="1700" spc="-10" dirty="0">
                <a:solidFill>
                  <a:srgbClr val="FFFFFF"/>
                </a:solidFill>
                <a:latin typeface="Tw Cen MT"/>
                <a:cs typeface="Tw Cen MT"/>
              </a:rPr>
              <a:t>Homeless </a:t>
            </a:r>
            <a:r>
              <a:rPr sz="1700" dirty="0">
                <a:solidFill>
                  <a:srgbClr val="FFFFFF"/>
                </a:solidFill>
                <a:latin typeface="Tw Cen MT"/>
                <a:cs typeface="Tw Cen MT"/>
              </a:rPr>
              <a:t>Assistance</a:t>
            </a:r>
            <a:r>
              <a:rPr sz="1700" spc="-70" dirty="0">
                <a:solidFill>
                  <a:srgbClr val="FFFFFF"/>
                </a:solidFill>
                <a:latin typeface="Tw Cen MT"/>
                <a:cs typeface="Tw Cen MT"/>
              </a:rPr>
              <a:t> </a:t>
            </a:r>
            <a:r>
              <a:rPr sz="1700" spc="-25" dirty="0">
                <a:solidFill>
                  <a:srgbClr val="FFFFFF"/>
                </a:solidFill>
                <a:latin typeface="Tw Cen MT"/>
                <a:cs typeface="Tw Cen MT"/>
              </a:rPr>
              <a:t>Act</a:t>
            </a:r>
            <a:endParaRPr sz="1700">
              <a:latin typeface="Tw Cen MT"/>
              <a:cs typeface="Tw Cen MT"/>
            </a:endParaRPr>
          </a:p>
        </p:txBody>
      </p:sp>
      <p:sp>
        <p:nvSpPr>
          <p:cNvPr id="5" name="object 5"/>
          <p:cNvSpPr txBox="1"/>
          <p:nvPr/>
        </p:nvSpPr>
        <p:spPr>
          <a:xfrm>
            <a:off x="1024508" y="4121785"/>
            <a:ext cx="3037840" cy="1823085"/>
          </a:xfrm>
          <a:prstGeom prst="rect">
            <a:avLst/>
          </a:prstGeom>
          <a:solidFill>
            <a:srgbClr val="94A29D"/>
          </a:solidFill>
        </p:spPr>
        <p:txBody>
          <a:bodyPr vert="horz" wrap="square" lIns="0" tIns="3175" rIns="0" bIns="0" rtlCol="0">
            <a:spAutoFit/>
          </a:bodyPr>
          <a:lstStyle/>
          <a:p>
            <a:pPr>
              <a:lnSpc>
                <a:spcPct val="100000"/>
              </a:lnSpc>
              <a:spcBef>
                <a:spcPts val="25"/>
              </a:spcBef>
            </a:pPr>
            <a:endParaRPr sz="2550" dirty="0">
              <a:latin typeface="Times New Roman"/>
              <a:cs typeface="Times New Roman"/>
            </a:endParaRPr>
          </a:p>
          <a:p>
            <a:pPr marL="130810" marR="123825" indent="-1270" algn="ctr">
              <a:lnSpc>
                <a:spcPct val="81600"/>
              </a:lnSpc>
            </a:pPr>
            <a:r>
              <a:rPr sz="1700" dirty="0">
                <a:solidFill>
                  <a:srgbClr val="FFFFFF"/>
                </a:solidFill>
                <a:latin typeface="Tw Cen MT"/>
                <a:cs typeface="Tw Cen MT"/>
              </a:rPr>
              <a:t>Fleeing,</a:t>
            </a:r>
            <a:r>
              <a:rPr sz="1700" spc="-50" dirty="0">
                <a:solidFill>
                  <a:srgbClr val="FFFFFF"/>
                </a:solidFill>
                <a:latin typeface="Tw Cen MT"/>
                <a:cs typeface="Tw Cen MT"/>
              </a:rPr>
              <a:t> </a:t>
            </a:r>
            <a:r>
              <a:rPr sz="1700" dirty="0">
                <a:solidFill>
                  <a:srgbClr val="FFFFFF"/>
                </a:solidFill>
                <a:latin typeface="Tw Cen MT"/>
                <a:cs typeface="Tw Cen MT"/>
              </a:rPr>
              <a:t>or</a:t>
            </a:r>
            <a:r>
              <a:rPr sz="1700" spc="-55" dirty="0">
                <a:solidFill>
                  <a:srgbClr val="FFFFFF"/>
                </a:solidFill>
                <a:latin typeface="Tw Cen MT"/>
                <a:cs typeface="Tw Cen MT"/>
              </a:rPr>
              <a:t> </a:t>
            </a:r>
            <a:r>
              <a:rPr sz="1700" dirty="0">
                <a:solidFill>
                  <a:srgbClr val="FFFFFF"/>
                </a:solidFill>
                <a:latin typeface="Tw Cen MT"/>
                <a:cs typeface="Tw Cen MT"/>
              </a:rPr>
              <a:t>attempting</a:t>
            </a:r>
            <a:r>
              <a:rPr sz="1700" spc="-50" dirty="0">
                <a:solidFill>
                  <a:srgbClr val="FFFFFF"/>
                </a:solidFill>
                <a:latin typeface="Tw Cen MT"/>
                <a:cs typeface="Tw Cen MT"/>
              </a:rPr>
              <a:t> </a:t>
            </a:r>
            <a:r>
              <a:rPr sz="1700" dirty="0">
                <a:solidFill>
                  <a:srgbClr val="FFFFFF"/>
                </a:solidFill>
                <a:latin typeface="Tw Cen MT"/>
                <a:cs typeface="Tw Cen MT"/>
              </a:rPr>
              <a:t>to</a:t>
            </a:r>
            <a:r>
              <a:rPr sz="1700" spc="-50" dirty="0">
                <a:solidFill>
                  <a:srgbClr val="FFFFFF"/>
                </a:solidFill>
                <a:latin typeface="Tw Cen MT"/>
                <a:cs typeface="Tw Cen MT"/>
              </a:rPr>
              <a:t> </a:t>
            </a:r>
            <a:r>
              <a:rPr sz="1700" spc="-10" dirty="0">
                <a:solidFill>
                  <a:srgbClr val="FFFFFF"/>
                </a:solidFill>
                <a:latin typeface="Tw Cen MT"/>
                <a:cs typeface="Tw Cen MT"/>
              </a:rPr>
              <a:t>flee, </a:t>
            </a:r>
            <a:r>
              <a:rPr sz="1700" dirty="0">
                <a:solidFill>
                  <a:srgbClr val="FFFFFF"/>
                </a:solidFill>
                <a:latin typeface="Tw Cen MT"/>
                <a:cs typeface="Tw Cen MT"/>
              </a:rPr>
              <a:t>domestic</a:t>
            </a:r>
            <a:r>
              <a:rPr sz="1700" spc="-50" dirty="0">
                <a:solidFill>
                  <a:srgbClr val="FFFFFF"/>
                </a:solidFill>
                <a:latin typeface="Tw Cen MT"/>
                <a:cs typeface="Tw Cen MT"/>
              </a:rPr>
              <a:t> </a:t>
            </a:r>
            <a:r>
              <a:rPr sz="1700" spc="-10" dirty="0">
                <a:solidFill>
                  <a:srgbClr val="FFFFFF"/>
                </a:solidFill>
                <a:latin typeface="Tw Cen MT"/>
                <a:cs typeface="Tw Cen MT"/>
              </a:rPr>
              <a:t>violence,</a:t>
            </a:r>
            <a:r>
              <a:rPr sz="1700" spc="-50" dirty="0">
                <a:solidFill>
                  <a:srgbClr val="FFFFFF"/>
                </a:solidFill>
                <a:latin typeface="Tw Cen MT"/>
                <a:cs typeface="Tw Cen MT"/>
              </a:rPr>
              <a:t> </a:t>
            </a:r>
            <a:r>
              <a:rPr sz="1700" spc="-10" dirty="0">
                <a:solidFill>
                  <a:srgbClr val="FFFFFF"/>
                </a:solidFill>
                <a:latin typeface="Tw Cen MT"/>
                <a:cs typeface="Tw Cen MT"/>
              </a:rPr>
              <a:t>dating violence,</a:t>
            </a:r>
            <a:r>
              <a:rPr sz="1700" spc="-70" dirty="0">
                <a:solidFill>
                  <a:srgbClr val="FFFFFF"/>
                </a:solidFill>
                <a:latin typeface="Tw Cen MT"/>
                <a:cs typeface="Tw Cen MT"/>
              </a:rPr>
              <a:t> </a:t>
            </a:r>
            <a:r>
              <a:rPr sz="1700" dirty="0">
                <a:solidFill>
                  <a:srgbClr val="FFFFFF"/>
                </a:solidFill>
                <a:latin typeface="Tw Cen MT"/>
                <a:cs typeface="Tw Cen MT"/>
              </a:rPr>
              <a:t>sexual</a:t>
            </a:r>
            <a:r>
              <a:rPr sz="1700" spc="-60" dirty="0">
                <a:solidFill>
                  <a:srgbClr val="FFFFFF"/>
                </a:solidFill>
                <a:latin typeface="Tw Cen MT"/>
                <a:cs typeface="Tw Cen MT"/>
              </a:rPr>
              <a:t> </a:t>
            </a:r>
            <a:r>
              <a:rPr sz="1700" dirty="0">
                <a:solidFill>
                  <a:srgbClr val="FFFFFF"/>
                </a:solidFill>
                <a:latin typeface="Tw Cen MT"/>
                <a:cs typeface="Tw Cen MT"/>
              </a:rPr>
              <a:t>assault,</a:t>
            </a:r>
            <a:r>
              <a:rPr sz="1700" spc="-55" dirty="0">
                <a:solidFill>
                  <a:srgbClr val="FFFFFF"/>
                </a:solidFill>
                <a:latin typeface="Tw Cen MT"/>
                <a:cs typeface="Tw Cen MT"/>
              </a:rPr>
              <a:t> </a:t>
            </a:r>
            <a:r>
              <a:rPr sz="1700" spc="-10" dirty="0">
                <a:solidFill>
                  <a:srgbClr val="FFFFFF"/>
                </a:solidFill>
                <a:latin typeface="Tw Cen MT"/>
                <a:cs typeface="Tw Cen MT"/>
              </a:rPr>
              <a:t>stalking, </a:t>
            </a:r>
            <a:r>
              <a:rPr sz="1700" dirty="0">
                <a:solidFill>
                  <a:srgbClr val="FFFFFF"/>
                </a:solidFill>
                <a:latin typeface="Tw Cen MT"/>
                <a:cs typeface="Tw Cen MT"/>
              </a:rPr>
              <a:t>or</a:t>
            </a:r>
            <a:r>
              <a:rPr sz="1700" spc="-50" dirty="0">
                <a:solidFill>
                  <a:srgbClr val="FFFFFF"/>
                </a:solidFill>
                <a:latin typeface="Tw Cen MT"/>
                <a:cs typeface="Tw Cen MT"/>
              </a:rPr>
              <a:t> </a:t>
            </a:r>
            <a:r>
              <a:rPr sz="1700" dirty="0">
                <a:solidFill>
                  <a:srgbClr val="FFFFFF"/>
                </a:solidFill>
                <a:latin typeface="Tw Cen MT"/>
                <a:cs typeface="Tw Cen MT"/>
              </a:rPr>
              <a:t>human</a:t>
            </a:r>
            <a:r>
              <a:rPr sz="1700" spc="-45" dirty="0">
                <a:solidFill>
                  <a:srgbClr val="FFFFFF"/>
                </a:solidFill>
                <a:latin typeface="Tw Cen MT"/>
                <a:cs typeface="Tw Cen MT"/>
              </a:rPr>
              <a:t> </a:t>
            </a:r>
            <a:r>
              <a:rPr sz="1700" dirty="0">
                <a:solidFill>
                  <a:srgbClr val="FFFFFF"/>
                </a:solidFill>
                <a:latin typeface="Tw Cen MT"/>
                <a:cs typeface="Tw Cen MT"/>
              </a:rPr>
              <a:t>trafficking,</a:t>
            </a:r>
            <a:r>
              <a:rPr sz="1700" spc="-40" dirty="0">
                <a:solidFill>
                  <a:srgbClr val="FFFFFF"/>
                </a:solidFill>
                <a:latin typeface="Tw Cen MT"/>
                <a:cs typeface="Tw Cen MT"/>
              </a:rPr>
              <a:t> </a:t>
            </a:r>
            <a:r>
              <a:rPr sz="1700" dirty="0">
                <a:solidFill>
                  <a:srgbClr val="FFFFFF"/>
                </a:solidFill>
                <a:latin typeface="Tw Cen MT"/>
                <a:cs typeface="Tw Cen MT"/>
              </a:rPr>
              <a:t>as</a:t>
            </a:r>
            <a:r>
              <a:rPr sz="1700" spc="-45" dirty="0">
                <a:solidFill>
                  <a:srgbClr val="FFFFFF"/>
                </a:solidFill>
                <a:latin typeface="Tw Cen MT"/>
                <a:cs typeface="Tw Cen MT"/>
              </a:rPr>
              <a:t> </a:t>
            </a:r>
            <a:r>
              <a:rPr sz="1700" spc="-10" dirty="0">
                <a:solidFill>
                  <a:srgbClr val="FFFFFF"/>
                </a:solidFill>
                <a:latin typeface="Tw Cen MT"/>
                <a:cs typeface="Tw Cen MT"/>
              </a:rPr>
              <a:t>defined </a:t>
            </a:r>
            <a:r>
              <a:rPr sz="1700" dirty="0">
                <a:solidFill>
                  <a:srgbClr val="FFFFFF"/>
                </a:solidFill>
                <a:latin typeface="Tw Cen MT"/>
                <a:cs typeface="Tw Cen MT"/>
              </a:rPr>
              <a:t>by</a:t>
            </a:r>
            <a:r>
              <a:rPr sz="1700" spc="-70" dirty="0">
                <a:solidFill>
                  <a:srgbClr val="FFFFFF"/>
                </a:solidFill>
                <a:latin typeface="Tw Cen MT"/>
                <a:cs typeface="Tw Cen MT"/>
              </a:rPr>
              <a:t> </a:t>
            </a:r>
            <a:r>
              <a:rPr sz="1700" dirty="0">
                <a:solidFill>
                  <a:srgbClr val="FFFFFF"/>
                </a:solidFill>
                <a:latin typeface="Tw Cen MT"/>
                <a:cs typeface="Tw Cen MT"/>
              </a:rPr>
              <a:t>the</a:t>
            </a:r>
            <a:r>
              <a:rPr sz="1700" spc="-60" dirty="0">
                <a:solidFill>
                  <a:srgbClr val="FFFFFF"/>
                </a:solidFill>
                <a:latin typeface="Tw Cen MT"/>
                <a:cs typeface="Tw Cen MT"/>
              </a:rPr>
              <a:t> </a:t>
            </a:r>
            <a:r>
              <a:rPr sz="1700" spc="-10" dirty="0">
                <a:solidFill>
                  <a:srgbClr val="FFFFFF"/>
                </a:solidFill>
                <a:latin typeface="Tw Cen MT"/>
                <a:cs typeface="Tw Cen MT"/>
              </a:rPr>
              <a:t>Secretary;</a:t>
            </a:r>
            <a:endParaRPr sz="1700" dirty="0">
              <a:latin typeface="Tw Cen MT"/>
              <a:cs typeface="Tw Cen MT"/>
            </a:endParaRPr>
          </a:p>
        </p:txBody>
      </p:sp>
      <p:sp>
        <p:nvSpPr>
          <p:cNvPr id="6" name="object 6"/>
          <p:cNvSpPr txBox="1"/>
          <p:nvPr/>
        </p:nvSpPr>
        <p:spPr>
          <a:xfrm>
            <a:off x="4365243" y="4114800"/>
            <a:ext cx="3038475" cy="1822450"/>
          </a:xfrm>
          <a:prstGeom prst="rect">
            <a:avLst/>
          </a:prstGeom>
          <a:solidFill>
            <a:srgbClr val="C79F5D"/>
          </a:solidFill>
        </p:spPr>
        <p:txBody>
          <a:bodyPr vert="horz" wrap="square" lIns="0" tIns="57785" rIns="0" bIns="0" rtlCol="0">
            <a:spAutoFit/>
          </a:bodyPr>
          <a:lstStyle/>
          <a:p>
            <a:pPr marL="151130" marR="146050" indent="1270" algn="ctr">
              <a:lnSpc>
                <a:spcPct val="81700"/>
              </a:lnSpc>
              <a:spcBef>
                <a:spcPts val="455"/>
              </a:spcBef>
            </a:pPr>
            <a:r>
              <a:rPr sz="1700" dirty="0">
                <a:solidFill>
                  <a:srgbClr val="FFFFFF"/>
                </a:solidFill>
                <a:latin typeface="Tw Cen MT"/>
                <a:cs typeface="Tw Cen MT"/>
              </a:rPr>
              <a:t>In</a:t>
            </a:r>
            <a:r>
              <a:rPr sz="1700" spc="-50" dirty="0">
                <a:solidFill>
                  <a:srgbClr val="FFFFFF"/>
                </a:solidFill>
                <a:latin typeface="Tw Cen MT"/>
                <a:cs typeface="Tw Cen MT"/>
              </a:rPr>
              <a:t> </a:t>
            </a:r>
            <a:r>
              <a:rPr sz="1700" dirty="0">
                <a:solidFill>
                  <a:srgbClr val="FFFFFF"/>
                </a:solidFill>
                <a:latin typeface="Tw Cen MT"/>
                <a:cs typeface="Tw Cen MT"/>
              </a:rPr>
              <a:t>other</a:t>
            </a:r>
            <a:r>
              <a:rPr sz="1700" spc="-45" dirty="0">
                <a:solidFill>
                  <a:srgbClr val="FFFFFF"/>
                </a:solidFill>
                <a:latin typeface="Tw Cen MT"/>
                <a:cs typeface="Tw Cen MT"/>
              </a:rPr>
              <a:t> </a:t>
            </a:r>
            <a:r>
              <a:rPr sz="1700" dirty="0">
                <a:solidFill>
                  <a:srgbClr val="FFFFFF"/>
                </a:solidFill>
                <a:latin typeface="Tw Cen MT"/>
                <a:cs typeface="Tw Cen MT"/>
              </a:rPr>
              <a:t>populations</a:t>
            </a:r>
            <a:r>
              <a:rPr sz="1700" spc="-35" dirty="0">
                <a:solidFill>
                  <a:srgbClr val="FFFFFF"/>
                </a:solidFill>
                <a:latin typeface="Tw Cen MT"/>
                <a:cs typeface="Tw Cen MT"/>
              </a:rPr>
              <a:t> </a:t>
            </a:r>
            <a:r>
              <a:rPr sz="1700" spc="-10" dirty="0">
                <a:solidFill>
                  <a:srgbClr val="FFFFFF"/>
                </a:solidFill>
                <a:latin typeface="Tw Cen MT"/>
                <a:cs typeface="Tw Cen MT"/>
              </a:rPr>
              <a:t>where </a:t>
            </a:r>
            <a:r>
              <a:rPr sz="1700" dirty="0">
                <a:solidFill>
                  <a:srgbClr val="FFFFFF"/>
                </a:solidFill>
                <a:latin typeface="Tw Cen MT"/>
                <a:cs typeface="Tw Cen MT"/>
              </a:rPr>
              <a:t>providing</a:t>
            </a:r>
            <a:r>
              <a:rPr sz="1700" spc="-50" dirty="0">
                <a:solidFill>
                  <a:srgbClr val="FFFFFF"/>
                </a:solidFill>
                <a:latin typeface="Tw Cen MT"/>
                <a:cs typeface="Tw Cen MT"/>
              </a:rPr>
              <a:t> </a:t>
            </a:r>
            <a:r>
              <a:rPr sz="1700" dirty="0">
                <a:solidFill>
                  <a:srgbClr val="FFFFFF"/>
                </a:solidFill>
                <a:latin typeface="Tw Cen MT"/>
                <a:cs typeface="Tw Cen MT"/>
              </a:rPr>
              <a:t>supportive</a:t>
            </a:r>
            <a:r>
              <a:rPr sz="1700" spc="-50" dirty="0">
                <a:solidFill>
                  <a:srgbClr val="FFFFFF"/>
                </a:solidFill>
                <a:latin typeface="Tw Cen MT"/>
                <a:cs typeface="Tw Cen MT"/>
              </a:rPr>
              <a:t> </a:t>
            </a:r>
            <a:r>
              <a:rPr sz="1700" dirty="0">
                <a:solidFill>
                  <a:srgbClr val="FFFFFF"/>
                </a:solidFill>
                <a:latin typeface="Tw Cen MT"/>
                <a:cs typeface="Tw Cen MT"/>
              </a:rPr>
              <a:t>services</a:t>
            </a:r>
            <a:r>
              <a:rPr sz="1700" spc="-55" dirty="0">
                <a:solidFill>
                  <a:srgbClr val="FFFFFF"/>
                </a:solidFill>
                <a:latin typeface="Tw Cen MT"/>
                <a:cs typeface="Tw Cen MT"/>
              </a:rPr>
              <a:t> </a:t>
            </a:r>
            <a:r>
              <a:rPr sz="1700" spc="-25" dirty="0">
                <a:solidFill>
                  <a:srgbClr val="FFFFFF"/>
                </a:solidFill>
                <a:latin typeface="Tw Cen MT"/>
                <a:cs typeface="Tw Cen MT"/>
              </a:rPr>
              <a:t>or </a:t>
            </a:r>
            <a:r>
              <a:rPr sz="1700" dirty="0">
                <a:solidFill>
                  <a:srgbClr val="FFFFFF"/>
                </a:solidFill>
                <a:latin typeface="Tw Cen MT"/>
                <a:cs typeface="Tw Cen MT"/>
              </a:rPr>
              <a:t>assistance</a:t>
            </a:r>
            <a:r>
              <a:rPr sz="1700" spc="-50" dirty="0">
                <a:solidFill>
                  <a:srgbClr val="FFFFFF"/>
                </a:solidFill>
                <a:latin typeface="Tw Cen MT"/>
                <a:cs typeface="Tw Cen MT"/>
              </a:rPr>
              <a:t> </a:t>
            </a:r>
            <a:r>
              <a:rPr sz="1700" dirty="0">
                <a:solidFill>
                  <a:srgbClr val="FFFFFF"/>
                </a:solidFill>
                <a:latin typeface="Tw Cen MT"/>
                <a:cs typeface="Tw Cen MT"/>
              </a:rPr>
              <a:t>under</a:t>
            </a:r>
            <a:r>
              <a:rPr sz="1700" spc="-50" dirty="0">
                <a:solidFill>
                  <a:srgbClr val="FFFFFF"/>
                </a:solidFill>
                <a:latin typeface="Tw Cen MT"/>
                <a:cs typeface="Tw Cen MT"/>
              </a:rPr>
              <a:t> </a:t>
            </a:r>
            <a:r>
              <a:rPr sz="1700" dirty="0">
                <a:solidFill>
                  <a:srgbClr val="FFFFFF"/>
                </a:solidFill>
                <a:latin typeface="Tw Cen MT"/>
                <a:cs typeface="Tw Cen MT"/>
              </a:rPr>
              <a:t>section</a:t>
            </a:r>
            <a:r>
              <a:rPr sz="1700" spc="-50" dirty="0">
                <a:solidFill>
                  <a:srgbClr val="FFFFFF"/>
                </a:solidFill>
                <a:latin typeface="Tw Cen MT"/>
                <a:cs typeface="Tw Cen MT"/>
              </a:rPr>
              <a:t> </a:t>
            </a:r>
            <a:r>
              <a:rPr sz="1700" spc="-10" dirty="0">
                <a:solidFill>
                  <a:srgbClr val="FFFFFF"/>
                </a:solidFill>
                <a:latin typeface="Tw Cen MT"/>
                <a:cs typeface="Tw Cen MT"/>
              </a:rPr>
              <a:t>212(a) </a:t>
            </a:r>
            <a:r>
              <a:rPr sz="1700" dirty="0">
                <a:solidFill>
                  <a:srgbClr val="FFFFFF"/>
                </a:solidFill>
                <a:latin typeface="Tw Cen MT"/>
                <a:cs typeface="Tw Cen MT"/>
              </a:rPr>
              <a:t>of</a:t>
            </a:r>
            <a:r>
              <a:rPr sz="1700" spc="30" dirty="0">
                <a:solidFill>
                  <a:srgbClr val="FFFFFF"/>
                </a:solidFill>
                <a:latin typeface="Tw Cen MT"/>
                <a:cs typeface="Tw Cen MT"/>
              </a:rPr>
              <a:t> </a:t>
            </a:r>
            <a:r>
              <a:rPr sz="1700" dirty="0">
                <a:solidFill>
                  <a:srgbClr val="FFFFFF"/>
                </a:solidFill>
                <a:latin typeface="Tw Cen MT"/>
                <a:cs typeface="Tw Cen MT"/>
              </a:rPr>
              <a:t>the</a:t>
            </a:r>
            <a:r>
              <a:rPr sz="1700" spc="-20" dirty="0">
                <a:solidFill>
                  <a:srgbClr val="FFFFFF"/>
                </a:solidFill>
                <a:latin typeface="Tw Cen MT"/>
                <a:cs typeface="Tw Cen MT"/>
              </a:rPr>
              <a:t> </a:t>
            </a:r>
            <a:r>
              <a:rPr sz="1700" dirty="0">
                <a:solidFill>
                  <a:srgbClr val="FFFFFF"/>
                </a:solidFill>
                <a:latin typeface="Tw Cen MT"/>
                <a:cs typeface="Tw Cen MT"/>
              </a:rPr>
              <a:t>Act</a:t>
            </a:r>
            <a:r>
              <a:rPr sz="1700" spc="-10" dirty="0">
                <a:solidFill>
                  <a:srgbClr val="FFFFFF"/>
                </a:solidFill>
                <a:latin typeface="Tw Cen MT"/>
                <a:cs typeface="Tw Cen MT"/>
              </a:rPr>
              <a:t> </a:t>
            </a:r>
            <a:r>
              <a:rPr sz="1700" dirty="0">
                <a:solidFill>
                  <a:srgbClr val="FFFFFF"/>
                </a:solidFill>
                <a:latin typeface="Tw Cen MT"/>
                <a:cs typeface="Tw Cen MT"/>
              </a:rPr>
              <a:t>(</a:t>
            </a:r>
            <a:r>
              <a:rPr sz="1700" u="sng" dirty="0">
                <a:solidFill>
                  <a:srgbClr val="FFFFFF"/>
                </a:solidFill>
                <a:uFill>
                  <a:solidFill>
                    <a:srgbClr val="FFFFFF"/>
                  </a:solidFill>
                </a:uFill>
                <a:latin typeface="Tw Cen MT"/>
                <a:cs typeface="Tw Cen MT"/>
                <a:hlinkClick r:id="rId2"/>
              </a:rPr>
              <a:t>42</a:t>
            </a:r>
            <a:r>
              <a:rPr sz="1700" u="sng" spc="-15" dirty="0">
                <a:solidFill>
                  <a:srgbClr val="FFFFFF"/>
                </a:solidFill>
                <a:uFill>
                  <a:solidFill>
                    <a:srgbClr val="FFFFFF"/>
                  </a:solidFill>
                </a:uFill>
                <a:latin typeface="Tw Cen MT"/>
                <a:cs typeface="Tw Cen MT"/>
                <a:hlinkClick r:id="rId2"/>
              </a:rPr>
              <a:t> </a:t>
            </a:r>
            <a:r>
              <a:rPr sz="1700" u="sng" dirty="0">
                <a:solidFill>
                  <a:srgbClr val="FFFFFF"/>
                </a:solidFill>
                <a:uFill>
                  <a:solidFill>
                    <a:srgbClr val="FFFFFF"/>
                  </a:solidFill>
                </a:uFill>
                <a:latin typeface="Tw Cen MT"/>
                <a:cs typeface="Tw Cen MT"/>
                <a:hlinkClick r:id="rId2"/>
              </a:rPr>
              <a:t>U.S.C.</a:t>
            </a:r>
            <a:r>
              <a:rPr sz="1700" u="sng" spc="-15" dirty="0">
                <a:solidFill>
                  <a:srgbClr val="FFFFFF"/>
                </a:solidFill>
                <a:uFill>
                  <a:solidFill>
                    <a:srgbClr val="FFFFFF"/>
                  </a:solidFill>
                </a:uFill>
                <a:latin typeface="Tw Cen MT"/>
                <a:cs typeface="Tw Cen MT"/>
                <a:hlinkClick r:id="rId2"/>
              </a:rPr>
              <a:t> </a:t>
            </a:r>
            <a:r>
              <a:rPr sz="1700" u="sng" spc="-10" dirty="0">
                <a:solidFill>
                  <a:srgbClr val="FFFFFF"/>
                </a:solidFill>
                <a:uFill>
                  <a:solidFill>
                    <a:srgbClr val="FFFFFF"/>
                  </a:solidFill>
                </a:uFill>
                <a:latin typeface="Tw Cen MT"/>
                <a:cs typeface="Tw Cen MT"/>
                <a:hlinkClick r:id="rId2"/>
              </a:rPr>
              <a:t>12742(a)</a:t>
            </a:r>
            <a:r>
              <a:rPr sz="1700" spc="-10" dirty="0">
                <a:solidFill>
                  <a:srgbClr val="FFFFFF"/>
                </a:solidFill>
                <a:latin typeface="Tw Cen MT"/>
                <a:cs typeface="Tw Cen MT"/>
              </a:rPr>
              <a:t>) </a:t>
            </a:r>
            <a:r>
              <a:rPr sz="1700" dirty="0">
                <a:solidFill>
                  <a:srgbClr val="FFFFFF"/>
                </a:solidFill>
                <a:latin typeface="Tw Cen MT"/>
                <a:cs typeface="Tw Cen MT"/>
              </a:rPr>
              <a:t>would</a:t>
            </a:r>
            <a:r>
              <a:rPr sz="1700" spc="-65" dirty="0">
                <a:solidFill>
                  <a:srgbClr val="FFFFFF"/>
                </a:solidFill>
                <a:latin typeface="Tw Cen MT"/>
                <a:cs typeface="Tw Cen MT"/>
              </a:rPr>
              <a:t> </a:t>
            </a:r>
            <a:r>
              <a:rPr sz="1700" dirty="0">
                <a:solidFill>
                  <a:srgbClr val="FFFFFF"/>
                </a:solidFill>
                <a:latin typeface="Tw Cen MT"/>
                <a:cs typeface="Tw Cen MT"/>
              </a:rPr>
              <a:t>prevent</a:t>
            </a:r>
            <a:r>
              <a:rPr sz="1700" spc="-65" dirty="0">
                <a:solidFill>
                  <a:srgbClr val="FFFFFF"/>
                </a:solidFill>
                <a:latin typeface="Tw Cen MT"/>
                <a:cs typeface="Tw Cen MT"/>
              </a:rPr>
              <a:t> </a:t>
            </a:r>
            <a:r>
              <a:rPr sz="1700" dirty="0">
                <a:solidFill>
                  <a:srgbClr val="FFFFFF"/>
                </a:solidFill>
                <a:latin typeface="Tw Cen MT"/>
                <a:cs typeface="Tw Cen MT"/>
              </a:rPr>
              <a:t>the</a:t>
            </a:r>
            <a:r>
              <a:rPr sz="1700" spc="-65" dirty="0">
                <a:solidFill>
                  <a:srgbClr val="FFFFFF"/>
                </a:solidFill>
                <a:latin typeface="Tw Cen MT"/>
                <a:cs typeface="Tw Cen MT"/>
              </a:rPr>
              <a:t> </a:t>
            </a:r>
            <a:r>
              <a:rPr sz="1700" spc="-10" dirty="0">
                <a:solidFill>
                  <a:srgbClr val="FFFFFF"/>
                </a:solidFill>
                <a:latin typeface="Tw Cen MT"/>
                <a:cs typeface="Tw Cen MT"/>
              </a:rPr>
              <a:t>family’s homelessness</a:t>
            </a:r>
            <a:r>
              <a:rPr sz="1700" spc="-35" dirty="0">
                <a:solidFill>
                  <a:srgbClr val="FFFFFF"/>
                </a:solidFill>
                <a:latin typeface="Tw Cen MT"/>
                <a:cs typeface="Tw Cen MT"/>
              </a:rPr>
              <a:t> </a:t>
            </a:r>
            <a:r>
              <a:rPr sz="1700" dirty="0">
                <a:solidFill>
                  <a:srgbClr val="FFFFFF"/>
                </a:solidFill>
                <a:latin typeface="Tw Cen MT"/>
                <a:cs typeface="Tw Cen MT"/>
              </a:rPr>
              <a:t>or</a:t>
            </a:r>
            <a:r>
              <a:rPr sz="1700" spc="-30" dirty="0">
                <a:solidFill>
                  <a:srgbClr val="FFFFFF"/>
                </a:solidFill>
                <a:latin typeface="Tw Cen MT"/>
                <a:cs typeface="Tw Cen MT"/>
              </a:rPr>
              <a:t> </a:t>
            </a:r>
            <a:r>
              <a:rPr sz="1700" dirty="0">
                <a:solidFill>
                  <a:srgbClr val="FFFFFF"/>
                </a:solidFill>
                <a:latin typeface="Tw Cen MT"/>
                <a:cs typeface="Tw Cen MT"/>
              </a:rPr>
              <a:t>would</a:t>
            </a:r>
            <a:r>
              <a:rPr sz="1700" spc="-35" dirty="0">
                <a:solidFill>
                  <a:srgbClr val="FFFFFF"/>
                </a:solidFill>
                <a:latin typeface="Tw Cen MT"/>
                <a:cs typeface="Tw Cen MT"/>
              </a:rPr>
              <a:t> </a:t>
            </a:r>
            <a:r>
              <a:rPr sz="1700" spc="-20" dirty="0">
                <a:solidFill>
                  <a:srgbClr val="FFFFFF"/>
                </a:solidFill>
                <a:latin typeface="Tw Cen MT"/>
                <a:cs typeface="Tw Cen MT"/>
              </a:rPr>
              <a:t>serve </a:t>
            </a:r>
            <a:r>
              <a:rPr sz="1700" dirty="0">
                <a:solidFill>
                  <a:srgbClr val="FFFFFF"/>
                </a:solidFill>
                <a:latin typeface="Tw Cen MT"/>
                <a:cs typeface="Tw Cen MT"/>
              </a:rPr>
              <a:t>those</a:t>
            </a:r>
            <a:r>
              <a:rPr sz="1700" spc="-40" dirty="0">
                <a:solidFill>
                  <a:srgbClr val="FFFFFF"/>
                </a:solidFill>
                <a:latin typeface="Tw Cen MT"/>
                <a:cs typeface="Tw Cen MT"/>
              </a:rPr>
              <a:t> </a:t>
            </a:r>
            <a:r>
              <a:rPr sz="1700" dirty="0">
                <a:solidFill>
                  <a:srgbClr val="FFFFFF"/>
                </a:solidFill>
                <a:latin typeface="Tw Cen MT"/>
                <a:cs typeface="Tw Cen MT"/>
              </a:rPr>
              <a:t>with</a:t>
            </a:r>
            <a:r>
              <a:rPr sz="1700" spc="-40" dirty="0">
                <a:solidFill>
                  <a:srgbClr val="FFFFFF"/>
                </a:solidFill>
                <a:latin typeface="Tw Cen MT"/>
                <a:cs typeface="Tw Cen MT"/>
              </a:rPr>
              <a:t> </a:t>
            </a:r>
            <a:r>
              <a:rPr sz="1700" dirty="0">
                <a:solidFill>
                  <a:srgbClr val="FFFFFF"/>
                </a:solidFill>
                <a:latin typeface="Tw Cen MT"/>
                <a:cs typeface="Tw Cen MT"/>
              </a:rPr>
              <a:t>the</a:t>
            </a:r>
            <a:r>
              <a:rPr sz="1700" spc="-35" dirty="0">
                <a:solidFill>
                  <a:srgbClr val="FFFFFF"/>
                </a:solidFill>
                <a:latin typeface="Tw Cen MT"/>
                <a:cs typeface="Tw Cen MT"/>
              </a:rPr>
              <a:t> </a:t>
            </a:r>
            <a:r>
              <a:rPr sz="1700" dirty="0">
                <a:solidFill>
                  <a:srgbClr val="FFFFFF"/>
                </a:solidFill>
                <a:latin typeface="Tw Cen MT"/>
                <a:cs typeface="Tw Cen MT"/>
              </a:rPr>
              <a:t>greatest</a:t>
            </a:r>
            <a:r>
              <a:rPr sz="1700" spc="-35" dirty="0">
                <a:solidFill>
                  <a:srgbClr val="FFFFFF"/>
                </a:solidFill>
                <a:latin typeface="Tw Cen MT"/>
                <a:cs typeface="Tw Cen MT"/>
              </a:rPr>
              <a:t> </a:t>
            </a:r>
            <a:r>
              <a:rPr sz="1700" dirty="0">
                <a:solidFill>
                  <a:srgbClr val="FFFFFF"/>
                </a:solidFill>
                <a:latin typeface="Tw Cen MT"/>
                <a:cs typeface="Tw Cen MT"/>
              </a:rPr>
              <a:t>risk</a:t>
            </a:r>
            <a:r>
              <a:rPr sz="1700" spc="-40" dirty="0">
                <a:solidFill>
                  <a:srgbClr val="FFFFFF"/>
                </a:solidFill>
                <a:latin typeface="Tw Cen MT"/>
                <a:cs typeface="Tw Cen MT"/>
              </a:rPr>
              <a:t> </a:t>
            </a:r>
            <a:r>
              <a:rPr sz="1700" spc="-25" dirty="0">
                <a:solidFill>
                  <a:srgbClr val="FFFFFF"/>
                </a:solidFill>
                <a:latin typeface="Tw Cen MT"/>
                <a:cs typeface="Tw Cen MT"/>
              </a:rPr>
              <a:t>of </a:t>
            </a:r>
            <a:r>
              <a:rPr sz="1700" dirty="0">
                <a:solidFill>
                  <a:srgbClr val="FFFFFF"/>
                </a:solidFill>
                <a:latin typeface="Tw Cen MT"/>
                <a:cs typeface="Tw Cen MT"/>
              </a:rPr>
              <a:t>housing</a:t>
            </a:r>
            <a:r>
              <a:rPr sz="1700" spc="-50" dirty="0">
                <a:solidFill>
                  <a:srgbClr val="FFFFFF"/>
                </a:solidFill>
                <a:latin typeface="Tw Cen MT"/>
                <a:cs typeface="Tw Cen MT"/>
              </a:rPr>
              <a:t> </a:t>
            </a:r>
            <a:r>
              <a:rPr sz="1700" spc="-10" dirty="0" smtClean="0">
                <a:solidFill>
                  <a:srgbClr val="FFFFFF"/>
                </a:solidFill>
                <a:latin typeface="Tw Cen MT"/>
                <a:cs typeface="Tw Cen MT"/>
              </a:rPr>
              <a:t>instability</a:t>
            </a:r>
            <a:r>
              <a:rPr lang="en-US" sz="1700" spc="-10" dirty="0" smtClean="0">
                <a:solidFill>
                  <a:srgbClr val="FFFFFF"/>
                </a:solidFill>
                <a:latin typeface="Tw Cen MT"/>
                <a:cs typeface="Tw Cen MT"/>
              </a:rPr>
              <a:t>.</a:t>
            </a:r>
            <a:endParaRPr sz="1700" dirty="0">
              <a:latin typeface="Tw Cen MT"/>
              <a:cs typeface="Tw Cen M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4572000"/>
          </a:xfrm>
          <a:custGeom>
            <a:avLst/>
            <a:gdLst/>
            <a:ahLst/>
            <a:cxnLst/>
            <a:rect l="l" t="t" r="r" b="b"/>
            <a:pathLst>
              <a:path w="12192000" h="4572000">
                <a:moveTo>
                  <a:pt x="12192000" y="0"/>
                </a:moveTo>
                <a:lnTo>
                  <a:pt x="0" y="0"/>
                </a:lnTo>
                <a:lnTo>
                  <a:pt x="0" y="4572000"/>
                </a:lnTo>
                <a:lnTo>
                  <a:pt x="12192000" y="4572000"/>
                </a:lnTo>
                <a:lnTo>
                  <a:pt x="12192000" y="0"/>
                </a:lnTo>
                <a:close/>
              </a:path>
            </a:pathLst>
          </a:custGeom>
          <a:solidFill>
            <a:srgbClr val="D2CA6C"/>
          </a:solidFill>
        </p:spPr>
        <p:txBody>
          <a:bodyPr wrap="square" lIns="0" tIns="0" rIns="0" bIns="0" rtlCol="0"/>
          <a:lstStyle/>
          <a:p>
            <a:endParaRPr/>
          </a:p>
        </p:txBody>
      </p:sp>
      <p:sp>
        <p:nvSpPr>
          <p:cNvPr id="3" name="object 3"/>
          <p:cNvSpPr/>
          <p:nvPr/>
        </p:nvSpPr>
        <p:spPr>
          <a:xfrm>
            <a:off x="8386953" y="5264277"/>
            <a:ext cx="0" cy="914400"/>
          </a:xfrm>
          <a:custGeom>
            <a:avLst/>
            <a:gdLst/>
            <a:ahLst/>
            <a:cxnLst/>
            <a:rect l="l" t="t" r="r" b="b"/>
            <a:pathLst>
              <a:path h="914400">
                <a:moveTo>
                  <a:pt x="0" y="914400"/>
                </a:moveTo>
                <a:lnTo>
                  <a:pt x="0" y="0"/>
                </a:lnTo>
              </a:path>
            </a:pathLst>
          </a:custGeom>
          <a:ln w="19050">
            <a:solidFill>
              <a:srgbClr val="D2CA6C"/>
            </a:solidFill>
          </a:ln>
        </p:spPr>
        <p:txBody>
          <a:bodyPr wrap="square" lIns="0" tIns="0" rIns="0" bIns="0" rtlCol="0"/>
          <a:lstStyle/>
          <a:p>
            <a:endParaRPr/>
          </a:p>
        </p:txBody>
      </p:sp>
      <p:sp>
        <p:nvSpPr>
          <p:cNvPr id="4" name="object 4"/>
          <p:cNvSpPr txBox="1">
            <a:spLocks noGrp="1"/>
          </p:cNvSpPr>
          <p:nvPr>
            <p:ph type="title"/>
          </p:nvPr>
        </p:nvSpPr>
        <p:spPr>
          <a:xfrm>
            <a:off x="3951478" y="5187441"/>
            <a:ext cx="4164965" cy="787400"/>
          </a:xfrm>
          <a:prstGeom prst="rect">
            <a:avLst/>
          </a:prstGeom>
        </p:spPr>
        <p:txBody>
          <a:bodyPr vert="horz" wrap="square" lIns="0" tIns="12065" rIns="0" bIns="0" rtlCol="0">
            <a:spAutoFit/>
          </a:bodyPr>
          <a:lstStyle/>
          <a:p>
            <a:pPr marL="12700">
              <a:lnSpc>
                <a:spcPct val="100000"/>
              </a:lnSpc>
              <a:spcBef>
                <a:spcPts val="95"/>
              </a:spcBef>
            </a:pPr>
            <a:r>
              <a:rPr spc="150" dirty="0"/>
              <a:t>ELIGIBLE</a:t>
            </a:r>
            <a:r>
              <a:rPr spc="409" dirty="0"/>
              <a:t> </a:t>
            </a:r>
            <a:r>
              <a:rPr spc="130" dirty="0"/>
              <a:t>ACTIVITIES</a:t>
            </a:r>
          </a:p>
        </p:txBody>
      </p:sp>
    </p:spTree>
    <p:extLst>
      <p:ext uri="{BB962C8B-B14F-4D97-AF65-F5344CB8AC3E}">
        <p14:creationId xmlns:p14="http://schemas.microsoft.com/office/powerpoint/2010/main" val="828555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2867" y="666495"/>
            <a:ext cx="4900295" cy="787400"/>
          </a:xfrm>
          <a:prstGeom prst="rect">
            <a:avLst/>
          </a:prstGeom>
        </p:spPr>
        <p:txBody>
          <a:bodyPr vert="horz" wrap="square" lIns="0" tIns="12065" rIns="0" bIns="0" rtlCol="0">
            <a:spAutoFit/>
          </a:bodyPr>
          <a:lstStyle/>
          <a:p>
            <a:pPr marL="12700">
              <a:lnSpc>
                <a:spcPct val="100000"/>
              </a:lnSpc>
              <a:spcBef>
                <a:spcPts val="95"/>
              </a:spcBef>
            </a:pPr>
            <a:r>
              <a:rPr spc="50" dirty="0"/>
              <a:t>FIVE</a:t>
            </a:r>
            <a:r>
              <a:rPr spc="210" dirty="0"/>
              <a:t> </a:t>
            </a:r>
            <a:r>
              <a:rPr spc="60" dirty="0"/>
              <a:t>ELIGIBLE</a:t>
            </a:r>
            <a:r>
              <a:rPr spc="195" dirty="0"/>
              <a:t> </a:t>
            </a:r>
            <a:r>
              <a:rPr spc="45" dirty="0"/>
              <a:t>ACTIVITIES</a:t>
            </a:r>
          </a:p>
        </p:txBody>
      </p:sp>
      <p:grpSp>
        <p:nvGrpSpPr>
          <p:cNvPr id="3" name="object 3"/>
          <p:cNvGrpSpPr/>
          <p:nvPr/>
        </p:nvGrpSpPr>
        <p:grpSpPr>
          <a:xfrm>
            <a:off x="454913" y="1960626"/>
            <a:ext cx="1296670" cy="1296670"/>
            <a:chOff x="454913" y="1960626"/>
            <a:chExt cx="1296670" cy="1296670"/>
          </a:xfrm>
        </p:grpSpPr>
        <p:sp>
          <p:nvSpPr>
            <p:cNvPr id="4" name="object 4"/>
            <p:cNvSpPr/>
            <p:nvPr/>
          </p:nvSpPr>
          <p:spPr>
            <a:xfrm>
              <a:off x="454913" y="1960626"/>
              <a:ext cx="1296670" cy="1296670"/>
            </a:xfrm>
            <a:custGeom>
              <a:avLst/>
              <a:gdLst/>
              <a:ahLst/>
              <a:cxnLst/>
              <a:rect l="l" t="t" r="r" b="b"/>
              <a:pathLst>
                <a:path w="1296670" h="1296670">
                  <a:moveTo>
                    <a:pt x="648080" y="0"/>
                  </a:moveTo>
                  <a:lnTo>
                    <a:pt x="599714" y="1777"/>
                  </a:lnTo>
                  <a:lnTo>
                    <a:pt x="552312" y="7027"/>
                  </a:lnTo>
                  <a:lnTo>
                    <a:pt x="506001" y="15624"/>
                  </a:lnTo>
                  <a:lnTo>
                    <a:pt x="460907" y="27442"/>
                  </a:lnTo>
                  <a:lnTo>
                    <a:pt x="417153" y="42356"/>
                  </a:lnTo>
                  <a:lnTo>
                    <a:pt x="374866" y="60240"/>
                  </a:lnTo>
                  <a:lnTo>
                    <a:pt x="334172" y="80970"/>
                  </a:lnTo>
                  <a:lnTo>
                    <a:pt x="295194" y="104419"/>
                  </a:lnTo>
                  <a:lnTo>
                    <a:pt x="258059" y="130463"/>
                  </a:lnTo>
                  <a:lnTo>
                    <a:pt x="222892" y="158976"/>
                  </a:lnTo>
                  <a:lnTo>
                    <a:pt x="189818" y="189833"/>
                  </a:lnTo>
                  <a:lnTo>
                    <a:pt x="158963" y="222908"/>
                  </a:lnTo>
                  <a:lnTo>
                    <a:pt x="130452" y="258076"/>
                  </a:lnTo>
                  <a:lnTo>
                    <a:pt x="104410" y="295211"/>
                  </a:lnTo>
                  <a:lnTo>
                    <a:pt x="80962" y="334189"/>
                  </a:lnTo>
                  <a:lnTo>
                    <a:pt x="60234" y="374883"/>
                  </a:lnTo>
                  <a:lnTo>
                    <a:pt x="42351" y="417169"/>
                  </a:lnTo>
                  <a:lnTo>
                    <a:pt x="27439" y="460920"/>
                  </a:lnTo>
                  <a:lnTo>
                    <a:pt x="15622" y="506013"/>
                  </a:lnTo>
                  <a:lnTo>
                    <a:pt x="7026" y="552321"/>
                  </a:lnTo>
                  <a:lnTo>
                    <a:pt x="1777" y="599718"/>
                  </a:lnTo>
                  <a:lnTo>
                    <a:pt x="0" y="648081"/>
                  </a:lnTo>
                  <a:lnTo>
                    <a:pt x="1777" y="696443"/>
                  </a:lnTo>
                  <a:lnTo>
                    <a:pt x="7026" y="743840"/>
                  </a:lnTo>
                  <a:lnTo>
                    <a:pt x="15622" y="790148"/>
                  </a:lnTo>
                  <a:lnTo>
                    <a:pt x="27439" y="835241"/>
                  </a:lnTo>
                  <a:lnTo>
                    <a:pt x="42351" y="878992"/>
                  </a:lnTo>
                  <a:lnTo>
                    <a:pt x="60234" y="921278"/>
                  </a:lnTo>
                  <a:lnTo>
                    <a:pt x="80962" y="961972"/>
                  </a:lnTo>
                  <a:lnTo>
                    <a:pt x="104410" y="1000950"/>
                  </a:lnTo>
                  <a:lnTo>
                    <a:pt x="130452" y="1038085"/>
                  </a:lnTo>
                  <a:lnTo>
                    <a:pt x="158963" y="1073253"/>
                  </a:lnTo>
                  <a:lnTo>
                    <a:pt x="189818" y="1106328"/>
                  </a:lnTo>
                  <a:lnTo>
                    <a:pt x="222892" y="1137185"/>
                  </a:lnTo>
                  <a:lnTo>
                    <a:pt x="258059" y="1165698"/>
                  </a:lnTo>
                  <a:lnTo>
                    <a:pt x="295194" y="1191742"/>
                  </a:lnTo>
                  <a:lnTo>
                    <a:pt x="334172" y="1215191"/>
                  </a:lnTo>
                  <a:lnTo>
                    <a:pt x="374866" y="1235921"/>
                  </a:lnTo>
                  <a:lnTo>
                    <a:pt x="417153" y="1253805"/>
                  </a:lnTo>
                  <a:lnTo>
                    <a:pt x="460907" y="1268719"/>
                  </a:lnTo>
                  <a:lnTo>
                    <a:pt x="506001" y="1280537"/>
                  </a:lnTo>
                  <a:lnTo>
                    <a:pt x="552312" y="1289134"/>
                  </a:lnTo>
                  <a:lnTo>
                    <a:pt x="599714" y="1294384"/>
                  </a:lnTo>
                  <a:lnTo>
                    <a:pt x="648080" y="1296162"/>
                  </a:lnTo>
                  <a:lnTo>
                    <a:pt x="696443" y="1294384"/>
                  </a:lnTo>
                  <a:lnTo>
                    <a:pt x="743840" y="1289134"/>
                  </a:lnTo>
                  <a:lnTo>
                    <a:pt x="790148" y="1280537"/>
                  </a:lnTo>
                  <a:lnTo>
                    <a:pt x="835241" y="1268719"/>
                  </a:lnTo>
                  <a:lnTo>
                    <a:pt x="878992" y="1253805"/>
                  </a:lnTo>
                  <a:lnTo>
                    <a:pt x="921278" y="1235921"/>
                  </a:lnTo>
                  <a:lnTo>
                    <a:pt x="961972" y="1215191"/>
                  </a:lnTo>
                  <a:lnTo>
                    <a:pt x="1000950" y="1191742"/>
                  </a:lnTo>
                  <a:lnTo>
                    <a:pt x="1038085" y="1165698"/>
                  </a:lnTo>
                  <a:lnTo>
                    <a:pt x="1073253" y="1137185"/>
                  </a:lnTo>
                  <a:lnTo>
                    <a:pt x="1106328" y="1106328"/>
                  </a:lnTo>
                  <a:lnTo>
                    <a:pt x="1137185" y="1073253"/>
                  </a:lnTo>
                  <a:lnTo>
                    <a:pt x="1165698" y="1038085"/>
                  </a:lnTo>
                  <a:lnTo>
                    <a:pt x="1191742" y="1000950"/>
                  </a:lnTo>
                  <a:lnTo>
                    <a:pt x="1215191" y="961972"/>
                  </a:lnTo>
                  <a:lnTo>
                    <a:pt x="1235921" y="921278"/>
                  </a:lnTo>
                  <a:lnTo>
                    <a:pt x="1253805" y="878992"/>
                  </a:lnTo>
                  <a:lnTo>
                    <a:pt x="1268719" y="835241"/>
                  </a:lnTo>
                  <a:lnTo>
                    <a:pt x="1280537" y="790148"/>
                  </a:lnTo>
                  <a:lnTo>
                    <a:pt x="1289134" y="743840"/>
                  </a:lnTo>
                  <a:lnTo>
                    <a:pt x="1294384" y="696443"/>
                  </a:lnTo>
                  <a:lnTo>
                    <a:pt x="1296162" y="648081"/>
                  </a:lnTo>
                  <a:lnTo>
                    <a:pt x="1294384" y="599718"/>
                  </a:lnTo>
                  <a:lnTo>
                    <a:pt x="1289134" y="552321"/>
                  </a:lnTo>
                  <a:lnTo>
                    <a:pt x="1280537" y="506013"/>
                  </a:lnTo>
                  <a:lnTo>
                    <a:pt x="1268719" y="460920"/>
                  </a:lnTo>
                  <a:lnTo>
                    <a:pt x="1253805" y="417169"/>
                  </a:lnTo>
                  <a:lnTo>
                    <a:pt x="1235921" y="374883"/>
                  </a:lnTo>
                  <a:lnTo>
                    <a:pt x="1215191" y="334189"/>
                  </a:lnTo>
                  <a:lnTo>
                    <a:pt x="1191742" y="295211"/>
                  </a:lnTo>
                  <a:lnTo>
                    <a:pt x="1165698" y="258076"/>
                  </a:lnTo>
                  <a:lnTo>
                    <a:pt x="1137185" y="222908"/>
                  </a:lnTo>
                  <a:lnTo>
                    <a:pt x="1106328" y="189833"/>
                  </a:lnTo>
                  <a:lnTo>
                    <a:pt x="1073253" y="158976"/>
                  </a:lnTo>
                  <a:lnTo>
                    <a:pt x="1038085" y="130463"/>
                  </a:lnTo>
                  <a:lnTo>
                    <a:pt x="1000950" y="104419"/>
                  </a:lnTo>
                  <a:lnTo>
                    <a:pt x="961972" y="80970"/>
                  </a:lnTo>
                  <a:lnTo>
                    <a:pt x="921278" y="60240"/>
                  </a:lnTo>
                  <a:lnTo>
                    <a:pt x="878992" y="42356"/>
                  </a:lnTo>
                  <a:lnTo>
                    <a:pt x="835241" y="27442"/>
                  </a:lnTo>
                  <a:lnTo>
                    <a:pt x="790148" y="15624"/>
                  </a:lnTo>
                  <a:lnTo>
                    <a:pt x="743840" y="7027"/>
                  </a:lnTo>
                  <a:lnTo>
                    <a:pt x="696443" y="1777"/>
                  </a:lnTo>
                  <a:lnTo>
                    <a:pt x="648080" y="0"/>
                  </a:lnTo>
                  <a:close/>
                </a:path>
              </a:pathLst>
            </a:custGeom>
            <a:solidFill>
              <a:srgbClr val="9CBDBC"/>
            </a:solidFill>
          </p:spPr>
          <p:txBody>
            <a:bodyPr wrap="square" lIns="0" tIns="0" rIns="0" bIns="0" rtlCol="0"/>
            <a:lstStyle/>
            <a:p>
              <a:endParaRPr/>
            </a:p>
          </p:txBody>
        </p:sp>
        <p:sp>
          <p:nvSpPr>
            <p:cNvPr id="5" name="object 5"/>
            <p:cNvSpPr/>
            <p:nvPr/>
          </p:nvSpPr>
          <p:spPr>
            <a:xfrm>
              <a:off x="799483" y="2573634"/>
              <a:ext cx="183515" cy="276225"/>
            </a:xfrm>
            <a:custGeom>
              <a:avLst/>
              <a:gdLst/>
              <a:ahLst/>
              <a:cxnLst/>
              <a:rect l="l" t="t" r="r" b="b"/>
              <a:pathLst>
                <a:path w="183515" h="276225">
                  <a:moveTo>
                    <a:pt x="183387" y="0"/>
                  </a:moveTo>
                  <a:lnTo>
                    <a:pt x="0" y="0"/>
                  </a:lnTo>
                  <a:lnTo>
                    <a:pt x="0" y="275901"/>
                  </a:lnTo>
                  <a:lnTo>
                    <a:pt x="76413" y="275901"/>
                  </a:lnTo>
                  <a:lnTo>
                    <a:pt x="76413" y="229917"/>
                  </a:lnTo>
                  <a:lnTo>
                    <a:pt x="183387" y="229917"/>
                  </a:lnTo>
                  <a:lnTo>
                    <a:pt x="183387" y="199262"/>
                  </a:lnTo>
                  <a:lnTo>
                    <a:pt x="45845" y="199261"/>
                  </a:lnTo>
                  <a:lnTo>
                    <a:pt x="45845" y="168606"/>
                  </a:lnTo>
                  <a:lnTo>
                    <a:pt x="183387" y="168606"/>
                  </a:lnTo>
                  <a:lnTo>
                    <a:pt x="183387" y="137950"/>
                  </a:lnTo>
                  <a:lnTo>
                    <a:pt x="45845" y="137950"/>
                  </a:lnTo>
                  <a:lnTo>
                    <a:pt x="45845" y="107294"/>
                  </a:lnTo>
                  <a:lnTo>
                    <a:pt x="183387" y="107294"/>
                  </a:lnTo>
                  <a:lnTo>
                    <a:pt x="183387" y="76639"/>
                  </a:lnTo>
                  <a:lnTo>
                    <a:pt x="45845" y="76639"/>
                  </a:lnTo>
                  <a:lnTo>
                    <a:pt x="45845" y="45983"/>
                  </a:lnTo>
                  <a:lnTo>
                    <a:pt x="183387" y="45983"/>
                  </a:lnTo>
                  <a:lnTo>
                    <a:pt x="183387" y="0"/>
                  </a:lnTo>
                  <a:close/>
                </a:path>
                <a:path w="183515" h="276225">
                  <a:moveTo>
                    <a:pt x="183387" y="229917"/>
                  </a:moveTo>
                  <a:lnTo>
                    <a:pt x="106977" y="229917"/>
                  </a:lnTo>
                  <a:lnTo>
                    <a:pt x="106977" y="275901"/>
                  </a:lnTo>
                  <a:lnTo>
                    <a:pt x="183387" y="275901"/>
                  </a:lnTo>
                  <a:lnTo>
                    <a:pt x="183387" y="229917"/>
                  </a:lnTo>
                  <a:close/>
                </a:path>
                <a:path w="183515" h="276225">
                  <a:moveTo>
                    <a:pt x="106977" y="168606"/>
                  </a:moveTo>
                  <a:lnTo>
                    <a:pt x="76413" y="168606"/>
                  </a:lnTo>
                  <a:lnTo>
                    <a:pt x="76413" y="199261"/>
                  </a:lnTo>
                  <a:lnTo>
                    <a:pt x="106977" y="199261"/>
                  </a:lnTo>
                  <a:lnTo>
                    <a:pt x="106977" y="168606"/>
                  </a:lnTo>
                  <a:close/>
                </a:path>
                <a:path w="183515" h="276225">
                  <a:moveTo>
                    <a:pt x="183387" y="168606"/>
                  </a:moveTo>
                  <a:lnTo>
                    <a:pt x="137541" y="168606"/>
                  </a:lnTo>
                  <a:lnTo>
                    <a:pt x="137541" y="199262"/>
                  </a:lnTo>
                  <a:lnTo>
                    <a:pt x="183387" y="199262"/>
                  </a:lnTo>
                  <a:lnTo>
                    <a:pt x="183387" y="168606"/>
                  </a:lnTo>
                  <a:close/>
                </a:path>
                <a:path w="183515" h="276225">
                  <a:moveTo>
                    <a:pt x="106977" y="107294"/>
                  </a:moveTo>
                  <a:lnTo>
                    <a:pt x="76413" y="107294"/>
                  </a:lnTo>
                  <a:lnTo>
                    <a:pt x="76413" y="137950"/>
                  </a:lnTo>
                  <a:lnTo>
                    <a:pt x="106977" y="137950"/>
                  </a:lnTo>
                  <a:lnTo>
                    <a:pt x="106977" y="107294"/>
                  </a:lnTo>
                  <a:close/>
                </a:path>
                <a:path w="183515" h="276225">
                  <a:moveTo>
                    <a:pt x="183387" y="107294"/>
                  </a:moveTo>
                  <a:lnTo>
                    <a:pt x="137541" y="107294"/>
                  </a:lnTo>
                  <a:lnTo>
                    <a:pt x="137541" y="137950"/>
                  </a:lnTo>
                  <a:lnTo>
                    <a:pt x="183387" y="137950"/>
                  </a:lnTo>
                  <a:lnTo>
                    <a:pt x="183387" y="107294"/>
                  </a:lnTo>
                  <a:close/>
                </a:path>
                <a:path w="183515" h="276225">
                  <a:moveTo>
                    <a:pt x="106977" y="45983"/>
                  </a:moveTo>
                  <a:lnTo>
                    <a:pt x="76413" y="45983"/>
                  </a:lnTo>
                  <a:lnTo>
                    <a:pt x="76413" y="76639"/>
                  </a:lnTo>
                  <a:lnTo>
                    <a:pt x="106977" y="76639"/>
                  </a:lnTo>
                  <a:lnTo>
                    <a:pt x="106977" y="45983"/>
                  </a:lnTo>
                  <a:close/>
                </a:path>
                <a:path w="183515" h="276225">
                  <a:moveTo>
                    <a:pt x="183387" y="45983"/>
                  </a:moveTo>
                  <a:lnTo>
                    <a:pt x="137541" y="45983"/>
                  </a:lnTo>
                  <a:lnTo>
                    <a:pt x="137541" y="76639"/>
                  </a:lnTo>
                  <a:lnTo>
                    <a:pt x="183387" y="76639"/>
                  </a:lnTo>
                  <a:lnTo>
                    <a:pt x="183387" y="45983"/>
                  </a:lnTo>
                  <a:close/>
                </a:path>
              </a:pathLst>
            </a:custGeom>
            <a:solidFill>
              <a:srgbClr val="FFFFFF"/>
            </a:solidFill>
          </p:spPr>
          <p:txBody>
            <a:bodyPr wrap="square" lIns="0" tIns="0" rIns="0" bIns="0" rtlCol="0"/>
            <a:lstStyle/>
            <a:p>
              <a:endParaRPr/>
            </a:p>
          </p:txBody>
        </p:sp>
        <p:pic>
          <p:nvPicPr>
            <p:cNvPr id="6" name="object 6"/>
            <p:cNvPicPr/>
            <p:nvPr/>
          </p:nvPicPr>
          <p:blipFill>
            <a:blip r:embed="rId2" cstate="print"/>
            <a:stretch>
              <a:fillRect/>
            </a:stretch>
          </p:blipFill>
          <p:spPr>
            <a:xfrm>
              <a:off x="1013435" y="2634945"/>
              <a:ext cx="183383" cy="214589"/>
            </a:xfrm>
            <a:prstGeom prst="rect">
              <a:avLst/>
            </a:prstGeom>
          </p:spPr>
        </p:pic>
        <p:sp>
          <p:nvSpPr>
            <p:cNvPr id="7" name="object 7"/>
            <p:cNvSpPr/>
            <p:nvPr/>
          </p:nvSpPr>
          <p:spPr>
            <a:xfrm>
              <a:off x="1227383" y="2389700"/>
              <a:ext cx="183515" cy="460375"/>
            </a:xfrm>
            <a:custGeom>
              <a:avLst/>
              <a:gdLst/>
              <a:ahLst/>
              <a:cxnLst/>
              <a:rect l="l" t="t" r="r" b="b"/>
              <a:pathLst>
                <a:path w="183515" h="460375">
                  <a:moveTo>
                    <a:pt x="0" y="0"/>
                  </a:moveTo>
                  <a:lnTo>
                    <a:pt x="0" y="459835"/>
                  </a:lnTo>
                  <a:lnTo>
                    <a:pt x="76409" y="459835"/>
                  </a:lnTo>
                  <a:lnTo>
                    <a:pt x="76409" y="413851"/>
                  </a:lnTo>
                  <a:lnTo>
                    <a:pt x="183383" y="413851"/>
                  </a:lnTo>
                  <a:lnTo>
                    <a:pt x="183383" y="383196"/>
                  </a:lnTo>
                  <a:lnTo>
                    <a:pt x="45845" y="383196"/>
                  </a:lnTo>
                  <a:lnTo>
                    <a:pt x="45845" y="352540"/>
                  </a:lnTo>
                  <a:lnTo>
                    <a:pt x="183383" y="352540"/>
                  </a:lnTo>
                  <a:lnTo>
                    <a:pt x="183383" y="321884"/>
                  </a:lnTo>
                  <a:lnTo>
                    <a:pt x="45845" y="321884"/>
                  </a:lnTo>
                  <a:lnTo>
                    <a:pt x="45845" y="291229"/>
                  </a:lnTo>
                  <a:lnTo>
                    <a:pt x="183383" y="291229"/>
                  </a:lnTo>
                  <a:lnTo>
                    <a:pt x="183383" y="260573"/>
                  </a:lnTo>
                  <a:lnTo>
                    <a:pt x="45845" y="260573"/>
                  </a:lnTo>
                  <a:lnTo>
                    <a:pt x="45845" y="229917"/>
                  </a:lnTo>
                  <a:lnTo>
                    <a:pt x="183383" y="229917"/>
                  </a:lnTo>
                  <a:lnTo>
                    <a:pt x="183383" y="199262"/>
                  </a:lnTo>
                  <a:lnTo>
                    <a:pt x="45845" y="199261"/>
                  </a:lnTo>
                  <a:lnTo>
                    <a:pt x="45845" y="168606"/>
                  </a:lnTo>
                  <a:lnTo>
                    <a:pt x="183383" y="168606"/>
                  </a:lnTo>
                  <a:lnTo>
                    <a:pt x="183383" y="137950"/>
                  </a:lnTo>
                  <a:lnTo>
                    <a:pt x="45845" y="137950"/>
                  </a:lnTo>
                  <a:lnTo>
                    <a:pt x="45845" y="107294"/>
                  </a:lnTo>
                  <a:lnTo>
                    <a:pt x="183383" y="107294"/>
                  </a:lnTo>
                  <a:lnTo>
                    <a:pt x="183383" y="84303"/>
                  </a:lnTo>
                  <a:lnTo>
                    <a:pt x="45845" y="84303"/>
                  </a:lnTo>
                  <a:lnTo>
                    <a:pt x="45845" y="53647"/>
                  </a:lnTo>
                  <a:lnTo>
                    <a:pt x="183383" y="53647"/>
                  </a:lnTo>
                  <a:lnTo>
                    <a:pt x="183383" y="22991"/>
                  </a:lnTo>
                  <a:lnTo>
                    <a:pt x="0" y="0"/>
                  </a:lnTo>
                  <a:close/>
                </a:path>
                <a:path w="183515" h="460375">
                  <a:moveTo>
                    <a:pt x="183383" y="413851"/>
                  </a:moveTo>
                  <a:lnTo>
                    <a:pt x="106973" y="413851"/>
                  </a:lnTo>
                  <a:lnTo>
                    <a:pt x="106973" y="459835"/>
                  </a:lnTo>
                  <a:lnTo>
                    <a:pt x="183383" y="459835"/>
                  </a:lnTo>
                  <a:lnTo>
                    <a:pt x="183383" y="413851"/>
                  </a:lnTo>
                  <a:close/>
                </a:path>
                <a:path w="183515" h="460375">
                  <a:moveTo>
                    <a:pt x="106973" y="352540"/>
                  </a:moveTo>
                  <a:lnTo>
                    <a:pt x="76409" y="352540"/>
                  </a:lnTo>
                  <a:lnTo>
                    <a:pt x="76409" y="383196"/>
                  </a:lnTo>
                  <a:lnTo>
                    <a:pt x="106973" y="383196"/>
                  </a:lnTo>
                  <a:lnTo>
                    <a:pt x="106973" y="352540"/>
                  </a:lnTo>
                  <a:close/>
                </a:path>
                <a:path w="183515" h="460375">
                  <a:moveTo>
                    <a:pt x="183383" y="352540"/>
                  </a:moveTo>
                  <a:lnTo>
                    <a:pt x="137537" y="352540"/>
                  </a:lnTo>
                  <a:lnTo>
                    <a:pt x="137537" y="383196"/>
                  </a:lnTo>
                  <a:lnTo>
                    <a:pt x="183383" y="383196"/>
                  </a:lnTo>
                  <a:lnTo>
                    <a:pt x="183383" y="352540"/>
                  </a:lnTo>
                  <a:close/>
                </a:path>
                <a:path w="183515" h="460375">
                  <a:moveTo>
                    <a:pt x="106973" y="291229"/>
                  </a:moveTo>
                  <a:lnTo>
                    <a:pt x="76409" y="291229"/>
                  </a:lnTo>
                  <a:lnTo>
                    <a:pt x="76409" y="321884"/>
                  </a:lnTo>
                  <a:lnTo>
                    <a:pt x="106973" y="321884"/>
                  </a:lnTo>
                  <a:lnTo>
                    <a:pt x="106973" y="291229"/>
                  </a:lnTo>
                  <a:close/>
                </a:path>
                <a:path w="183515" h="460375">
                  <a:moveTo>
                    <a:pt x="183383" y="291229"/>
                  </a:moveTo>
                  <a:lnTo>
                    <a:pt x="137537" y="291229"/>
                  </a:lnTo>
                  <a:lnTo>
                    <a:pt x="137537" y="321884"/>
                  </a:lnTo>
                  <a:lnTo>
                    <a:pt x="183383" y="321884"/>
                  </a:lnTo>
                  <a:lnTo>
                    <a:pt x="183383" y="291229"/>
                  </a:lnTo>
                  <a:close/>
                </a:path>
                <a:path w="183515" h="460375">
                  <a:moveTo>
                    <a:pt x="106973" y="229917"/>
                  </a:moveTo>
                  <a:lnTo>
                    <a:pt x="76409" y="229917"/>
                  </a:lnTo>
                  <a:lnTo>
                    <a:pt x="76409" y="260573"/>
                  </a:lnTo>
                  <a:lnTo>
                    <a:pt x="106973" y="260573"/>
                  </a:lnTo>
                  <a:lnTo>
                    <a:pt x="106973" y="229917"/>
                  </a:lnTo>
                  <a:close/>
                </a:path>
                <a:path w="183515" h="460375">
                  <a:moveTo>
                    <a:pt x="183383" y="229917"/>
                  </a:moveTo>
                  <a:lnTo>
                    <a:pt x="137537" y="229917"/>
                  </a:lnTo>
                  <a:lnTo>
                    <a:pt x="137537" y="260573"/>
                  </a:lnTo>
                  <a:lnTo>
                    <a:pt x="183383" y="260573"/>
                  </a:lnTo>
                  <a:lnTo>
                    <a:pt x="183383" y="229917"/>
                  </a:lnTo>
                  <a:close/>
                </a:path>
                <a:path w="183515" h="460375">
                  <a:moveTo>
                    <a:pt x="106973" y="168606"/>
                  </a:moveTo>
                  <a:lnTo>
                    <a:pt x="76409" y="168606"/>
                  </a:lnTo>
                  <a:lnTo>
                    <a:pt x="76409" y="199261"/>
                  </a:lnTo>
                  <a:lnTo>
                    <a:pt x="106973" y="199261"/>
                  </a:lnTo>
                  <a:lnTo>
                    <a:pt x="106973" y="168606"/>
                  </a:lnTo>
                  <a:close/>
                </a:path>
                <a:path w="183515" h="460375">
                  <a:moveTo>
                    <a:pt x="183383" y="168606"/>
                  </a:moveTo>
                  <a:lnTo>
                    <a:pt x="137537" y="168606"/>
                  </a:lnTo>
                  <a:lnTo>
                    <a:pt x="137537" y="199262"/>
                  </a:lnTo>
                  <a:lnTo>
                    <a:pt x="183383" y="199262"/>
                  </a:lnTo>
                  <a:lnTo>
                    <a:pt x="183383" y="168606"/>
                  </a:lnTo>
                  <a:close/>
                </a:path>
                <a:path w="183515" h="460375">
                  <a:moveTo>
                    <a:pt x="106973" y="107294"/>
                  </a:moveTo>
                  <a:lnTo>
                    <a:pt x="76409" y="107294"/>
                  </a:lnTo>
                  <a:lnTo>
                    <a:pt x="76409" y="137950"/>
                  </a:lnTo>
                  <a:lnTo>
                    <a:pt x="106973" y="137950"/>
                  </a:lnTo>
                  <a:lnTo>
                    <a:pt x="106973" y="107294"/>
                  </a:lnTo>
                  <a:close/>
                </a:path>
                <a:path w="183515" h="460375">
                  <a:moveTo>
                    <a:pt x="183383" y="107294"/>
                  </a:moveTo>
                  <a:lnTo>
                    <a:pt x="137537" y="107294"/>
                  </a:lnTo>
                  <a:lnTo>
                    <a:pt x="137537" y="137950"/>
                  </a:lnTo>
                  <a:lnTo>
                    <a:pt x="183383" y="137950"/>
                  </a:lnTo>
                  <a:lnTo>
                    <a:pt x="183383" y="107294"/>
                  </a:lnTo>
                  <a:close/>
                </a:path>
                <a:path w="183515" h="460375">
                  <a:moveTo>
                    <a:pt x="106973" y="53647"/>
                  </a:moveTo>
                  <a:lnTo>
                    <a:pt x="76409" y="53647"/>
                  </a:lnTo>
                  <a:lnTo>
                    <a:pt x="76409" y="84303"/>
                  </a:lnTo>
                  <a:lnTo>
                    <a:pt x="106973" y="84303"/>
                  </a:lnTo>
                  <a:lnTo>
                    <a:pt x="106973" y="53647"/>
                  </a:lnTo>
                  <a:close/>
                </a:path>
                <a:path w="183515" h="460375">
                  <a:moveTo>
                    <a:pt x="183383" y="53647"/>
                  </a:moveTo>
                  <a:lnTo>
                    <a:pt x="137537" y="53647"/>
                  </a:lnTo>
                  <a:lnTo>
                    <a:pt x="137537" y="84303"/>
                  </a:lnTo>
                  <a:lnTo>
                    <a:pt x="183383" y="84303"/>
                  </a:lnTo>
                  <a:lnTo>
                    <a:pt x="183383" y="53647"/>
                  </a:lnTo>
                  <a:close/>
                </a:path>
              </a:pathLst>
            </a:custGeom>
            <a:solidFill>
              <a:srgbClr val="FFFFFF"/>
            </a:solidFill>
          </p:spPr>
          <p:txBody>
            <a:bodyPr wrap="square" lIns="0" tIns="0" rIns="0" bIns="0" rtlCol="0"/>
            <a:lstStyle/>
            <a:p>
              <a:endParaRPr/>
            </a:p>
          </p:txBody>
        </p:sp>
        <p:pic>
          <p:nvPicPr>
            <p:cNvPr id="8" name="object 8"/>
            <p:cNvPicPr/>
            <p:nvPr/>
          </p:nvPicPr>
          <p:blipFill>
            <a:blip r:embed="rId3" cstate="print"/>
            <a:stretch>
              <a:fillRect/>
            </a:stretch>
          </p:blipFill>
          <p:spPr>
            <a:xfrm>
              <a:off x="906461" y="2374372"/>
              <a:ext cx="183383" cy="229917"/>
            </a:xfrm>
            <a:prstGeom prst="rect">
              <a:avLst/>
            </a:prstGeom>
          </p:spPr>
        </p:pic>
      </p:grpSp>
      <p:sp>
        <p:nvSpPr>
          <p:cNvPr id="9" name="object 9"/>
          <p:cNvSpPr txBox="1"/>
          <p:nvPr/>
        </p:nvSpPr>
        <p:spPr>
          <a:xfrm>
            <a:off x="61214" y="3603752"/>
            <a:ext cx="2082164" cy="2030749"/>
          </a:xfrm>
          <a:prstGeom prst="rect">
            <a:avLst/>
          </a:prstGeom>
        </p:spPr>
        <p:txBody>
          <a:bodyPr vert="horz" wrap="square" lIns="0" tIns="46355" rIns="0" bIns="0" rtlCol="0">
            <a:spAutoFit/>
          </a:bodyPr>
          <a:lstStyle/>
          <a:p>
            <a:pPr marL="12065" marR="5080" indent="1905" algn="ctr">
              <a:lnSpc>
                <a:spcPct val="90800"/>
              </a:lnSpc>
              <a:spcBef>
                <a:spcPts val="365"/>
              </a:spcBef>
            </a:pPr>
            <a:r>
              <a:rPr sz="2400" spc="-10" dirty="0">
                <a:solidFill>
                  <a:srgbClr val="2D2B20"/>
                </a:solidFill>
                <a:latin typeface="Tw Cen MT"/>
                <a:cs typeface="Tw Cen MT"/>
              </a:rPr>
              <a:t>PRODUCTION </a:t>
            </a:r>
            <a:r>
              <a:rPr sz="2400" spc="-25" dirty="0">
                <a:solidFill>
                  <a:srgbClr val="2D2B20"/>
                </a:solidFill>
                <a:latin typeface="Tw Cen MT"/>
                <a:cs typeface="Tw Cen MT"/>
              </a:rPr>
              <a:t>OR </a:t>
            </a:r>
            <a:r>
              <a:rPr sz="2400" spc="-10" dirty="0">
                <a:solidFill>
                  <a:srgbClr val="2D2B20"/>
                </a:solidFill>
                <a:latin typeface="Tw Cen MT"/>
                <a:cs typeface="Tw Cen MT"/>
              </a:rPr>
              <a:t>PRESERVATION </a:t>
            </a:r>
            <a:r>
              <a:rPr sz="2400" dirty="0">
                <a:solidFill>
                  <a:srgbClr val="2D2B20"/>
                </a:solidFill>
                <a:latin typeface="Tw Cen MT"/>
                <a:cs typeface="Tw Cen MT"/>
              </a:rPr>
              <a:t>OF </a:t>
            </a:r>
            <a:r>
              <a:rPr sz="2400" spc="-10" dirty="0">
                <a:solidFill>
                  <a:srgbClr val="2D2B20"/>
                </a:solidFill>
                <a:latin typeface="Tw Cen MT"/>
                <a:cs typeface="Tw Cen MT"/>
              </a:rPr>
              <a:t>AFFORDABLE </a:t>
            </a:r>
            <a:r>
              <a:rPr sz="2400" spc="-10" dirty="0" smtClean="0">
                <a:solidFill>
                  <a:srgbClr val="2D2B20"/>
                </a:solidFill>
                <a:latin typeface="Tw Cen MT"/>
                <a:cs typeface="Tw Cen MT"/>
              </a:rPr>
              <a:t>HOUSING</a:t>
            </a:r>
            <a:endParaRPr lang="en-US" sz="2400" spc="-10" dirty="0" smtClean="0">
              <a:solidFill>
                <a:srgbClr val="2D2B20"/>
              </a:solidFill>
              <a:latin typeface="Tw Cen MT"/>
              <a:cs typeface="Tw Cen MT"/>
            </a:endParaRPr>
          </a:p>
          <a:p>
            <a:pPr marL="12065" marR="5080" indent="1905" algn="ctr">
              <a:lnSpc>
                <a:spcPct val="90800"/>
              </a:lnSpc>
              <a:spcBef>
                <a:spcPts val="365"/>
              </a:spcBef>
            </a:pPr>
            <a:r>
              <a:rPr lang="en-US" spc="-10" dirty="0" smtClean="0">
                <a:solidFill>
                  <a:srgbClr val="2D2B20"/>
                </a:solidFill>
                <a:latin typeface="Tw Cen MT"/>
                <a:cs typeface="Tw Cen MT"/>
              </a:rPr>
              <a:t>(HOME ELIGIBILITY)</a:t>
            </a:r>
            <a:endParaRPr dirty="0">
              <a:latin typeface="Tw Cen MT"/>
              <a:cs typeface="Tw Cen MT"/>
            </a:endParaRPr>
          </a:p>
        </p:txBody>
      </p:sp>
      <p:grpSp>
        <p:nvGrpSpPr>
          <p:cNvPr id="10" name="object 10"/>
          <p:cNvGrpSpPr/>
          <p:nvPr/>
        </p:nvGrpSpPr>
        <p:grpSpPr>
          <a:xfrm>
            <a:off x="2951226" y="1960626"/>
            <a:ext cx="1296670" cy="1296670"/>
            <a:chOff x="2951226" y="1960626"/>
            <a:chExt cx="1296670" cy="1296670"/>
          </a:xfrm>
        </p:grpSpPr>
        <p:sp>
          <p:nvSpPr>
            <p:cNvPr id="11" name="object 11"/>
            <p:cNvSpPr/>
            <p:nvPr/>
          </p:nvSpPr>
          <p:spPr>
            <a:xfrm>
              <a:off x="2951226" y="1960626"/>
              <a:ext cx="1296670" cy="1296670"/>
            </a:xfrm>
            <a:custGeom>
              <a:avLst/>
              <a:gdLst/>
              <a:ahLst/>
              <a:cxnLst/>
              <a:rect l="l" t="t" r="r" b="b"/>
              <a:pathLst>
                <a:path w="1296670" h="1296670">
                  <a:moveTo>
                    <a:pt x="648081" y="0"/>
                  </a:moveTo>
                  <a:lnTo>
                    <a:pt x="599718" y="1777"/>
                  </a:lnTo>
                  <a:lnTo>
                    <a:pt x="552321" y="7027"/>
                  </a:lnTo>
                  <a:lnTo>
                    <a:pt x="506013" y="15624"/>
                  </a:lnTo>
                  <a:lnTo>
                    <a:pt x="460920" y="27442"/>
                  </a:lnTo>
                  <a:lnTo>
                    <a:pt x="417169" y="42356"/>
                  </a:lnTo>
                  <a:lnTo>
                    <a:pt x="374883" y="60240"/>
                  </a:lnTo>
                  <a:lnTo>
                    <a:pt x="334189" y="80970"/>
                  </a:lnTo>
                  <a:lnTo>
                    <a:pt x="295211" y="104419"/>
                  </a:lnTo>
                  <a:lnTo>
                    <a:pt x="258076" y="130463"/>
                  </a:lnTo>
                  <a:lnTo>
                    <a:pt x="222908" y="158976"/>
                  </a:lnTo>
                  <a:lnTo>
                    <a:pt x="189833" y="189833"/>
                  </a:lnTo>
                  <a:lnTo>
                    <a:pt x="158976" y="222908"/>
                  </a:lnTo>
                  <a:lnTo>
                    <a:pt x="130463" y="258076"/>
                  </a:lnTo>
                  <a:lnTo>
                    <a:pt x="104419" y="295211"/>
                  </a:lnTo>
                  <a:lnTo>
                    <a:pt x="80970" y="334189"/>
                  </a:lnTo>
                  <a:lnTo>
                    <a:pt x="60240" y="374883"/>
                  </a:lnTo>
                  <a:lnTo>
                    <a:pt x="42356" y="417169"/>
                  </a:lnTo>
                  <a:lnTo>
                    <a:pt x="27442" y="460920"/>
                  </a:lnTo>
                  <a:lnTo>
                    <a:pt x="15624" y="506013"/>
                  </a:lnTo>
                  <a:lnTo>
                    <a:pt x="7027" y="552321"/>
                  </a:lnTo>
                  <a:lnTo>
                    <a:pt x="1777" y="599718"/>
                  </a:lnTo>
                  <a:lnTo>
                    <a:pt x="0" y="648081"/>
                  </a:lnTo>
                  <a:lnTo>
                    <a:pt x="1777" y="696443"/>
                  </a:lnTo>
                  <a:lnTo>
                    <a:pt x="7027" y="743840"/>
                  </a:lnTo>
                  <a:lnTo>
                    <a:pt x="15624" y="790148"/>
                  </a:lnTo>
                  <a:lnTo>
                    <a:pt x="27442" y="835241"/>
                  </a:lnTo>
                  <a:lnTo>
                    <a:pt x="42356" y="878992"/>
                  </a:lnTo>
                  <a:lnTo>
                    <a:pt x="60240" y="921278"/>
                  </a:lnTo>
                  <a:lnTo>
                    <a:pt x="80970" y="961972"/>
                  </a:lnTo>
                  <a:lnTo>
                    <a:pt x="104419" y="1000950"/>
                  </a:lnTo>
                  <a:lnTo>
                    <a:pt x="130463" y="1038085"/>
                  </a:lnTo>
                  <a:lnTo>
                    <a:pt x="158976" y="1073253"/>
                  </a:lnTo>
                  <a:lnTo>
                    <a:pt x="189833" y="1106328"/>
                  </a:lnTo>
                  <a:lnTo>
                    <a:pt x="222908" y="1137185"/>
                  </a:lnTo>
                  <a:lnTo>
                    <a:pt x="258076" y="1165698"/>
                  </a:lnTo>
                  <a:lnTo>
                    <a:pt x="295211" y="1191742"/>
                  </a:lnTo>
                  <a:lnTo>
                    <a:pt x="334189" y="1215191"/>
                  </a:lnTo>
                  <a:lnTo>
                    <a:pt x="374883" y="1235921"/>
                  </a:lnTo>
                  <a:lnTo>
                    <a:pt x="417169" y="1253805"/>
                  </a:lnTo>
                  <a:lnTo>
                    <a:pt x="460920" y="1268719"/>
                  </a:lnTo>
                  <a:lnTo>
                    <a:pt x="506013" y="1280537"/>
                  </a:lnTo>
                  <a:lnTo>
                    <a:pt x="552321" y="1289134"/>
                  </a:lnTo>
                  <a:lnTo>
                    <a:pt x="599718" y="1294384"/>
                  </a:lnTo>
                  <a:lnTo>
                    <a:pt x="648081" y="1296162"/>
                  </a:lnTo>
                  <a:lnTo>
                    <a:pt x="696443" y="1294384"/>
                  </a:lnTo>
                  <a:lnTo>
                    <a:pt x="743840" y="1289134"/>
                  </a:lnTo>
                  <a:lnTo>
                    <a:pt x="790148" y="1280537"/>
                  </a:lnTo>
                  <a:lnTo>
                    <a:pt x="835241" y="1268719"/>
                  </a:lnTo>
                  <a:lnTo>
                    <a:pt x="878992" y="1253805"/>
                  </a:lnTo>
                  <a:lnTo>
                    <a:pt x="921278" y="1235921"/>
                  </a:lnTo>
                  <a:lnTo>
                    <a:pt x="961972" y="1215191"/>
                  </a:lnTo>
                  <a:lnTo>
                    <a:pt x="1000950" y="1191742"/>
                  </a:lnTo>
                  <a:lnTo>
                    <a:pt x="1038085" y="1165698"/>
                  </a:lnTo>
                  <a:lnTo>
                    <a:pt x="1073253" y="1137185"/>
                  </a:lnTo>
                  <a:lnTo>
                    <a:pt x="1106328" y="1106328"/>
                  </a:lnTo>
                  <a:lnTo>
                    <a:pt x="1137185" y="1073253"/>
                  </a:lnTo>
                  <a:lnTo>
                    <a:pt x="1165698" y="1038085"/>
                  </a:lnTo>
                  <a:lnTo>
                    <a:pt x="1191742" y="1000950"/>
                  </a:lnTo>
                  <a:lnTo>
                    <a:pt x="1215191" y="961972"/>
                  </a:lnTo>
                  <a:lnTo>
                    <a:pt x="1235921" y="921278"/>
                  </a:lnTo>
                  <a:lnTo>
                    <a:pt x="1253805" y="878992"/>
                  </a:lnTo>
                  <a:lnTo>
                    <a:pt x="1268719" y="835241"/>
                  </a:lnTo>
                  <a:lnTo>
                    <a:pt x="1280537" y="790148"/>
                  </a:lnTo>
                  <a:lnTo>
                    <a:pt x="1289134" y="743840"/>
                  </a:lnTo>
                  <a:lnTo>
                    <a:pt x="1294384" y="696443"/>
                  </a:lnTo>
                  <a:lnTo>
                    <a:pt x="1296162" y="648081"/>
                  </a:lnTo>
                  <a:lnTo>
                    <a:pt x="1294384" y="599718"/>
                  </a:lnTo>
                  <a:lnTo>
                    <a:pt x="1289134" y="552321"/>
                  </a:lnTo>
                  <a:lnTo>
                    <a:pt x="1280537" y="506013"/>
                  </a:lnTo>
                  <a:lnTo>
                    <a:pt x="1268719" y="460920"/>
                  </a:lnTo>
                  <a:lnTo>
                    <a:pt x="1253805" y="417169"/>
                  </a:lnTo>
                  <a:lnTo>
                    <a:pt x="1235921" y="374883"/>
                  </a:lnTo>
                  <a:lnTo>
                    <a:pt x="1215191" y="334189"/>
                  </a:lnTo>
                  <a:lnTo>
                    <a:pt x="1191742" y="295211"/>
                  </a:lnTo>
                  <a:lnTo>
                    <a:pt x="1165698" y="258076"/>
                  </a:lnTo>
                  <a:lnTo>
                    <a:pt x="1137185" y="222908"/>
                  </a:lnTo>
                  <a:lnTo>
                    <a:pt x="1106328" y="189833"/>
                  </a:lnTo>
                  <a:lnTo>
                    <a:pt x="1073253" y="158976"/>
                  </a:lnTo>
                  <a:lnTo>
                    <a:pt x="1038085" y="130463"/>
                  </a:lnTo>
                  <a:lnTo>
                    <a:pt x="1000950" y="104419"/>
                  </a:lnTo>
                  <a:lnTo>
                    <a:pt x="961972" y="80970"/>
                  </a:lnTo>
                  <a:lnTo>
                    <a:pt x="921278" y="60240"/>
                  </a:lnTo>
                  <a:lnTo>
                    <a:pt x="878992" y="42356"/>
                  </a:lnTo>
                  <a:lnTo>
                    <a:pt x="835241" y="27442"/>
                  </a:lnTo>
                  <a:lnTo>
                    <a:pt x="790148" y="15624"/>
                  </a:lnTo>
                  <a:lnTo>
                    <a:pt x="743840" y="7027"/>
                  </a:lnTo>
                  <a:lnTo>
                    <a:pt x="696443" y="1777"/>
                  </a:lnTo>
                  <a:lnTo>
                    <a:pt x="648081" y="0"/>
                  </a:lnTo>
                  <a:close/>
                </a:path>
              </a:pathLst>
            </a:custGeom>
            <a:solidFill>
              <a:srgbClr val="D2CA6C"/>
            </a:solidFill>
          </p:spPr>
          <p:txBody>
            <a:bodyPr wrap="square" lIns="0" tIns="0" rIns="0" bIns="0" rtlCol="0"/>
            <a:lstStyle/>
            <a:p>
              <a:endParaRPr/>
            </a:p>
          </p:txBody>
        </p:sp>
        <p:sp>
          <p:nvSpPr>
            <p:cNvPr id="12" name="object 12"/>
            <p:cNvSpPr/>
            <p:nvPr/>
          </p:nvSpPr>
          <p:spPr>
            <a:xfrm>
              <a:off x="3265993" y="2550642"/>
              <a:ext cx="672465" cy="306705"/>
            </a:xfrm>
            <a:custGeom>
              <a:avLst/>
              <a:gdLst/>
              <a:ahLst/>
              <a:cxnLst/>
              <a:rect l="l" t="t" r="r" b="b"/>
              <a:pathLst>
                <a:path w="672464" h="306705">
                  <a:moveTo>
                    <a:pt x="672410" y="0"/>
                  </a:moveTo>
                  <a:lnTo>
                    <a:pt x="0" y="0"/>
                  </a:lnTo>
                  <a:lnTo>
                    <a:pt x="0" y="306555"/>
                  </a:lnTo>
                  <a:lnTo>
                    <a:pt x="672411" y="306555"/>
                  </a:lnTo>
                  <a:lnTo>
                    <a:pt x="672411" y="260573"/>
                  </a:lnTo>
                  <a:lnTo>
                    <a:pt x="76410" y="260573"/>
                  </a:lnTo>
                  <a:lnTo>
                    <a:pt x="45846" y="229917"/>
                  </a:lnTo>
                  <a:lnTo>
                    <a:pt x="45845" y="76639"/>
                  </a:lnTo>
                  <a:lnTo>
                    <a:pt x="76409" y="45983"/>
                  </a:lnTo>
                  <a:lnTo>
                    <a:pt x="672410" y="45983"/>
                  </a:lnTo>
                  <a:lnTo>
                    <a:pt x="672410" y="0"/>
                  </a:lnTo>
                  <a:close/>
                </a:path>
                <a:path w="672464" h="306705">
                  <a:moveTo>
                    <a:pt x="672410" y="45983"/>
                  </a:moveTo>
                  <a:lnTo>
                    <a:pt x="603642" y="45983"/>
                  </a:lnTo>
                  <a:lnTo>
                    <a:pt x="626565" y="68975"/>
                  </a:lnTo>
                  <a:lnTo>
                    <a:pt x="626565" y="237581"/>
                  </a:lnTo>
                  <a:lnTo>
                    <a:pt x="603642" y="260573"/>
                  </a:lnTo>
                  <a:lnTo>
                    <a:pt x="672411" y="260573"/>
                  </a:lnTo>
                  <a:lnTo>
                    <a:pt x="672410" y="45983"/>
                  </a:lnTo>
                  <a:close/>
                </a:path>
              </a:pathLst>
            </a:custGeom>
            <a:solidFill>
              <a:srgbClr val="FFFFFF"/>
            </a:solidFill>
          </p:spPr>
          <p:txBody>
            <a:bodyPr wrap="square" lIns="0" tIns="0" rIns="0" bIns="0" rtlCol="0"/>
            <a:lstStyle/>
            <a:p>
              <a:endParaRPr/>
            </a:p>
          </p:txBody>
        </p:sp>
        <p:pic>
          <p:nvPicPr>
            <p:cNvPr id="13" name="object 13"/>
            <p:cNvPicPr/>
            <p:nvPr/>
          </p:nvPicPr>
          <p:blipFill>
            <a:blip r:embed="rId4" cstate="print"/>
            <a:stretch>
              <a:fillRect/>
            </a:stretch>
          </p:blipFill>
          <p:spPr>
            <a:xfrm>
              <a:off x="3541073" y="2627282"/>
              <a:ext cx="122255" cy="153278"/>
            </a:xfrm>
            <a:prstGeom prst="rect">
              <a:avLst/>
            </a:prstGeom>
          </p:spPr>
        </p:pic>
        <p:sp>
          <p:nvSpPr>
            <p:cNvPr id="14" name="object 14"/>
            <p:cNvSpPr/>
            <p:nvPr/>
          </p:nvSpPr>
          <p:spPr>
            <a:xfrm>
              <a:off x="3353092" y="2342184"/>
              <a:ext cx="519430" cy="384810"/>
            </a:xfrm>
            <a:custGeom>
              <a:avLst/>
              <a:gdLst/>
              <a:ahLst/>
              <a:cxnLst/>
              <a:rect l="l" t="t" r="r" b="b"/>
              <a:pathLst>
                <a:path w="519429" h="384810">
                  <a:moveTo>
                    <a:pt x="81000" y="361746"/>
                  </a:moveTo>
                  <a:lnTo>
                    <a:pt x="79197" y="352793"/>
                  </a:lnTo>
                  <a:lnTo>
                    <a:pt x="74282" y="345490"/>
                  </a:lnTo>
                  <a:lnTo>
                    <a:pt x="67005" y="340563"/>
                  </a:lnTo>
                  <a:lnTo>
                    <a:pt x="58077" y="338747"/>
                  </a:lnTo>
                  <a:lnTo>
                    <a:pt x="49161" y="340563"/>
                  </a:lnTo>
                  <a:lnTo>
                    <a:pt x="41871" y="345490"/>
                  </a:lnTo>
                  <a:lnTo>
                    <a:pt x="36957" y="352793"/>
                  </a:lnTo>
                  <a:lnTo>
                    <a:pt x="35153" y="361746"/>
                  </a:lnTo>
                  <a:lnTo>
                    <a:pt x="36957" y="370687"/>
                  </a:lnTo>
                  <a:lnTo>
                    <a:pt x="41871" y="378002"/>
                  </a:lnTo>
                  <a:lnTo>
                    <a:pt x="49161" y="382930"/>
                  </a:lnTo>
                  <a:lnTo>
                    <a:pt x="58077" y="384733"/>
                  </a:lnTo>
                  <a:lnTo>
                    <a:pt x="67005" y="382930"/>
                  </a:lnTo>
                  <a:lnTo>
                    <a:pt x="74282" y="378002"/>
                  </a:lnTo>
                  <a:lnTo>
                    <a:pt x="79197" y="370687"/>
                  </a:lnTo>
                  <a:lnTo>
                    <a:pt x="81000" y="361746"/>
                  </a:lnTo>
                  <a:close/>
                </a:path>
                <a:path w="519429" h="384810">
                  <a:moveTo>
                    <a:pt x="443179" y="80479"/>
                  </a:moveTo>
                  <a:lnTo>
                    <a:pt x="411086" y="0"/>
                  </a:lnTo>
                  <a:lnTo>
                    <a:pt x="0" y="168617"/>
                  </a:lnTo>
                  <a:lnTo>
                    <a:pt x="235343" y="121856"/>
                  </a:lnTo>
                  <a:lnTo>
                    <a:pt x="385876" y="60553"/>
                  </a:lnTo>
                  <a:lnTo>
                    <a:pt x="397332" y="89674"/>
                  </a:lnTo>
                  <a:lnTo>
                    <a:pt x="443179" y="80479"/>
                  </a:lnTo>
                  <a:close/>
                </a:path>
                <a:path w="519429" h="384810">
                  <a:moveTo>
                    <a:pt x="463054" y="361746"/>
                  </a:moveTo>
                  <a:lnTo>
                    <a:pt x="461251" y="352793"/>
                  </a:lnTo>
                  <a:lnTo>
                    <a:pt x="456336" y="345490"/>
                  </a:lnTo>
                  <a:lnTo>
                    <a:pt x="449046" y="340563"/>
                  </a:lnTo>
                  <a:lnTo>
                    <a:pt x="440131" y="338747"/>
                  </a:lnTo>
                  <a:lnTo>
                    <a:pt x="431203" y="340563"/>
                  </a:lnTo>
                  <a:lnTo>
                    <a:pt x="423913" y="345490"/>
                  </a:lnTo>
                  <a:lnTo>
                    <a:pt x="419011" y="352793"/>
                  </a:lnTo>
                  <a:lnTo>
                    <a:pt x="417207" y="361746"/>
                  </a:lnTo>
                  <a:lnTo>
                    <a:pt x="419011" y="370687"/>
                  </a:lnTo>
                  <a:lnTo>
                    <a:pt x="423913" y="378002"/>
                  </a:lnTo>
                  <a:lnTo>
                    <a:pt x="431203" y="382930"/>
                  </a:lnTo>
                  <a:lnTo>
                    <a:pt x="440131" y="384733"/>
                  </a:lnTo>
                  <a:lnTo>
                    <a:pt x="449046" y="382930"/>
                  </a:lnTo>
                  <a:lnTo>
                    <a:pt x="456336" y="378002"/>
                  </a:lnTo>
                  <a:lnTo>
                    <a:pt x="461251" y="370687"/>
                  </a:lnTo>
                  <a:lnTo>
                    <a:pt x="463054" y="361746"/>
                  </a:lnTo>
                  <a:close/>
                </a:path>
                <a:path w="519429" h="384810">
                  <a:moveTo>
                    <a:pt x="518833" y="177812"/>
                  </a:moveTo>
                  <a:lnTo>
                    <a:pt x="503542" y="99631"/>
                  </a:lnTo>
                  <a:lnTo>
                    <a:pt x="111569" y="177812"/>
                  </a:lnTo>
                  <a:lnTo>
                    <a:pt x="346138" y="177812"/>
                  </a:lnTo>
                  <a:lnTo>
                    <a:pt x="466864" y="154051"/>
                  </a:lnTo>
                  <a:lnTo>
                    <a:pt x="472224" y="177812"/>
                  </a:lnTo>
                  <a:lnTo>
                    <a:pt x="518833" y="177812"/>
                  </a:lnTo>
                  <a:close/>
                </a:path>
              </a:pathLst>
            </a:custGeom>
            <a:solidFill>
              <a:srgbClr val="FFFFFF"/>
            </a:solidFill>
          </p:spPr>
          <p:txBody>
            <a:bodyPr wrap="square" lIns="0" tIns="0" rIns="0" bIns="0" rtlCol="0"/>
            <a:lstStyle/>
            <a:p>
              <a:endParaRPr/>
            </a:p>
          </p:txBody>
        </p:sp>
      </p:grpSp>
      <p:sp>
        <p:nvSpPr>
          <p:cNvPr id="15" name="object 15"/>
          <p:cNvSpPr txBox="1"/>
          <p:nvPr/>
        </p:nvSpPr>
        <p:spPr>
          <a:xfrm>
            <a:off x="2650235" y="3603752"/>
            <a:ext cx="1898650" cy="1997983"/>
          </a:xfrm>
          <a:prstGeom prst="rect">
            <a:avLst/>
          </a:prstGeom>
        </p:spPr>
        <p:txBody>
          <a:bodyPr vert="horz" wrap="square" lIns="0" tIns="46355" rIns="0" bIns="0" rtlCol="0">
            <a:spAutoFit/>
          </a:bodyPr>
          <a:lstStyle/>
          <a:p>
            <a:pPr marL="12700" marR="5080" algn="ctr">
              <a:lnSpc>
                <a:spcPct val="90800"/>
              </a:lnSpc>
              <a:spcBef>
                <a:spcPts val="365"/>
              </a:spcBef>
            </a:pPr>
            <a:r>
              <a:rPr sz="2400" spc="-25" dirty="0">
                <a:solidFill>
                  <a:srgbClr val="2D2B20"/>
                </a:solidFill>
                <a:latin typeface="Tw Cen MT"/>
                <a:cs typeface="Tw Cen MT"/>
              </a:rPr>
              <a:t>TENANT-</a:t>
            </a:r>
            <a:r>
              <a:rPr sz="2400" spc="-20" dirty="0">
                <a:solidFill>
                  <a:srgbClr val="2D2B20"/>
                </a:solidFill>
                <a:latin typeface="Tw Cen MT"/>
                <a:cs typeface="Tw Cen MT"/>
              </a:rPr>
              <a:t>BASED </a:t>
            </a:r>
            <a:r>
              <a:rPr sz="2400" spc="-10" dirty="0">
                <a:solidFill>
                  <a:srgbClr val="2D2B20"/>
                </a:solidFill>
                <a:latin typeface="Tw Cen MT"/>
                <a:cs typeface="Tw Cen MT"/>
              </a:rPr>
              <a:t>RENTAL ASSISTANCE (TBRA</a:t>
            </a:r>
            <a:r>
              <a:rPr sz="2400" spc="-10" dirty="0" smtClean="0">
                <a:solidFill>
                  <a:srgbClr val="2D2B20"/>
                </a:solidFill>
                <a:latin typeface="Tw Cen MT"/>
                <a:cs typeface="Tw Cen MT"/>
              </a:rPr>
              <a:t>)</a:t>
            </a:r>
            <a:r>
              <a:rPr lang="en-US" sz="2400" spc="-10" dirty="0" smtClean="0">
                <a:solidFill>
                  <a:srgbClr val="2D2B20"/>
                </a:solidFill>
                <a:latin typeface="Tw Cen MT"/>
                <a:cs typeface="Tw Cen MT"/>
              </a:rPr>
              <a:t> </a:t>
            </a:r>
          </a:p>
          <a:p>
            <a:pPr marL="12700" marR="5080" algn="ctr">
              <a:lnSpc>
                <a:spcPct val="90800"/>
              </a:lnSpc>
              <a:spcBef>
                <a:spcPts val="365"/>
              </a:spcBef>
            </a:pPr>
            <a:r>
              <a:rPr lang="en-US" spc="-10" dirty="0" smtClean="0">
                <a:solidFill>
                  <a:srgbClr val="2D2B20"/>
                </a:solidFill>
                <a:latin typeface="Tw Cen MT"/>
                <a:cs typeface="Tw Cen MT"/>
              </a:rPr>
              <a:t>(HOME ELIGIBILITY)</a:t>
            </a:r>
          </a:p>
          <a:p>
            <a:pPr marL="12700" marR="5080" algn="ctr">
              <a:lnSpc>
                <a:spcPct val="90800"/>
              </a:lnSpc>
              <a:spcBef>
                <a:spcPts val="365"/>
              </a:spcBef>
            </a:pPr>
            <a:endParaRPr lang="en-US" spc="-10" dirty="0">
              <a:solidFill>
                <a:srgbClr val="2D2B20"/>
              </a:solidFill>
              <a:latin typeface="Tw Cen MT"/>
              <a:cs typeface="Tw Cen MT"/>
            </a:endParaRPr>
          </a:p>
        </p:txBody>
      </p:sp>
      <p:grpSp>
        <p:nvGrpSpPr>
          <p:cNvPr id="16" name="object 16"/>
          <p:cNvGrpSpPr/>
          <p:nvPr/>
        </p:nvGrpSpPr>
        <p:grpSpPr>
          <a:xfrm>
            <a:off x="5448300" y="1960626"/>
            <a:ext cx="1295400" cy="1296670"/>
            <a:chOff x="5448300" y="1960626"/>
            <a:chExt cx="1295400" cy="1296670"/>
          </a:xfrm>
        </p:grpSpPr>
        <p:sp>
          <p:nvSpPr>
            <p:cNvPr id="17" name="object 17"/>
            <p:cNvSpPr/>
            <p:nvPr/>
          </p:nvSpPr>
          <p:spPr>
            <a:xfrm>
              <a:off x="5448300" y="1960626"/>
              <a:ext cx="1295400" cy="1296670"/>
            </a:xfrm>
            <a:custGeom>
              <a:avLst/>
              <a:gdLst/>
              <a:ahLst/>
              <a:cxnLst/>
              <a:rect l="l" t="t" r="r" b="b"/>
              <a:pathLst>
                <a:path w="1295400" h="1296670">
                  <a:moveTo>
                    <a:pt x="647700" y="0"/>
                  </a:moveTo>
                  <a:lnTo>
                    <a:pt x="599355" y="1777"/>
                  </a:lnTo>
                  <a:lnTo>
                    <a:pt x="551977" y="7027"/>
                  </a:lnTo>
                  <a:lnTo>
                    <a:pt x="505690" y="15624"/>
                  </a:lnTo>
                  <a:lnTo>
                    <a:pt x="460619" y="27442"/>
                  </a:lnTo>
                  <a:lnTo>
                    <a:pt x="416889" y="42356"/>
                  </a:lnTo>
                  <a:lnTo>
                    <a:pt x="374626" y="60240"/>
                  </a:lnTo>
                  <a:lnTo>
                    <a:pt x="333955" y="80970"/>
                  </a:lnTo>
                  <a:lnTo>
                    <a:pt x="295001" y="104419"/>
                  </a:lnTo>
                  <a:lnTo>
                    <a:pt x="257888" y="130463"/>
                  </a:lnTo>
                  <a:lnTo>
                    <a:pt x="222743" y="158976"/>
                  </a:lnTo>
                  <a:lnTo>
                    <a:pt x="189690" y="189833"/>
                  </a:lnTo>
                  <a:lnTo>
                    <a:pt x="158854" y="222908"/>
                  </a:lnTo>
                  <a:lnTo>
                    <a:pt x="130362" y="258076"/>
                  </a:lnTo>
                  <a:lnTo>
                    <a:pt x="104337" y="295211"/>
                  </a:lnTo>
                  <a:lnTo>
                    <a:pt x="80905" y="334189"/>
                  </a:lnTo>
                  <a:lnTo>
                    <a:pt x="60191" y="374883"/>
                  </a:lnTo>
                  <a:lnTo>
                    <a:pt x="42321" y="417169"/>
                  </a:lnTo>
                  <a:lnTo>
                    <a:pt x="27419" y="460920"/>
                  </a:lnTo>
                  <a:lnTo>
                    <a:pt x="15611" y="506013"/>
                  </a:lnTo>
                  <a:lnTo>
                    <a:pt x="7021" y="552321"/>
                  </a:lnTo>
                  <a:lnTo>
                    <a:pt x="1776" y="599718"/>
                  </a:lnTo>
                  <a:lnTo>
                    <a:pt x="0" y="648081"/>
                  </a:lnTo>
                  <a:lnTo>
                    <a:pt x="1776" y="696443"/>
                  </a:lnTo>
                  <a:lnTo>
                    <a:pt x="7021" y="743840"/>
                  </a:lnTo>
                  <a:lnTo>
                    <a:pt x="15611" y="790148"/>
                  </a:lnTo>
                  <a:lnTo>
                    <a:pt x="27419" y="835241"/>
                  </a:lnTo>
                  <a:lnTo>
                    <a:pt x="42321" y="878992"/>
                  </a:lnTo>
                  <a:lnTo>
                    <a:pt x="60191" y="921278"/>
                  </a:lnTo>
                  <a:lnTo>
                    <a:pt x="80905" y="961972"/>
                  </a:lnTo>
                  <a:lnTo>
                    <a:pt x="104337" y="1000950"/>
                  </a:lnTo>
                  <a:lnTo>
                    <a:pt x="130362" y="1038085"/>
                  </a:lnTo>
                  <a:lnTo>
                    <a:pt x="158854" y="1073253"/>
                  </a:lnTo>
                  <a:lnTo>
                    <a:pt x="189690" y="1106328"/>
                  </a:lnTo>
                  <a:lnTo>
                    <a:pt x="222743" y="1137185"/>
                  </a:lnTo>
                  <a:lnTo>
                    <a:pt x="257888" y="1165698"/>
                  </a:lnTo>
                  <a:lnTo>
                    <a:pt x="295001" y="1191742"/>
                  </a:lnTo>
                  <a:lnTo>
                    <a:pt x="333955" y="1215191"/>
                  </a:lnTo>
                  <a:lnTo>
                    <a:pt x="374626" y="1235921"/>
                  </a:lnTo>
                  <a:lnTo>
                    <a:pt x="416889" y="1253805"/>
                  </a:lnTo>
                  <a:lnTo>
                    <a:pt x="460619" y="1268719"/>
                  </a:lnTo>
                  <a:lnTo>
                    <a:pt x="505690" y="1280537"/>
                  </a:lnTo>
                  <a:lnTo>
                    <a:pt x="551977" y="1289134"/>
                  </a:lnTo>
                  <a:lnTo>
                    <a:pt x="599355" y="1294384"/>
                  </a:lnTo>
                  <a:lnTo>
                    <a:pt x="647700" y="1296162"/>
                  </a:lnTo>
                  <a:lnTo>
                    <a:pt x="696044" y="1294384"/>
                  </a:lnTo>
                  <a:lnTo>
                    <a:pt x="743422" y="1289134"/>
                  </a:lnTo>
                  <a:lnTo>
                    <a:pt x="789709" y="1280537"/>
                  </a:lnTo>
                  <a:lnTo>
                    <a:pt x="834780" y="1268719"/>
                  </a:lnTo>
                  <a:lnTo>
                    <a:pt x="878510" y="1253805"/>
                  </a:lnTo>
                  <a:lnTo>
                    <a:pt x="920773" y="1235921"/>
                  </a:lnTo>
                  <a:lnTo>
                    <a:pt x="961444" y="1215191"/>
                  </a:lnTo>
                  <a:lnTo>
                    <a:pt x="1000398" y="1191742"/>
                  </a:lnTo>
                  <a:lnTo>
                    <a:pt x="1037511" y="1165698"/>
                  </a:lnTo>
                  <a:lnTo>
                    <a:pt x="1072656" y="1137185"/>
                  </a:lnTo>
                  <a:lnTo>
                    <a:pt x="1105709" y="1106328"/>
                  </a:lnTo>
                  <a:lnTo>
                    <a:pt x="1136545" y="1073253"/>
                  </a:lnTo>
                  <a:lnTo>
                    <a:pt x="1165037" y="1038085"/>
                  </a:lnTo>
                  <a:lnTo>
                    <a:pt x="1191062" y="1000950"/>
                  </a:lnTo>
                  <a:lnTo>
                    <a:pt x="1214494" y="961972"/>
                  </a:lnTo>
                  <a:lnTo>
                    <a:pt x="1235208" y="921278"/>
                  </a:lnTo>
                  <a:lnTo>
                    <a:pt x="1253078" y="878992"/>
                  </a:lnTo>
                  <a:lnTo>
                    <a:pt x="1267980" y="835241"/>
                  </a:lnTo>
                  <a:lnTo>
                    <a:pt x="1279788" y="790148"/>
                  </a:lnTo>
                  <a:lnTo>
                    <a:pt x="1288378" y="743840"/>
                  </a:lnTo>
                  <a:lnTo>
                    <a:pt x="1293623" y="696443"/>
                  </a:lnTo>
                  <a:lnTo>
                    <a:pt x="1295400" y="648081"/>
                  </a:lnTo>
                  <a:lnTo>
                    <a:pt x="1293623" y="599718"/>
                  </a:lnTo>
                  <a:lnTo>
                    <a:pt x="1288378" y="552321"/>
                  </a:lnTo>
                  <a:lnTo>
                    <a:pt x="1279788" y="506013"/>
                  </a:lnTo>
                  <a:lnTo>
                    <a:pt x="1267980" y="460920"/>
                  </a:lnTo>
                  <a:lnTo>
                    <a:pt x="1253078" y="417169"/>
                  </a:lnTo>
                  <a:lnTo>
                    <a:pt x="1235208" y="374883"/>
                  </a:lnTo>
                  <a:lnTo>
                    <a:pt x="1214494" y="334189"/>
                  </a:lnTo>
                  <a:lnTo>
                    <a:pt x="1191062" y="295211"/>
                  </a:lnTo>
                  <a:lnTo>
                    <a:pt x="1165037" y="258076"/>
                  </a:lnTo>
                  <a:lnTo>
                    <a:pt x="1136545" y="222908"/>
                  </a:lnTo>
                  <a:lnTo>
                    <a:pt x="1105709" y="189833"/>
                  </a:lnTo>
                  <a:lnTo>
                    <a:pt x="1072656" y="158976"/>
                  </a:lnTo>
                  <a:lnTo>
                    <a:pt x="1037511" y="130463"/>
                  </a:lnTo>
                  <a:lnTo>
                    <a:pt x="1000398" y="104419"/>
                  </a:lnTo>
                  <a:lnTo>
                    <a:pt x="961444" y="80970"/>
                  </a:lnTo>
                  <a:lnTo>
                    <a:pt x="920773" y="60240"/>
                  </a:lnTo>
                  <a:lnTo>
                    <a:pt x="878510" y="42356"/>
                  </a:lnTo>
                  <a:lnTo>
                    <a:pt x="834780" y="27442"/>
                  </a:lnTo>
                  <a:lnTo>
                    <a:pt x="789709" y="15624"/>
                  </a:lnTo>
                  <a:lnTo>
                    <a:pt x="743422" y="7027"/>
                  </a:lnTo>
                  <a:lnTo>
                    <a:pt x="696044" y="1777"/>
                  </a:lnTo>
                  <a:lnTo>
                    <a:pt x="647700" y="0"/>
                  </a:lnTo>
                  <a:close/>
                </a:path>
              </a:pathLst>
            </a:custGeom>
            <a:solidFill>
              <a:srgbClr val="94A29D"/>
            </a:solidFill>
          </p:spPr>
          <p:txBody>
            <a:bodyPr wrap="square" lIns="0" tIns="0" rIns="0" bIns="0" rtlCol="0"/>
            <a:lstStyle/>
            <a:p>
              <a:endParaRPr/>
            </a:p>
          </p:txBody>
        </p:sp>
        <p:sp>
          <p:nvSpPr>
            <p:cNvPr id="18" name="object 18"/>
            <p:cNvSpPr/>
            <p:nvPr/>
          </p:nvSpPr>
          <p:spPr>
            <a:xfrm>
              <a:off x="5743956" y="2277808"/>
              <a:ext cx="709295" cy="668655"/>
            </a:xfrm>
            <a:custGeom>
              <a:avLst/>
              <a:gdLst/>
              <a:ahLst/>
              <a:cxnLst/>
              <a:rect l="l" t="t" r="r" b="b"/>
              <a:pathLst>
                <a:path w="709295" h="668655">
                  <a:moveTo>
                    <a:pt x="296481" y="380136"/>
                  </a:moveTo>
                  <a:lnTo>
                    <a:pt x="294182" y="372465"/>
                  </a:lnTo>
                  <a:lnTo>
                    <a:pt x="291896" y="364045"/>
                  </a:lnTo>
                  <a:lnTo>
                    <a:pt x="283489" y="359448"/>
                  </a:lnTo>
                  <a:lnTo>
                    <a:pt x="275844" y="361746"/>
                  </a:lnTo>
                  <a:lnTo>
                    <a:pt x="205549" y="380136"/>
                  </a:lnTo>
                  <a:lnTo>
                    <a:pt x="251777" y="354850"/>
                  </a:lnTo>
                  <a:lnTo>
                    <a:pt x="272796" y="343344"/>
                  </a:lnTo>
                  <a:lnTo>
                    <a:pt x="280428" y="339521"/>
                  </a:lnTo>
                  <a:lnTo>
                    <a:pt x="282727" y="330314"/>
                  </a:lnTo>
                  <a:lnTo>
                    <a:pt x="275082" y="314998"/>
                  </a:lnTo>
                  <a:lnTo>
                    <a:pt x="265912" y="312686"/>
                  </a:lnTo>
                  <a:lnTo>
                    <a:pt x="258279" y="316522"/>
                  </a:lnTo>
                  <a:lnTo>
                    <a:pt x="186448" y="354850"/>
                  </a:lnTo>
                  <a:lnTo>
                    <a:pt x="190779" y="351015"/>
                  </a:lnTo>
                  <a:lnTo>
                    <a:pt x="250634" y="298132"/>
                  </a:lnTo>
                  <a:lnTo>
                    <a:pt x="251396" y="288163"/>
                  </a:lnTo>
                  <a:lnTo>
                    <a:pt x="240703" y="275907"/>
                  </a:lnTo>
                  <a:lnTo>
                    <a:pt x="230771" y="275145"/>
                  </a:lnTo>
                  <a:lnTo>
                    <a:pt x="154355" y="341820"/>
                  </a:lnTo>
                  <a:lnTo>
                    <a:pt x="146900" y="344982"/>
                  </a:lnTo>
                  <a:lnTo>
                    <a:pt x="139458" y="347560"/>
                  </a:lnTo>
                  <a:lnTo>
                    <a:pt x="132003" y="349580"/>
                  </a:lnTo>
                  <a:lnTo>
                    <a:pt x="124561" y="351015"/>
                  </a:lnTo>
                  <a:lnTo>
                    <a:pt x="124561" y="350240"/>
                  </a:lnTo>
                  <a:lnTo>
                    <a:pt x="125323" y="350240"/>
                  </a:lnTo>
                  <a:lnTo>
                    <a:pt x="132715" y="333451"/>
                  </a:lnTo>
                  <a:lnTo>
                    <a:pt x="137452" y="315950"/>
                  </a:lnTo>
                  <a:lnTo>
                    <a:pt x="139179" y="298729"/>
                  </a:lnTo>
                  <a:lnTo>
                    <a:pt x="137541" y="282803"/>
                  </a:lnTo>
                  <a:lnTo>
                    <a:pt x="136017" y="275145"/>
                  </a:lnTo>
                  <a:lnTo>
                    <a:pt x="127609" y="270535"/>
                  </a:lnTo>
                  <a:lnTo>
                    <a:pt x="112331" y="273608"/>
                  </a:lnTo>
                  <a:lnTo>
                    <a:pt x="107746" y="282041"/>
                  </a:lnTo>
                  <a:lnTo>
                    <a:pt x="109270" y="289699"/>
                  </a:lnTo>
                  <a:lnTo>
                    <a:pt x="109232" y="298132"/>
                  </a:lnTo>
                  <a:lnTo>
                    <a:pt x="106413" y="307708"/>
                  </a:lnTo>
                  <a:lnTo>
                    <a:pt x="101536" y="318579"/>
                  </a:lnTo>
                  <a:lnTo>
                    <a:pt x="95516" y="330314"/>
                  </a:lnTo>
                  <a:lnTo>
                    <a:pt x="87414" y="345973"/>
                  </a:lnTo>
                  <a:lnTo>
                    <a:pt x="79946" y="362991"/>
                  </a:lnTo>
                  <a:lnTo>
                    <a:pt x="74345" y="381292"/>
                  </a:lnTo>
                  <a:lnTo>
                    <a:pt x="71831" y="400824"/>
                  </a:lnTo>
                  <a:lnTo>
                    <a:pt x="0" y="439915"/>
                  </a:lnTo>
                  <a:lnTo>
                    <a:pt x="32092" y="498932"/>
                  </a:lnTo>
                  <a:lnTo>
                    <a:pt x="107746" y="458304"/>
                  </a:lnTo>
                  <a:lnTo>
                    <a:pt x="128930" y="463880"/>
                  </a:lnTo>
                  <a:lnTo>
                    <a:pt x="154546" y="459740"/>
                  </a:lnTo>
                  <a:lnTo>
                    <a:pt x="158559" y="458304"/>
                  </a:lnTo>
                  <a:lnTo>
                    <a:pt x="179311" y="450875"/>
                  </a:lnTo>
                  <a:lnTo>
                    <a:pt x="197916" y="442214"/>
                  </a:lnTo>
                  <a:lnTo>
                    <a:pt x="264388" y="442976"/>
                  </a:lnTo>
                  <a:lnTo>
                    <a:pt x="272796" y="442976"/>
                  </a:lnTo>
                  <a:lnTo>
                    <a:pt x="273558" y="442214"/>
                  </a:lnTo>
                  <a:lnTo>
                    <a:pt x="279666" y="436079"/>
                  </a:lnTo>
                  <a:lnTo>
                    <a:pt x="279666" y="419227"/>
                  </a:lnTo>
                  <a:lnTo>
                    <a:pt x="272796" y="412318"/>
                  </a:lnTo>
                  <a:lnTo>
                    <a:pt x="264388" y="412318"/>
                  </a:lnTo>
                  <a:lnTo>
                    <a:pt x="202488" y="411556"/>
                  </a:lnTo>
                  <a:lnTo>
                    <a:pt x="283489" y="390867"/>
                  </a:lnTo>
                  <a:lnTo>
                    <a:pt x="291896" y="388569"/>
                  </a:lnTo>
                  <a:lnTo>
                    <a:pt x="296481" y="380136"/>
                  </a:lnTo>
                  <a:close/>
                </a:path>
                <a:path w="709295" h="668655">
                  <a:moveTo>
                    <a:pt x="380530" y="190068"/>
                  </a:moveTo>
                  <a:lnTo>
                    <a:pt x="379006" y="180111"/>
                  </a:lnTo>
                  <a:lnTo>
                    <a:pt x="345757" y="157886"/>
                  </a:lnTo>
                  <a:lnTo>
                    <a:pt x="294182" y="123393"/>
                  </a:lnTo>
                  <a:lnTo>
                    <a:pt x="289306" y="116954"/>
                  </a:lnTo>
                  <a:lnTo>
                    <a:pt x="284924" y="110363"/>
                  </a:lnTo>
                  <a:lnTo>
                    <a:pt x="280974" y="103784"/>
                  </a:lnTo>
                  <a:lnTo>
                    <a:pt x="277380" y="97332"/>
                  </a:lnTo>
                  <a:lnTo>
                    <a:pt x="278142" y="97332"/>
                  </a:lnTo>
                  <a:lnTo>
                    <a:pt x="295859" y="100164"/>
                  </a:lnTo>
                  <a:lnTo>
                    <a:pt x="313867" y="100406"/>
                  </a:lnTo>
                  <a:lnTo>
                    <a:pt x="331012" y="97764"/>
                  </a:lnTo>
                  <a:lnTo>
                    <a:pt x="332130" y="97332"/>
                  </a:lnTo>
                  <a:lnTo>
                    <a:pt x="346151" y="91973"/>
                  </a:lnTo>
                  <a:lnTo>
                    <a:pt x="353021" y="88138"/>
                  </a:lnTo>
                  <a:lnTo>
                    <a:pt x="355320" y="79705"/>
                  </a:lnTo>
                  <a:lnTo>
                    <a:pt x="349631" y="69443"/>
                  </a:lnTo>
                  <a:lnTo>
                    <a:pt x="347675" y="65913"/>
                  </a:lnTo>
                  <a:lnTo>
                    <a:pt x="339267" y="63614"/>
                  </a:lnTo>
                  <a:lnTo>
                    <a:pt x="332397" y="67449"/>
                  </a:lnTo>
                  <a:lnTo>
                    <a:pt x="324637" y="69443"/>
                  </a:lnTo>
                  <a:lnTo>
                    <a:pt x="314439" y="69075"/>
                  </a:lnTo>
                  <a:lnTo>
                    <a:pt x="302514" y="67119"/>
                  </a:lnTo>
                  <a:lnTo>
                    <a:pt x="289598" y="64376"/>
                  </a:lnTo>
                  <a:lnTo>
                    <a:pt x="272326" y="60426"/>
                  </a:lnTo>
                  <a:lnTo>
                    <a:pt x="268300" y="59778"/>
                  </a:lnTo>
                  <a:lnTo>
                    <a:pt x="253974" y="57480"/>
                  </a:lnTo>
                  <a:lnTo>
                    <a:pt x="234911" y="56832"/>
                  </a:lnTo>
                  <a:lnTo>
                    <a:pt x="215480" y="59778"/>
                  </a:lnTo>
                  <a:lnTo>
                    <a:pt x="159702" y="0"/>
                  </a:lnTo>
                  <a:lnTo>
                    <a:pt x="110807" y="45986"/>
                  </a:lnTo>
                  <a:lnTo>
                    <a:pt x="169633" y="108826"/>
                  </a:lnTo>
                  <a:lnTo>
                    <a:pt x="168173" y="131152"/>
                  </a:lnTo>
                  <a:lnTo>
                    <a:pt x="177952" y="155194"/>
                  </a:lnTo>
                  <a:lnTo>
                    <a:pt x="192735" y="176949"/>
                  </a:lnTo>
                  <a:lnTo>
                    <a:pt x="206311" y="192366"/>
                  </a:lnTo>
                  <a:lnTo>
                    <a:pt x="222364" y="256743"/>
                  </a:lnTo>
                  <a:lnTo>
                    <a:pt x="223888" y="263639"/>
                  </a:lnTo>
                  <a:lnTo>
                    <a:pt x="229997" y="268236"/>
                  </a:lnTo>
                  <a:lnTo>
                    <a:pt x="239166" y="268236"/>
                  </a:lnTo>
                  <a:lnTo>
                    <a:pt x="240703" y="267474"/>
                  </a:lnTo>
                  <a:lnTo>
                    <a:pt x="249110" y="265176"/>
                  </a:lnTo>
                  <a:lnTo>
                    <a:pt x="253695" y="257517"/>
                  </a:lnTo>
                  <a:lnTo>
                    <a:pt x="252158" y="249085"/>
                  </a:lnTo>
                  <a:lnTo>
                    <a:pt x="237642" y="188531"/>
                  </a:lnTo>
                  <a:lnTo>
                    <a:pt x="278142" y="261340"/>
                  </a:lnTo>
                  <a:lnTo>
                    <a:pt x="281203" y="266712"/>
                  </a:lnTo>
                  <a:lnTo>
                    <a:pt x="285788" y="269011"/>
                  </a:lnTo>
                  <a:lnTo>
                    <a:pt x="294182" y="269011"/>
                  </a:lnTo>
                  <a:lnTo>
                    <a:pt x="297243" y="268236"/>
                  </a:lnTo>
                  <a:lnTo>
                    <a:pt x="299529" y="266712"/>
                  </a:lnTo>
                  <a:lnTo>
                    <a:pt x="307174" y="262877"/>
                  </a:lnTo>
                  <a:lnTo>
                    <a:pt x="309473" y="252920"/>
                  </a:lnTo>
                  <a:lnTo>
                    <a:pt x="273888" y="188531"/>
                  </a:lnTo>
                  <a:lnTo>
                    <a:pt x="270497" y="182410"/>
                  </a:lnTo>
                  <a:lnTo>
                    <a:pt x="322453" y="238353"/>
                  </a:lnTo>
                  <a:lnTo>
                    <a:pt x="325513" y="241414"/>
                  </a:lnTo>
                  <a:lnTo>
                    <a:pt x="329336" y="242951"/>
                  </a:lnTo>
                  <a:lnTo>
                    <a:pt x="337743" y="242951"/>
                  </a:lnTo>
                  <a:lnTo>
                    <a:pt x="341566" y="241414"/>
                  </a:lnTo>
                  <a:lnTo>
                    <a:pt x="344614" y="239115"/>
                  </a:lnTo>
                  <a:lnTo>
                    <a:pt x="350735" y="232994"/>
                  </a:lnTo>
                  <a:lnTo>
                    <a:pt x="350735" y="223786"/>
                  </a:lnTo>
                  <a:lnTo>
                    <a:pt x="345376" y="217665"/>
                  </a:lnTo>
                  <a:lnTo>
                    <a:pt x="312483" y="182410"/>
                  </a:lnTo>
                  <a:lnTo>
                    <a:pt x="289598" y="157886"/>
                  </a:lnTo>
                  <a:lnTo>
                    <a:pt x="356844" y="203098"/>
                  </a:lnTo>
                  <a:lnTo>
                    <a:pt x="359905" y="203860"/>
                  </a:lnTo>
                  <a:lnTo>
                    <a:pt x="367538" y="203860"/>
                  </a:lnTo>
                  <a:lnTo>
                    <a:pt x="372884" y="201561"/>
                  </a:lnTo>
                  <a:lnTo>
                    <a:pt x="380530" y="190068"/>
                  </a:lnTo>
                  <a:close/>
                </a:path>
                <a:path w="709295" h="668655">
                  <a:moveTo>
                    <a:pt x="471462" y="428421"/>
                  </a:moveTo>
                  <a:lnTo>
                    <a:pt x="469163" y="419227"/>
                  </a:lnTo>
                  <a:lnTo>
                    <a:pt x="453885" y="411556"/>
                  </a:lnTo>
                  <a:lnTo>
                    <a:pt x="444715" y="413854"/>
                  </a:lnTo>
                  <a:lnTo>
                    <a:pt x="440893" y="421525"/>
                  </a:lnTo>
                  <a:lnTo>
                    <a:pt x="410324" y="475932"/>
                  </a:lnTo>
                  <a:lnTo>
                    <a:pt x="413613" y="462902"/>
                  </a:lnTo>
                  <a:lnTo>
                    <a:pt x="414959" y="457542"/>
                  </a:lnTo>
                  <a:lnTo>
                    <a:pt x="430961" y="393928"/>
                  </a:lnTo>
                  <a:lnTo>
                    <a:pt x="433247" y="385495"/>
                  </a:lnTo>
                  <a:lnTo>
                    <a:pt x="427901" y="377075"/>
                  </a:lnTo>
                  <a:lnTo>
                    <a:pt x="419493" y="375539"/>
                  </a:lnTo>
                  <a:lnTo>
                    <a:pt x="411099" y="373240"/>
                  </a:lnTo>
                  <a:lnTo>
                    <a:pt x="402691" y="378599"/>
                  </a:lnTo>
                  <a:lnTo>
                    <a:pt x="401154" y="387032"/>
                  </a:lnTo>
                  <a:lnTo>
                    <a:pt x="383590" y="457542"/>
                  </a:lnTo>
                  <a:lnTo>
                    <a:pt x="383590" y="372465"/>
                  </a:lnTo>
                  <a:lnTo>
                    <a:pt x="376707" y="365569"/>
                  </a:lnTo>
                  <a:lnTo>
                    <a:pt x="359905" y="365569"/>
                  </a:lnTo>
                  <a:lnTo>
                    <a:pt x="353021" y="372465"/>
                  </a:lnTo>
                  <a:lnTo>
                    <a:pt x="353021" y="462902"/>
                  </a:lnTo>
                  <a:lnTo>
                    <a:pt x="335445" y="387032"/>
                  </a:lnTo>
                  <a:lnTo>
                    <a:pt x="333921" y="378599"/>
                  </a:lnTo>
                  <a:lnTo>
                    <a:pt x="325513" y="374002"/>
                  </a:lnTo>
                  <a:lnTo>
                    <a:pt x="308698" y="377075"/>
                  </a:lnTo>
                  <a:lnTo>
                    <a:pt x="304114" y="385495"/>
                  </a:lnTo>
                  <a:lnTo>
                    <a:pt x="305650" y="393928"/>
                  </a:lnTo>
                  <a:lnTo>
                    <a:pt x="327037" y="485127"/>
                  </a:lnTo>
                  <a:lnTo>
                    <a:pt x="326212" y="493153"/>
                  </a:lnTo>
                  <a:lnTo>
                    <a:pt x="324942" y="501027"/>
                  </a:lnTo>
                  <a:lnTo>
                    <a:pt x="323392" y="508622"/>
                  </a:lnTo>
                  <a:lnTo>
                    <a:pt x="321691" y="515785"/>
                  </a:lnTo>
                  <a:lnTo>
                    <a:pt x="321691" y="515023"/>
                  </a:lnTo>
                  <a:lnTo>
                    <a:pt x="320929" y="515023"/>
                  </a:lnTo>
                  <a:lnTo>
                    <a:pt x="282359" y="478269"/>
                  </a:lnTo>
                  <a:lnTo>
                    <a:pt x="259803" y="469798"/>
                  </a:lnTo>
                  <a:lnTo>
                    <a:pt x="252158" y="474395"/>
                  </a:lnTo>
                  <a:lnTo>
                    <a:pt x="247573" y="489724"/>
                  </a:lnTo>
                  <a:lnTo>
                    <a:pt x="252158" y="497395"/>
                  </a:lnTo>
                  <a:lnTo>
                    <a:pt x="259803" y="499694"/>
                  </a:lnTo>
                  <a:lnTo>
                    <a:pt x="267131" y="503542"/>
                  </a:lnTo>
                  <a:lnTo>
                    <a:pt x="274320" y="510895"/>
                  </a:lnTo>
                  <a:lnTo>
                    <a:pt x="281508" y="520712"/>
                  </a:lnTo>
                  <a:lnTo>
                    <a:pt x="288836" y="531876"/>
                  </a:lnTo>
                  <a:lnTo>
                    <a:pt x="298653" y="546633"/>
                  </a:lnTo>
                  <a:lnTo>
                    <a:pt x="310045" y="561390"/>
                  </a:lnTo>
                  <a:lnTo>
                    <a:pt x="323443" y="574992"/>
                  </a:lnTo>
                  <a:lnTo>
                    <a:pt x="339267" y="586295"/>
                  </a:lnTo>
                  <a:lnTo>
                    <a:pt x="339267" y="668299"/>
                  </a:lnTo>
                  <a:lnTo>
                    <a:pt x="406514" y="668299"/>
                  </a:lnTo>
                  <a:lnTo>
                    <a:pt x="406514" y="581698"/>
                  </a:lnTo>
                  <a:lnTo>
                    <a:pt x="421576" y="565340"/>
                  </a:lnTo>
                  <a:lnTo>
                    <a:pt x="430199" y="540499"/>
                  </a:lnTo>
                  <a:lnTo>
                    <a:pt x="433997" y="515785"/>
                  </a:lnTo>
                  <a:lnTo>
                    <a:pt x="434225" y="514235"/>
                  </a:lnTo>
                  <a:lnTo>
                    <a:pt x="435546" y="493560"/>
                  </a:lnTo>
                  <a:lnTo>
                    <a:pt x="445389" y="475932"/>
                  </a:lnTo>
                  <a:lnTo>
                    <a:pt x="467639" y="436079"/>
                  </a:lnTo>
                  <a:lnTo>
                    <a:pt x="471462" y="428421"/>
                  </a:lnTo>
                  <a:close/>
                </a:path>
                <a:path w="709295" h="668655">
                  <a:moveTo>
                    <a:pt x="638035" y="44450"/>
                  </a:moveTo>
                  <a:lnTo>
                    <a:pt x="587603" y="0"/>
                  </a:lnTo>
                  <a:lnTo>
                    <a:pt x="531063" y="65151"/>
                  </a:lnTo>
                  <a:lnTo>
                    <a:pt x="508965" y="67500"/>
                  </a:lnTo>
                  <a:lnTo>
                    <a:pt x="486168" y="80479"/>
                  </a:lnTo>
                  <a:lnTo>
                    <a:pt x="465937" y="97485"/>
                  </a:lnTo>
                  <a:lnTo>
                    <a:pt x="451586" y="111899"/>
                  </a:lnTo>
                  <a:lnTo>
                    <a:pt x="388937" y="134124"/>
                  </a:lnTo>
                  <a:lnTo>
                    <a:pt x="381292" y="137185"/>
                  </a:lnTo>
                  <a:lnTo>
                    <a:pt x="376707" y="145618"/>
                  </a:lnTo>
                  <a:lnTo>
                    <a:pt x="379768" y="154051"/>
                  </a:lnTo>
                  <a:lnTo>
                    <a:pt x="382816" y="161709"/>
                  </a:lnTo>
                  <a:lnTo>
                    <a:pt x="388937" y="165544"/>
                  </a:lnTo>
                  <a:lnTo>
                    <a:pt x="398106" y="165544"/>
                  </a:lnTo>
                  <a:lnTo>
                    <a:pt x="400392" y="164782"/>
                  </a:lnTo>
                  <a:lnTo>
                    <a:pt x="458470" y="144081"/>
                  </a:lnTo>
                  <a:lnTo>
                    <a:pt x="389699" y="191604"/>
                  </a:lnTo>
                  <a:lnTo>
                    <a:pt x="382816" y="196202"/>
                  </a:lnTo>
                  <a:lnTo>
                    <a:pt x="381292" y="206159"/>
                  </a:lnTo>
                  <a:lnTo>
                    <a:pt x="388937" y="217665"/>
                  </a:lnTo>
                  <a:lnTo>
                    <a:pt x="393522" y="219964"/>
                  </a:lnTo>
                  <a:lnTo>
                    <a:pt x="401154" y="219964"/>
                  </a:lnTo>
                  <a:lnTo>
                    <a:pt x="404215" y="219189"/>
                  </a:lnTo>
                  <a:lnTo>
                    <a:pt x="406514" y="216890"/>
                  </a:lnTo>
                  <a:lnTo>
                    <a:pt x="466115" y="175514"/>
                  </a:lnTo>
                  <a:lnTo>
                    <a:pt x="410324" y="239115"/>
                  </a:lnTo>
                  <a:lnTo>
                    <a:pt x="411099" y="249085"/>
                  </a:lnTo>
                  <a:lnTo>
                    <a:pt x="417207" y="254444"/>
                  </a:lnTo>
                  <a:lnTo>
                    <a:pt x="420268" y="256743"/>
                  </a:lnTo>
                  <a:lnTo>
                    <a:pt x="423316" y="258279"/>
                  </a:lnTo>
                  <a:lnTo>
                    <a:pt x="431723" y="258279"/>
                  </a:lnTo>
                  <a:lnTo>
                    <a:pt x="435546" y="256743"/>
                  </a:lnTo>
                  <a:lnTo>
                    <a:pt x="438607" y="252920"/>
                  </a:lnTo>
                  <a:lnTo>
                    <a:pt x="492848" y="190842"/>
                  </a:lnTo>
                  <a:lnTo>
                    <a:pt x="456171" y="259816"/>
                  </a:lnTo>
                  <a:lnTo>
                    <a:pt x="452361" y="267474"/>
                  </a:lnTo>
                  <a:lnTo>
                    <a:pt x="454647" y="276669"/>
                  </a:lnTo>
                  <a:lnTo>
                    <a:pt x="462292" y="280504"/>
                  </a:lnTo>
                  <a:lnTo>
                    <a:pt x="464578" y="282041"/>
                  </a:lnTo>
                  <a:lnTo>
                    <a:pt x="474510" y="282041"/>
                  </a:lnTo>
                  <a:lnTo>
                    <a:pt x="479856" y="278968"/>
                  </a:lnTo>
                  <a:lnTo>
                    <a:pt x="482917" y="273608"/>
                  </a:lnTo>
                  <a:lnTo>
                    <a:pt x="527240" y="190842"/>
                  </a:lnTo>
                  <a:lnTo>
                    <a:pt x="533095" y="185369"/>
                  </a:lnTo>
                  <a:lnTo>
                    <a:pt x="539178" y="180390"/>
                  </a:lnTo>
                  <a:lnTo>
                    <a:pt x="545401" y="175856"/>
                  </a:lnTo>
                  <a:lnTo>
                    <a:pt x="545922" y="175514"/>
                  </a:lnTo>
                  <a:lnTo>
                    <a:pt x="551688" y="171678"/>
                  </a:lnTo>
                  <a:lnTo>
                    <a:pt x="551688" y="172440"/>
                  </a:lnTo>
                  <a:lnTo>
                    <a:pt x="550697" y="190627"/>
                  </a:lnTo>
                  <a:lnTo>
                    <a:pt x="552361" y="208749"/>
                  </a:lnTo>
                  <a:lnTo>
                    <a:pt x="556742" y="225577"/>
                  </a:lnTo>
                  <a:lnTo>
                    <a:pt x="563918" y="239890"/>
                  </a:lnTo>
                  <a:lnTo>
                    <a:pt x="568502" y="246786"/>
                  </a:lnTo>
                  <a:lnTo>
                    <a:pt x="576897" y="248310"/>
                  </a:lnTo>
                  <a:lnTo>
                    <a:pt x="590651" y="239115"/>
                  </a:lnTo>
                  <a:lnTo>
                    <a:pt x="592188" y="230695"/>
                  </a:lnTo>
                  <a:lnTo>
                    <a:pt x="587603" y="223786"/>
                  </a:lnTo>
                  <a:lnTo>
                    <a:pt x="584898" y="216001"/>
                  </a:lnTo>
                  <a:lnTo>
                    <a:pt x="584352" y="205689"/>
                  </a:lnTo>
                  <a:lnTo>
                    <a:pt x="585241" y="193509"/>
                  </a:lnTo>
                  <a:lnTo>
                    <a:pt x="587857" y="171678"/>
                  </a:lnTo>
                  <a:lnTo>
                    <a:pt x="588949" y="162674"/>
                  </a:lnTo>
                  <a:lnTo>
                    <a:pt x="589991" y="144081"/>
                  </a:lnTo>
                  <a:lnTo>
                    <a:pt x="588873" y="124929"/>
                  </a:lnTo>
                  <a:lnTo>
                    <a:pt x="584542" y="105765"/>
                  </a:lnTo>
                  <a:lnTo>
                    <a:pt x="638035" y="44450"/>
                  </a:lnTo>
                  <a:close/>
                </a:path>
                <a:path w="709295" h="668655">
                  <a:moveTo>
                    <a:pt x="709091" y="493560"/>
                  </a:moveTo>
                  <a:lnTo>
                    <a:pt x="696493" y="479767"/>
                  </a:lnTo>
                  <a:lnTo>
                    <a:pt x="686282" y="468579"/>
                  </a:lnTo>
                  <a:lnTo>
                    <a:pt x="660120" y="439915"/>
                  </a:lnTo>
                  <a:lnTo>
                    <a:pt x="651027" y="429945"/>
                  </a:lnTo>
                  <a:lnTo>
                    <a:pt x="651179" y="407619"/>
                  </a:lnTo>
                  <a:lnTo>
                    <a:pt x="640803" y="383489"/>
                  </a:lnTo>
                  <a:lnTo>
                    <a:pt x="638022" y="379374"/>
                  </a:lnTo>
                  <a:lnTo>
                    <a:pt x="625983" y="361518"/>
                  </a:lnTo>
                  <a:lnTo>
                    <a:pt x="619810" y="354076"/>
                  </a:lnTo>
                  <a:lnTo>
                    <a:pt x="615365" y="348716"/>
                  </a:lnTo>
                  <a:lnTo>
                    <a:pt x="612813" y="345643"/>
                  </a:lnTo>
                  <a:lnTo>
                    <a:pt x="597535" y="281266"/>
                  </a:lnTo>
                  <a:lnTo>
                    <a:pt x="595236" y="272846"/>
                  </a:lnTo>
                  <a:lnTo>
                    <a:pt x="587603" y="268236"/>
                  </a:lnTo>
                  <a:lnTo>
                    <a:pt x="579196" y="269773"/>
                  </a:lnTo>
                  <a:lnTo>
                    <a:pt x="570788" y="272072"/>
                  </a:lnTo>
                  <a:lnTo>
                    <a:pt x="566204" y="279742"/>
                  </a:lnTo>
                  <a:lnTo>
                    <a:pt x="567728" y="288163"/>
                  </a:lnTo>
                  <a:lnTo>
                    <a:pt x="582256" y="348716"/>
                  </a:lnTo>
                  <a:lnTo>
                    <a:pt x="541756" y="275145"/>
                  </a:lnTo>
                  <a:lnTo>
                    <a:pt x="537933" y="267474"/>
                  </a:lnTo>
                  <a:lnTo>
                    <a:pt x="528764" y="265176"/>
                  </a:lnTo>
                  <a:lnTo>
                    <a:pt x="513486" y="272846"/>
                  </a:lnTo>
                  <a:lnTo>
                    <a:pt x="511187" y="282041"/>
                  </a:lnTo>
                  <a:lnTo>
                    <a:pt x="515010" y="289699"/>
                  </a:lnTo>
                  <a:lnTo>
                    <a:pt x="550164" y="354076"/>
                  </a:lnTo>
                  <a:lnTo>
                    <a:pt x="498195" y="298132"/>
                  </a:lnTo>
                  <a:lnTo>
                    <a:pt x="492086" y="291998"/>
                  </a:lnTo>
                  <a:lnTo>
                    <a:pt x="482917" y="291236"/>
                  </a:lnTo>
                  <a:lnTo>
                    <a:pt x="470700" y="303491"/>
                  </a:lnTo>
                  <a:lnTo>
                    <a:pt x="469925" y="312699"/>
                  </a:lnTo>
                  <a:lnTo>
                    <a:pt x="476046" y="318820"/>
                  </a:lnTo>
                  <a:lnTo>
                    <a:pt x="531825" y="379374"/>
                  </a:lnTo>
                  <a:lnTo>
                    <a:pt x="467639" y="335686"/>
                  </a:lnTo>
                  <a:lnTo>
                    <a:pt x="460756" y="331089"/>
                  </a:lnTo>
                  <a:lnTo>
                    <a:pt x="450824" y="332613"/>
                  </a:lnTo>
                  <a:lnTo>
                    <a:pt x="441655" y="346417"/>
                  </a:lnTo>
                  <a:lnTo>
                    <a:pt x="443191" y="356374"/>
                  </a:lnTo>
                  <a:lnTo>
                    <a:pt x="450062" y="360972"/>
                  </a:lnTo>
                  <a:lnTo>
                    <a:pt x="527240" y="413854"/>
                  </a:lnTo>
                  <a:lnTo>
                    <a:pt x="532117" y="420293"/>
                  </a:lnTo>
                  <a:lnTo>
                    <a:pt x="536498" y="426885"/>
                  </a:lnTo>
                  <a:lnTo>
                    <a:pt x="540448" y="433476"/>
                  </a:lnTo>
                  <a:lnTo>
                    <a:pt x="544042" y="439915"/>
                  </a:lnTo>
                  <a:lnTo>
                    <a:pt x="543280" y="439915"/>
                  </a:lnTo>
                  <a:lnTo>
                    <a:pt x="525564" y="437083"/>
                  </a:lnTo>
                  <a:lnTo>
                    <a:pt x="507555" y="436854"/>
                  </a:lnTo>
                  <a:lnTo>
                    <a:pt x="490423" y="439483"/>
                  </a:lnTo>
                  <a:lnTo>
                    <a:pt x="475272" y="445274"/>
                  </a:lnTo>
                  <a:lnTo>
                    <a:pt x="468401" y="449110"/>
                  </a:lnTo>
                  <a:lnTo>
                    <a:pt x="465340" y="457542"/>
                  </a:lnTo>
                  <a:lnTo>
                    <a:pt x="472986" y="471335"/>
                  </a:lnTo>
                  <a:lnTo>
                    <a:pt x="481393" y="474395"/>
                  </a:lnTo>
                  <a:lnTo>
                    <a:pt x="488264" y="470573"/>
                  </a:lnTo>
                  <a:lnTo>
                    <a:pt x="496023" y="468579"/>
                  </a:lnTo>
                  <a:lnTo>
                    <a:pt x="506222" y="469036"/>
                  </a:lnTo>
                  <a:lnTo>
                    <a:pt x="518134" y="471220"/>
                  </a:lnTo>
                  <a:lnTo>
                    <a:pt x="531063" y="474395"/>
                  </a:lnTo>
                  <a:lnTo>
                    <a:pt x="548335" y="478370"/>
                  </a:lnTo>
                  <a:lnTo>
                    <a:pt x="566686" y="481393"/>
                  </a:lnTo>
                  <a:lnTo>
                    <a:pt x="585749" y="482269"/>
                  </a:lnTo>
                  <a:lnTo>
                    <a:pt x="605180" y="479767"/>
                  </a:lnTo>
                  <a:lnTo>
                    <a:pt x="660184" y="539546"/>
                  </a:lnTo>
                  <a:lnTo>
                    <a:pt x="709091" y="493560"/>
                  </a:lnTo>
                  <a:close/>
                </a:path>
              </a:pathLst>
            </a:custGeom>
            <a:solidFill>
              <a:srgbClr val="FFFFFF"/>
            </a:solidFill>
          </p:spPr>
          <p:txBody>
            <a:bodyPr wrap="square" lIns="0" tIns="0" rIns="0" bIns="0" rtlCol="0"/>
            <a:lstStyle/>
            <a:p>
              <a:endParaRPr/>
            </a:p>
          </p:txBody>
        </p:sp>
      </p:grpSp>
      <p:sp>
        <p:nvSpPr>
          <p:cNvPr id="19" name="object 19"/>
          <p:cNvSpPr txBox="1"/>
          <p:nvPr/>
        </p:nvSpPr>
        <p:spPr>
          <a:xfrm>
            <a:off x="5150103" y="3603752"/>
            <a:ext cx="1892300" cy="2903744"/>
          </a:xfrm>
          <a:prstGeom prst="rect">
            <a:avLst/>
          </a:prstGeom>
        </p:spPr>
        <p:txBody>
          <a:bodyPr vert="horz" wrap="square" lIns="0" tIns="46355" rIns="0" bIns="0" rtlCol="0">
            <a:spAutoFit/>
          </a:bodyPr>
          <a:lstStyle/>
          <a:p>
            <a:pPr marL="12700" marR="5080" indent="-635" algn="ctr">
              <a:lnSpc>
                <a:spcPct val="90800"/>
              </a:lnSpc>
              <a:spcBef>
                <a:spcPts val="365"/>
              </a:spcBef>
            </a:pPr>
            <a:r>
              <a:rPr sz="2400" spc="-10" dirty="0">
                <a:solidFill>
                  <a:srgbClr val="2D2B20"/>
                </a:solidFill>
                <a:latin typeface="Tw Cen MT"/>
                <a:cs typeface="Tw Cen MT"/>
              </a:rPr>
              <a:t>SUPPORTIVE SERVICES, HOMELESS PREVENTION </a:t>
            </a:r>
            <a:r>
              <a:rPr sz="2400" dirty="0">
                <a:solidFill>
                  <a:srgbClr val="2D2B20"/>
                </a:solidFill>
                <a:latin typeface="Tw Cen MT"/>
                <a:cs typeface="Tw Cen MT"/>
              </a:rPr>
              <a:t>SERVICES,</a:t>
            </a:r>
            <a:r>
              <a:rPr sz="2400" spc="-130" dirty="0">
                <a:solidFill>
                  <a:srgbClr val="2D2B20"/>
                </a:solidFill>
                <a:latin typeface="Tw Cen MT"/>
                <a:cs typeface="Tw Cen MT"/>
              </a:rPr>
              <a:t> </a:t>
            </a:r>
            <a:r>
              <a:rPr sz="2400" spc="-25" dirty="0">
                <a:solidFill>
                  <a:srgbClr val="2D2B20"/>
                </a:solidFill>
                <a:latin typeface="Tw Cen MT"/>
                <a:cs typeface="Tw Cen MT"/>
              </a:rPr>
              <a:t>AND </a:t>
            </a:r>
            <a:r>
              <a:rPr sz="2400" spc="-10" dirty="0">
                <a:solidFill>
                  <a:srgbClr val="2D2B20"/>
                </a:solidFill>
                <a:latin typeface="Tw Cen MT"/>
                <a:cs typeface="Tw Cen MT"/>
              </a:rPr>
              <a:t>HOUSING </a:t>
            </a:r>
            <a:r>
              <a:rPr sz="2400" spc="-10" dirty="0" smtClean="0">
                <a:solidFill>
                  <a:srgbClr val="2D2B20"/>
                </a:solidFill>
                <a:latin typeface="Tw Cen MT"/>
                <a:cs typeface="Tw Cen MT"/>
              </a:rPr>
              <a:t>COUNSELING</a:t>
            </a:r>
            <a:r>
              <a:rPr lang="en-US" sz="2400" spc="-10" dirty="0" smtClean="0">
                <a:solidFill>
                  <a:srgbClr val="2D2B20"/>
                </a:solidFill>
                <a:latin typeface="Tw Cen MT"/>
                <a:cs typeface="Tw Cen MT"/>
              </a:rPr>
              <a:t> </a:t>
            </a:r>
            <a:r>
              <a:rPr lang="en-US" spc="-10" dirty="0" smtClean="0">
                <a:solidFill>
                  <a:srgbClr val="2D2B20"/>
                </a:solidFill>
                <a:latin typeface="Tw Cen MT"/>
                <a:cs typeface="Tw Cen MT"/>
              </a:rPr>
              <a:t>(HOME ARP ELIGIBILITY ONLY)</a:t>
            </a:r>
            <a:endParaRPr dirty="0">
              <a:latin typeface="Tw Cen MT"/>
              <a:cs typeface="Tw Cen MT"/>
            </a:endParaRPr>
          </a:p>
        </p:txBody>
      </p:sp>
      <p:grpSp>
        <p:nvGrpSpPr>
          <p:cNvPr id="20" name="object 20"/>
          <p:cNvGrpSpPr/>
          <p:nvPr/>
        </p:nvGrpSpPr>
        <p:grpSpPr>
          <a:xfrm>
            <a:off x="7944611" y="1960626"/>
            <a:ext cx="1296670" cy="1296670"/>
            <a:chOff x="7944611" y="1960626"/>
            <a:chExt cx="1296670" cy="1296670"/>
          </a:xfrm>
        </p:grpSpPr>
        <p:sp>
          <p:nvSpPr>
            <p:cNvPr id="21" name="object 21"/>
            <p:cNvSpPr/>
            <p:nvPr/>
          </p:nvSpPr>
          <p:spPr>
            <a:xfrm>
              <a:off x="7944611" y="1960626"/>
              <a:ext cx="1296670" cy="1296670"/>
            </a:xfrm>
            <a:custGeom>
              <a:avLst/>
              <a:gdLst/>
              <a:ahLst/>
              <a:cxnLst/>
              <a:rect l="l" t="t" r="r" b="b"/>
              <a:pathLst>
                <a:path w="1296670" h="1296670">
                  <a:moveTo>
                    <a:pt x="648081" y="0"/>
                  </a:moveTo>
                  <a:lnTo>
                    <a:pt x="599718" y="1777"/>
                  </a:lnTo>
                  <a:lnTo>
                    <a:pt x="552321" y="7027"/>
                  </a:lnTo>
                  <a:lnTo>
                    <a:pt x="506013" y="15624"/>
                  </a:lnTo>
                  <a:lnTo>
                    <a:pt x="460920" y="27442"/>
                  </a:lnTo>
                  <a:lnTo>
                    <a:pt x="417169" y="42356"/>
                  </a:lnTo>
                  <a:lnTo>
                    <a:pt x="374883" y="60240"/>
                  </a:lnTo>
                  <a:lnTo>
                    <a:pt x="334189" y="80970"/>
                  </a:lnTo>
                  <a:lnTo>
                    <a:pt x="295211" y="104419"/>
                  </a:lnTo>
                  <a:lnTo>
                    <a:pt x="258076" y="130463"/>
                  </a:lnTo>
                  <a:lnTo>
                    <a:pt x="222908" y="158976"/>
                  </a:lnTo>
                  <a:lnTo>
                    <a:pt x="189833" y="189833"/>
                  </a:lnTo>
                  <a:lnTo>
                    <a:pt x="158976" y="222908"/>
                  </a:lnTo>
                  <a:lnTo>
                    <a:pt x="130463" y="258076"/>
                  </a:lnTo>
                  <a:lnTo>
                    <a:pt x="104419" y="295211"/>
                  </a:lnTo>
                  <a:lnTo>
                    <a:pt x="80970" y="334189"/>
                  </a:lnTo>
                  <a:lnTo>
                    <a:pt x="60240" y="374883"/>
                  </a:lnTo>
                  <a:lnTo>
                    <a:pt x="42356" y="417169"/>
                  </a:lnTo>
                  <a:lnTo>
                    <a:pt x="27442" y="460920"/>
                  </a:lnTo>
                  <a:lnTo>
                    <a:pt x="15624" y="506013"/>
                  </a:lnTo>
                  <a:lnTo>
                    <a:pt x="7027" y="552321"/>
                  </a:lnTo>
                  <a:lnTo>
                    <a:pt x="1777" y="599718"/>
                  </a:lnTo>
                  <a:lnTo>
                    <a:pt x="0" y="648081"/>
                  </a:lnTo>
                  <a:lnTo>
                    <a:pt x="1777" y="696443"/>
                  </a:lnTo>
                  <a:lnTo>
                    <a:pt x="7027" y="743840"/>
                  </a:lnTo>
                  <a:lnTo>
                    <a:pt x="15624" y="790148"/>
                  </a:lnTo>
                  <a:lnTo>
                    <a:pt x="27442" y="835241"/>
                  </a:lnTo>
                  <a:lnTo>
                    <a:pt x="42356" y="878992"/>
                  </a:lnTo>
                  <a:lnTo>
                    <a:pt x="60240" y="921278"/>
                  </a:lnTo>
                  <a:lnTo>
                    <a:pt x="80970" y="961972"/>
                  </a:lnTo>
                  <a:lnTo>
                    <a:pt x="104419" y="1000950"/>
                  </a:lnTo>
                  <a:lnTo>
                    <a:pt x="130463" y="1038085"/>
                  </a:lnTo>
                  <a:lnTo>
                    <a:pt x="158976" y="1073253"/>
                  </a:lnTo>
                  <a:lnTo>
                    <a:pt x="189833" y="1106328"/>
                  </a:lnTo>
                  <a:lnTo>
                    <a:pt x="222908" y="1137185"/>
                  </a:lnTo>
                  <a:lnTo>
                    <a:pt x="258076" y="1165698"/>
                  </a:lnTo>
                  <a:lnTo>
                    <a:pt x="295211" y="1191742"/>
                  </a:lnTo>
                  <a:lnTo>
                    <a:pt x="334189" y="1215191"/>
                  </a:lnTo>
                  <a:lnTo>
                    <a:pt x="374883" y="1235921"/>
                  </a:lnTo>
                  <a:lnTo>
                    <a:pt x="417169" y="1253805"/>
                  </a:lnTo>
                  <a:lnTo>
                    <a:pt x="460920" y="1268719"/>
                  </a:lnTo>
                  <a:lnTo>
                    <a:pt x="506013" y="1280537"/>
                  </a:lnTo>
                  <a:lnTo>
                    <a:pt x="552321" y="1289134"/>
                  </a:lnTo>
                  <a:lnTo>
                    <a:pt x="599718" y="1294384"/>
                  </a:lnTo>
                  <a:lnTo>
                    <a:pt x="648081" y="1296162"/>
                  </a:lnTo>
                  <a:lnTo>
                    <a:pt x="696443" y="1294384"/>
                  </a:lnTo>
                  <a:lnTo>
                    <a:pt x="743840" y="1289134"/>
                  </a:lnTo>
                  <a:lnTo>
                    <a:pt x="790148" y="1280537"/>
                  </a:lnTo>
                  <a:lnTo>
                    <a:pt x="835241" y="1268719"/>
                  </a:lnTo>
                  <a:lnTo>
                    <a:pt x="878992" y="1253805"/>
                  </a:lnTo>
                  <a:lnTo>
                    <a:pt x="921278" y="1235921"/>
                  </a:lnTo>
                  <a:lnTo>
                    <a:pt x="961972" y="1215191"/>
                  </a:lnTo>
                  <a:lnTo>
                    <a:pt x="1000950" y="1191742"/>
                  </a:lnTo>
                  <a:lnTo>
                    <a:pt x="1038085" y="1165698"/>
                  </a:lnTo>
                  <a:lnTo>
                    <a:pt x="1073253" y="1137185"/>
                  </a:lnTo>
                  <a:lnTo>
                    <a:pt x="1106328" y="1106328"/>
                  </a:lnTo>
                  <a:lnTo>
                    <a:pt x="1137185" y="1073253"/>
                  </a:lnTo>
                  <a:lnTo>
                    <a:pt x="1165698" y="1038085"/>
                  </a:lnTo>
                  <a:lnTo>
                    <a:pt x="1191742" y="1000950"/>
                  </a:lnTo>
                  <a:lnTo>
                    <a:pt x="1215191" y="961972"/>
                  </a:lnTo>
                  <a:lnTo>
                    <a:pt x="1235921" y="921278"/>
                  </a:lnTo>
                  <a:lnTo>
                    <a:pt x="1253805" y="878992"/>
                  </a:lnTo>
                  <a:lnTo>
                    <a:pt x="1268719" y="835241"/>
                  </a:lnTo>
                  <a:lnTo>
                    <a:pt x="1280537" y="790148"/>
                  </a:lnTo>
                  <a:lnTo>
                    <a:pt x="1289134" y="743840"/>
                  </a:lnTo>
                  <a:lnTo>
                    <a:pt x="1294384" y="696443"/>
                  </a:lnTo>
                  <a:lnTo>
                    <a:pt x="1296162" y="648081"/>
                  </a:lnTo>
                  <a:lnTo>
                    <a:pt x="1294384" y="599718"/>
                  </a:lnTo>
                  <a:lnTo>
                    <a:pt x="1289134" y="552321"/>
                  </a:lnTo>
                  <a:lnTo>
                    <a:pt x="1280537" y="506013"/>
                  </a:lnTo>
                  <a:lnTo>
                    <a:pt x="1268719" y="460920"/>
                  </a:lnTo>
                  <a:lnTo>
                    <a:pt x="1253805" y="417169"/>
                  </a:lnTo>
                  <a:lnTo>
                    <a:pt x="1235921" y="374883"/>
                  </a:lnTo>
                  <a:lnTo>
                    <a:pt x="1215191" y="334189"/>
                  </a:lnTo>
                  <a:lnTo>
                    <a:pt x="1191742" y="295211"/>
                  </a:lnTo>
                  <a:lnTo>
                    <a:pt x="1165698" y="258076"/>
                  </a:lnTo>
                  <a:lnTo>
                    <a:pt x="1137185" y="222908"/>
                  </a:lnTo>
                  <a:lnTo>
                    <a:pt x="1106328" y="189833"/>
                  </a:lnTo>
                  <a:lnTo>
                    <a:pt x="1073253" y="158976"/>
                  </a:lnTo>
                  <a:lnTo>
                    <a:pt x="1038085" y="130463"/>
                  </a:lnTo>
                  <a:lnTo>
                    <a:pt x="1000950" y="104419"/>
                  </a:lnTo>
                  <a:lnTo>
                    <a:pt x="961972" y="80970"/>
                  </a:lnTo>
                  <a:lnTo>
                    <a:pt x="921278" y="60240"/>
                  </a:lnTo>
                  <a:lnTo>
                    <a:pt x="878992" y="42356"/>
                  </a:lnTo>
                  <a:lnTo>
                    <a:pt x="835241" y="27442"/>
                  </a:lnTo>
                  <a:lnTo>
                    <a:pt x="790148" y="15624"/>
                  </a:lnTo>
                  <a:lnTo>
                    <a:pt x="743840" y="7027"/>
                  </a:lnTo>
                  <a:lnTo>
                    <a:pt x="696443" y="1777"/>
                  </a:lnTo>
                  <a:lnTo>
                    <a:pt x="648081" y="0"/>
                  </a:lnTo>
                  <a:close/>
                </a:path>
              </a:pathLst>
            </a:custGeom>
            <a:solidFill>
              <a:srgbClr val="C79F5D"/>
            </a:solidFill>
          </p:spPr>
          <p:txBody>
            <a:bodyPr wrap="square" lIns="0" tIns="0" rIns="0" bIns="0" rtlCol="0"/>
            <a:lstStyle/>
            <a:p>
              <a:endParaRPr/>
            </a:p>
          </p:txBody>
        </p:sp>
        <p:sp>
          <p:nvSpPr>
            <p:cNvPr id="22" name="object 22"/>
            <p:cNvSpPr/>
            <p:nvPr/>
          </p:nvSpPr>
          <p:spPr>
            <a:xfrm>
              <a:off x="8380877" y="2290069"/>
              <a:ext cx="427990" cy="643890"/>
            </a:xfrm>
            <a:custGeom>
              <a:avLst/>
              <a:gdLst/>
              <a:ahLst/>
              <a:cxnLst/>
              <a:rect l="l" t="t" r="r" b="b"/>
              <a:pathLst>
                <a:path w="427990" h="643889">
                  <a:moveTo>
                    <a:pt x="427895" y="590120"/>
                  </a:moveTo>
                  <a:lnTo>
                    <a:pt x="0" y="590120"/>
                  </a:lnTo>
                  <a:lnTo>
                    <a:pt x="0" y="643768"/>
                  </a:lnTo>
                  <a:lnTo>
                    <a:pt x="427895" y="643768"/>
                  </a:lnTo>
                  <a:lnTo>
                    <a:pt x="427895" y="590120"/>
                  </a:lnTo>
                  <a:close/>
                </a:path>
                <a:path w="427990" h="643889">
                  <a:moveTo>
                    <a:pt x="397331" y="76639"/>
                  </a:moveTo>
                  <a:lnTo>
                    <a:pt x="30563" y="76639"/>
                  </a:lnTo>
                  <a:lnTo>
                    <a:pt x="30563" y="590120"/>
                  </a:lnTo>
                  <a:lnTo>
                    <a:pt x="191024" y="590120"/>
                  </a:lnTo>
                  <a:lnTo>
                    <a:pt x="191024" y="544138"/>
                  </a:lnTo>
                  <a:lnTo>
                    <a:pt x="84050" y="544138"/>
                  </a:lnTo>
                  <a:lnTo>
                    <a:pt x="84050" y="498154"/>
                  </a:lnTo>
                  <a:lnTo>
                    <a:pt x="397331" y="498155"/>
                  </a:lnTo>
                  <a:lnTo>
                    <a:pt x="397331" y="421515"/>
                  </a:lnTo>
                  <a:lnTo>
                    <a:pt x="84050" y="421515"/>
                  </a:lnTo>
                  <a:lnTo>
                    <a:pt x="84050" y="375532"/>
                  </a:lnTo>
                  <a:lnTo>
                    <a:pt x="397331" y="375532"/>
                  </a:lnTo>
                  <a:lnTo>
                    <a:pt x="397331" y="298893"/>
                  </a:lnTo>
                  <a:lnTo>
                    <a:pt x="84050" y="298892"/>
                  </a:lnTo>
                  <a:lnTo>
                    <a:pt x="84050" y="252909"/>
                  </a:lnTo>
                  <a:lnTo>
                    <a:pt x="397331" y="252909"/>
                  </a:lnTo>
                  <a:lnTo>
                    <a:pt x="397331" y="176270"/>
                  </a:lnTo>
                  <a:lnTo>
                    <a:pt x="84050" y="176270"/>
                  </a:lnTo>
                  <a:lnTo>
                    <a:pt x="84050" y="130286"/>
                  </a:lnTo>
                  <a:lnTo>
                    <a:pt x="397331" y="130286"/>
                  </a:lnTo>
                  <a:lnTo>
                    <a:pt x="397331" y="76639"/>
                  </a:lnTo>
                  <a:close/>
                </a:path>
                <a:path w="427990" h="643889">
                  <a:moveTo>
                    <a:pt x="297998" y="498154"/>
                  </a:moveTo>
                  <a:lnTo>
                    <a:pt x="236870" y="498154"/>
                  </a:lnTo>
                  <a:lnTo>
                    <a:pt x="236870" y="590120"/>
                  </a:lnTo>
                  <a:lnTo>
                    <a:pt x="397331" y="590120"/>
                  </a:lnTo>
                  <a:lnTo>
                    <a:pt x="397331" y="544138"/>
                  </a:lnTo>
                  <a:lnTo>
                    <a:pt x="297998" y="544138"/>
                  </a:lnTo>
                  <a:lnTo>
                    <a:pt x="297998" y="498154"/>
                  </a:lnTo>
                  <a:close/>
                </a:path>
                <a:path w="427990" h="643889">
                  <a:moveTo>
                    <a:pt x="191024" y="498154"/>
                  </a:moveTo>
                  <a:lnTo>
                    <a:pt x="129896" y="498154"/>
                  </a:lnTo>
                  <a:lnTo>
                    <a:pt x="129896" y="544138"/>
                  </a:lnTo>
                  <a:lnTo>
                    <a:pt x="191024" y="544138"/>
                  </a:lnTo>
                  <a:lnTo>
                    <a:pt x="191024" y="498154"/>
                  </a:lnTo>
                  <a:close/>
                </a:path>
                <a:path w="427990" h="643889">
                  <a:moveTo>
                    <a:pt x="397331" y="498155"/>
                  </a:moveTo>
                  <a:lnTo>
                    <a:pt x="343844" y="498154"/>
                  </a:lnTo>
                  <a:lnTo>
                    <a:pt x="343844" y="544138"/>
                  </a:lnTo>
                  <a:lnTo>
                    <a:pt x="397331" y="544138"/>
                  </a:lnTo>
                  <a:lnTo>
                    <a:pt x="397331" y="498155"/>
                  </a:lnTo>
                  <a:close/>
                </a:path>
                <a:path w="427990" h="643889">
                  <a:moveTo>
                    <a:pt x="191024" y="375532"/>
                  </a:moveTo>
                  <a:lnTo>
                    <a:pt x="129896" y="375532"/>
                  </a:lnTo>
                  <a:lnTo>
                    <a:pt x="129896" y="421515"/>
                  </a:lnTo>
                  <a:lnTo>
                    <a:pt x="191024" y="421515"/>
                  </a:lnTo>
                  <a:lnTo>
                    <a:pt x="191024" y="375532"/>
                  </a:lnTo>
                  <a:close/>
                </a:path>
                <a:path w="427990" h="643889">
                  <a:moveTo>
                    <a:pt x="297998" y="375532"/>
                  </a:moveTo>
                  <a:lnTo>
                    <a:pt x="236870" y="375532"/>
                  </a:lnTo>
                  <a:lnTo>
                    <a:pt x="236870" y="421515"/>
                  </a:lnTo>
                  <a:lnTo>
                    <a:pt x="297998" y="421515"/>
                  </a:lnTo>
                  <a:lnTo>
                    <a:pt x="297998" y="375532"/>
                  </a:lnTo>
                  <a:close/>
                </a:path>
                <a:path w="427990" h="643889">
                  <a:moveTo>
                    <a:pt x="397331" y="375532"/>
                  </a:moveTo>
                  <a:lnTo>
                    <a:pt x="343844" y="375532"/>
                  </a:lnTo>
                  <a:lnTo>
                    <a:pt x="343844" y="421515"/>
                  </a:lnTo>
                  <a:lnTo>
                    <a:pt x="397331" y="421515"/>
                  </a:lnTo>
                  <a:lnTo>
                    <a:pt x="397331" y="375532"/>
                  </a:lnTo>
                  <a:close/>
                </a:path>
                <a:path w="427990" h="643889">
                  <a:moveTo>
                    <a:pt x="191024" y="252909"/>
                  </a:moveTo>
                  <a:lnTo>
                    <a:pt x="129896" y="252909"/>
                  </a:lnTo>
                  <a:lnTo>
                    <a:pt x="129896" y="298892"/>
                  </a:lnTo>
                  <a:lnTo>
                    <a:pt x="191024" y="298892"/>
                  </a:lnTo>
                  <a:lnTo>
                    <a:pt x="191024" y="252909"/>
                  </a:lnTo>
                  <a:close/>
                </a:path>
                <a:path w="427990" h="643889">
                  <a:moveTo>
                    <a:pt x="297998" y="252909"/>
                  </a:moveTo>
                  <a:lnTo>
                    <a:pt x="236870" y="252909"/>
                  </a:lnTo>
                  <a:lnTo>
                    <a:pt x="236870" y="298892"/>
                  </a:lnTo>
                  <a:lnTo>
                    <a:pt x="297998" y="298893"/>
                  </a:lnTo>
                  <a:lnTo>
                    <a:pt x="297998" y="252909"/>
                  </a:lnTo>
                  <a:close/>
                </a:path>
                <a:path w="427990" h="643889">
                  <a:moveTo>
                    <a:pt x="397331" y="252909"/>
                  </a:moveTo>
                  <a:lnTo>
                    <a:pt x="343844" y="252909"/>
                  </a:lnTo>
                  <a:lnTo>
                    <a:pt x="343844" y="298893"/>
                  </a:lnTo>
                  <a:lnTo>
                    <a:pt x="397331" y="298893"/>
                  </a:lnTo>
                  <a:lnTo>
                    <a:pt x="397331" y="252909"/>
                  </a:lnTo>
                  <a:close/>
                </a:path>
                <a:path w="427990" h="643889">
                  <a:moveTo>
                    <a:pt x="191024" y="130286"/>
                  </a:moveTo>
                  <a:lnTo>
                    <a:pt x="129896" y="130286"/>
                  </a:lnTo>
                  <a:lnTo>
                    <a:pt x="129896" y="176270"/>
                  </a:lnTo>
                  <a:lnTo>
                    <a:pt x="191024" y="176270"/>
                  </a:lnTo>
                  <a:lnTo>
                    <a:pt x="191024" y="130286"/>
                  </a:lnTo>
                  <a:close/>
                </a:path>
                <a:path w="427990" h="643889">
                  <a:moveTo>
                    <a:pt x="297998" y="130286"/>
                  </a:moveTo>
                  <a:lnTo>
                    <a:pt x="236870" y="130286"/>
                  </a:lnTo>
                  <a:lnTo>
                    <a:pt x="236870" y="176270"/>
                  </a:lnTo>
                  <a:lnTo>
                    <a:pt x="297998" y="176270"/>
                  </a:lnTo>
                  <a:lnTo>
                    <a:pt x="297998" y="130286"/>
                  </a:lnTo>
                  <a:close/>
                </a:path>
                <a:path w="427990" h="643889">
                  <a:moveTo>
                    <a:pt x="397331" y="130286"/>
                  </a:moveTo>
                  <a:lnTo>
                    <a:pt x="343844" y="130286"/>
                  </a:lnTo>
                  <a:lnTo>
                    <a:pt x="343844" y="176270"/>
                  </a:lnTo>
                  <a:lnTo>
                    <a:pt x="397331" y="176270"/>
                  </a:lnTo>
                  <a:lnTo>
                    <a:pt x="397331" y="130286"/>
                  </a:lnTo>
                  <a:close/>
                </a:path>
                <a:path w="427990" h="643889">
                  <a:moveTo>
                    <a:pt x="374407" y="30655"/>
                  </a:moveTo>
                  <a:lnTo>
                    <a:pt x="53486" y="30655"/>
                  </a:lnTo>
                  <a:lnTo>
                    <a:pt x="53486" y="76639"/>
                  </a:lnTo>
                  <a:lnTo>
                    <a:pt x="374408" y="76639"/>
                  </a:lnTo>
                  <a:lnTo>
                    <a:pt x="374407" y="30655"/>
                  </a:lnTo>
                  <a:close/>
                </a:path>
                <a:path w="427990" h="643889">
                  <a:moveTo>
                    <a:pt x="351484" y="0"/>
                  </a:moveTo>
                  <a:lnTo>
                    <a:pt x="76409" y="0"/>
                  </a:lnTo>
                  <a:lnTo>
                    <a:pt x="76409" y="30655"/>
                  </a:lnTo>
                  <a:lnTo>
                    <a:pt x="351485" y="30655"/>
                  </a:lnTo>
                  <a:lnTo>
                    <a:pt x="351484" y="0"/>
                  </a:lnTo>
                  <a:close/>
                </a:path>
              </a:pathLst>
            </a:custGeom>
            <a:solidFill>
              <a:srgbClr val="FFFFFF"/>
            </a:solidFill>
          </p:spPr>
          <p:txBody>
            <a:bodyPr wrap="square" lIns="0" tIns="0" rIns="0" bIns="0" rtlCol="0"/>
            <a:lstStyle/>
            <a:p>
              <a:endParaRPr/>
            </a:p>
          </p:txBody>
        </p:sp>
      </p:grpSp>
      <p:sp>
        <p:nvSpPr>
          <p:cNvPr id="23" name="object 23"/>
          <p:cNvSpPr txBox="1"/>
          <p:nvPr/>
        </p:nvSpPr>
        <p:spPr>
          <a:xfrm>
            <a:off x="7588250" y="3603752"/>
            <a:ext cx="2009139" cy="2586157"/>
          </a:xfrm>
          <a:prstGeom prst="rect">
            <a:avLst/>
          </a:prstGeom>
        </p:spPr>
        <p:txBody>
          <a:bodyPr vert="horz" wrap="square" lIns="0" tIns="46355" rIns="0" bIns="0" rtlCol="0">
            <a:spAutoFit/>
          </a:bodyPr>
          <a:lstStyle/>
          <a:p>
            <a:pPr marL="12700" marR="5080" algn="ctr">
              <a:lnSpc>
                <a:spcPct val="90800"/>
              </a:lnSpc>
              <a:spcBef>
                <a:spcPts val="365"/>
              </a:spcBef>
            </a:pPr>
            <a:r>
              <a:rPr sz="2400" dirty="0">
                <a:solidFill>
                  <a:srgbClr val="2D2B20"/>
                </a:solidFill>
                <a:latin typeface="Tw Cen MT"/>
                <a:cs typeface="Tw Cen MT"/>
              </a:rPr>
              <a:t>PURCHASE </a:t>
            </a:r>
            <a:r>
              <a:rPr sz="2400" spc="-25" dirty="0">
                <a:solidFill>
                  <a:srgbClr val="2D2B20"/>
                </a:solidFill>
                <a:latin typeface="Tw Cen MT"/>
                <a:cs typeface="Tw Cen MT"/>
              </a:rPr>
              <a:t>AND </a:t>
            </a:r>
            <a:r>
              <a:rPr sz="2400" spc="-10" dirty="0">
                <a:solidFill>
                  <a:srgbClr val="2D2B20"/>
                </a:solidFill>
                <a:latin typeface="Tw Cen MT"/>
                <a:cs typeface="Tw Cen MT"/>
              </a:rPr>
              <a:t>DEVELOPMENT </a:t>
            </a:r>
            <a:r>
              <a:rPr sz="2400" dirty="0">
                <a:solidFill>
                  <a:srgbClr val="2D2B20"/>
                </a:solidFill>
                <a:latin typeface="Tw Cen MT"/>
                <a:cs typeface="Tw Cen MT"/>
              </a:rPr>
              <a:t>OF </a:t>
            </a:r>
            <a:r>
              <a:rPr sz="2400" spc="-20" dirty="0">
                <a:solidFill>
                  <a:srgbClr val="2D2B20"/>
                </a:solidFill>
                <a:latin typeface="Tw Cen MT"/>
                <a:cs typeface="Tw Cen MT"/>
              </a:rPr>
              <a:t>NON- </a:t>
            </a:r>
            <a:r>
              <a:rPr sz="2400" spc="-10" dirty="0">
                <a:solidFill>
                  <a:srgbClr val="2D2B20"/>
                </a:solidFill>
                <a:latin typeface="Tw Cen MT"/>
                <a:cs typeface="Tw Cen MT"/>
              </a:rPr>
              <a:t>CONGREGATE </a:t>
            </a:r>
            <a:r>
              <a:rPr sz="2400" spc="-10" dirty="0" smtClean="0">
                <a:solidFill>
                  <a:srgbClr val="2D2B20"/>
                </a:solidFill>
                <a:latin typeface="Tw Cen MT"/>
                <a:cs typeface="Tw Cen MT"/>
              </a:rPr>
              <a:t>SHELTER</a:t>
            </a:r>
            <a:endParaRPr lang="en-US" sz="2400" spc="-10" dirty="0" smtClean="0">
              <a:solidFill>
                <a:srgbClr val="2D2B20"/>
              </a:solidFill>
              <a:latin typeface="Tw Cen MT"/>
              <a:cs typeface="Tw Cen MT"/>
            </a:endParaRPr>
          </a:p>
          <a:p>
            <a:pPr marL="12700" marR="5080" algn="ctr">
              <a:lnSpc>
                <a:spcPct val="90800"/>
              </a:lnSpc>
              <a:spcBef>
                <a:spcPts val="365"/>
              </a:spcBef>
            </a:pPr>
            <a:r>
              <a:rPr lang="en-US" spc="-10" dirty="0" smtClean="0">
                <a:solidFill>
                  <a:srgbClr val="2D2B20"/>
                </a:solidFill>
                <a:latin typeface="Tw Cen MT"/>
                <a:cs typeface="Tw Cen MT"/>
              </a:rPr>
              <a:t>(HOME ARP ELIGIBILITY ONLY)</a:t>
            </a:r>
          </a:p>
          <a:p>
            <a:pPr marL="12700" marR="5080" algn="ctr">
              <a:lnSpc>
                <a:spcPct val="90800"/>
              </a:lnSpc>
              <a:spcBef>
                <a:spcPts val="365"/>
              </a:spcBef>
            </a:pPr>
            <a:endParaRPr lang="en-US" spc="-10" dirty="0">
              <a:solidFill>
                <a:srgbClr val="2D2B20"/>
              </a:solidFill>
              <a:latin typeface="Tw Cen MT"/>
              <a:cs typeface="Tw Cen MT"/>
            </a:endParaRPr>
          </a:p>
        </p:txBody>
      </p:sp>
      <p:grpSp>
        <p:nvGrpSpPr>
          <p:cNvPr id="24" name="object 24"/>
          <p:cNvGrpSpPr/>
          <p:nvPr/>
        </p:nvGrpSpPr>
        <p:grpSpPr>
          <a:xfrm>
            <a:off x="10440923" y="1960626"/>
            <a:ext cx="1296670" cy="1296670"/>
            <a:chOff x="10440923" y="1960626"/>
            <a:chExt cx="1296670" cy="1296670"/>
          </a:xfrm>
        </p:grpSpPr>
        <p:sp>
          <p:nvSpPr>
            <p:cNvPr id="25" name="object 25"/>
            <p:cNvSpPr/>
            <p:nvPr/>
          </p:nvSpPr>
          <p:spPr>
            <a:xfrm>
              <a:off x="10440923" y="1960626"/>
              <a:ext cx="1296670" cy="1296670"/>
            </a:xfrm>
            <a:custGeom>
              <a:avLst/>
              <a:gdLst/>
              <a:ahLst/>
              <a:cxnLst/>
              <a:rect l="l" t="t" r="r" b="b"/>
              <a:pathLst>
                <a:path w="1296670" h="1296670">
                  <a:moveTo>
                    <a:pt x="648080" y="0"/>
                  </a:moveTo>
                  <a:lnTo>
                    <a:pt x="599718" y="1777"/>
                  </a:lnTo>
                  <a:lnTo>
                    <a:pt x="552321" y="7027"/>
                  </a:lnTo>
                  <a:lnTo>
                    <a:pt x="506013" y="15624"/>
                  </a:lnTo>
                  <a:lnTo>
                    <a:pt x="460920" y="27442"/>
                  </a:lnTo>
                  <a:lnTo>
                    <a:pt x="417169" y="42356"/>
                  </a:lnTo>
                  <a:lnTo>
                    <a:pt x="374883" y="60240"/>
                  </a:lnTo>
                  <a:lnTo>
                    <a:pt x="334189" y="80970"/>
                  </a:lnTo>
                  <a:lnTo>
                    <a:pt x="295211" y="104419"/>
                  </a:lnTo>
                  <a:lnTo>
                    <a:pt x="258076" y="130463"/>
                  </a:lnTo>
                  <a:lnTo>
                    <a:pt x="222908" y="158976"/>
                  </a:lnTo>
                  <a:lnTo>
                    <a:pt x="189833" y="189833"/>
                  </a:lnTo>
                  <a:lnTo>
                    <a:pt x="158976" y="222908"/>
                  </a:lnTo>
                  <a:lnTo>
                    <a:pt x="130463" y="258076"/>
                  </a:lnTo>
                  <a:lnTo>
                    <a:pt x="104419" y="295211"/>
                  </a:lnTo>
                  <a:lnTo>
                    <a:pt x="80970" y="334189"/>
                  </a:lnTo>
                  <a:lnTo>
                    <a:pt x="60240" y="374883"/>
                  </a:lnTo>
                  <a:lnTo>
                    <a:pt x="42356" y="417169"/>
                  </a:lnTo>
                  <a:lnTo>
                    <a:pt x="27442" y="460920"/>
                  </a:lnTo>
                  <a:lnTo>
                    <a:pt x="15624" y="506013"/>
                  </a:lnTo>
                  <a:lnTo>
                    <a:pt x="7027" y="552321"/>
                  </a:lnTo>
                  <a:lnTo>
                    <a:pt x="1777" y="599718"/>
                  </a:lnTo>
                  <a:lnTo>
                    <a:pt x="0" y="648081"/>
                  </a:lnTo>
                  <a:lnTo>
                    <a:pt x="1777" y="696443"/>
                  </a:lnTo>
                  <a:lnTo>
                    <a:pt x="7027" y="743840"/>
                  </a:lnTo>
                  <a:lnTo>
                    <a:pt x="15624" y="790148"/>
                  </a:lnTo>
                  <a:lnTo>
                    <a:pt x="27442" y="835241"/>
                  </a:lnTo>
                  <a:lnTo>
                    <a:pt x="42356" y="878992"/>
                  </a:lnTo>
                  <a:lnTo>
                    <a:pt x="60240" y="921278"/>
                  </a:lnTo>
                  <a:lnTo>
                    <a:pt x="80970" y="961972"/>
                  </a:lnTo>
                  <a:lnTo>
                    <a:pt x="104419" y="1000950"/>
                  </a:lnTo>
                  <a:lnTo>
                    <a:pt x="130463" y="1038085"/>
                  </a:lnTo>
                  <a:lnTo>
                    <a:pt x="158976" y="1073253"/>
                  </a:lnTo>
                  <a:lnTo>
                    <a:pt x="189833" y="1106328"/>
                  </a:lnTo>
                  <a:lnTo>
                    <a:pt x="222908" y="1137185"/>
                  </a:lnTo>
                  <a:lnTo>
                    <a:pt x="258076" y="1165698"/>
                  </a:lnTo>
                  <a:lnTo>
                    <a:pt x="295211" y="1191742"/>
                  </a:lnTo>
                  <a:lnTo>
                    <a:pt x="334189" y="1215191"/>
                  </a:lnTo>
                  <a:lnTo>
                    <a:pt x="374883" y="1235921"/>
                  </a:lnTo>
                  <a:lnTo>
                    <a:pt x="417169" y="1253805"/>
                  </a:lnTo>
                  <a:lnTo>
                    <a:pt x="460920" y="1268719"/>
                  </a:lnTo>
                  <a:lnTo>
                    <a:pt x="506013" y="1280537"/>
                  </a:lnTo>
                  <a:lnTo>
                    <a:pt x="552321" y="1289134"/>
                  </a:lnTo>
                  <a:lnTo>
                    <a:pt x="599718" y="1294384"/>
                  </a:lnTo>
                  <a:lnTo>
                    <a:pt x="648080" y="1296162"/>
                  </a:lnTo>
                  <a:lnTo>
                    <a:pt x="696443" y="1294384"/>
                  </a:lnTo>
                  <a:lnTo>
                    <a:pt x="743840" y="1289134"/>
                  </a:lnTo>
                  <a:lnTo>
                    <a:pt x="790148" y="1280537"/>
                  </a:lnTo>
                  <a:lnTo>
                    <a:pt x="835241" y="1268719"/>
                  </a:lnTo>
                  <a:lnTo>
                    <a:pt x="878992" y="1253805"/>
                  </a:lnTo>
                  <a:lnTo>
                    <a:pt x="921278" y="1235921"/>
                  </a:lnTo>
                  <a:lnTo>
                    <a:pt x="961972" y="1215191"/>
                  </a:lnTo>
                  <a:lnTo>
                    <a:pt x="1000950" y="1191742"/>
                  </a:lnTo>
                  <a:lnTo>
                    <a:pt x="1038085" y="1165698"/>
                  </a:lnTo>
                  <a:lnTo>
                    <a:pt x="1073253" y="1137185"/>
                  </a:lnTo>
                  <a:lnTo>
                    <a:pt x="1106328" y="1106328"/>
                  </a:lnTo>
                  <a:lnTo>
                    <a:pt x="1137185" y="1073253"/>
                  </a:lnTo>
                  <a:lnTo>
                    <a:pt x="1165698" y="1038085"/>
                  </a:lnTo>
                  <a:lnTo>
                    <a:pt x="1191742" y="1000950"/>
                  </a:lnTo>
                  <a:lnTo>
                    <a:pt x="1215191" y="961972"/>
                  </a:lnTo>
                  <a:lnTo>
                    <a:pt x="1235921" y="921278"/>
                  </a:lnTo>
                  <a:lnTo>
                    <a:pt x="1253805" y="878992"/>
                  </a:lnTo>
                  <a:lnTo>
                    <a:pt x="1268719" y="835241"/>
                  </a:lnTo>
                  <a:lnTo>
                    <a:pt x="1280537" y="790148"/>
                  </a:lnTo>
                  <a:lnTo>
                    <a:pt x="1289134" y="743840"/>
                  </a:lnTo>
                  <a:lnTo>
                    <a:pt x="1294384" y="696443"/>
                  </a:lnTo>
                  <a:lnTo>
                    <a:pt x="1296161" y="648081"/>
                  </a:lnTo>
                  <a:lnTo>
                    <a:pt x="1294384" y="599718"/>
                  </a:lnTo>
                  <a:lnTo>
                    <a:pt x="1289134" y="552321"/>
                  </a:lnTo>
                  <a:lnTo>
                    <a:pt x="1280537" y="506013"/>
                  </a:lnTo>
                  <a:lnTo>
                    <a:pt x="1268719" y="460920"/>
                  </a:lnTo>
                  <a:lnTo>
                    <a:pt x="1253805" y="417169"/>
                  </a:lnTo>
                  <a:lnTo>
                    <a:pt x="1235921" y="374883"/>
                  </a:lnTo>
                  <a:lnTo>
                    <a:pt x="1215191" y="334189"/>
                  </a:lnTo>
                  <a:lnTo>
                    <a:pt x="1191742" y="295211"/>
                  </a:lnTo>
                  <a:lnTo>
                    <a:pt x="1165698" y="258076"/>
                  </a:lnTo>
                  <a:lnTo>
                    <a:pt x="1137185" y="222908"/>
                  </a:lnTo>
                  <a:lnTo>
                    <a:pt x="1106328" y="189833"/>
                  </a:lnTo>
                  <a:lnTo>
                    <a:pt x="1073253" y="158976"/>
                  </a:lnTo>
                  <a:lnTo>
                    <a:pt x="1038085" y="130463"/>
                  </a:lnTo>
                  <a:lnTo>
                    <a:pt x="1000950" y="104419"/>
                  </a:lnTo>
                  <a:lnTo>
                    <a:pt x="961972" y="80970"/>
                  </a:lnTo>
                  <a:lnTo>
                    <a:pt x="921278" y="60240"/>
                  </a:lnTo>
                  <a:lnTo>
                    <a:pt x="878992" y="42356"/>
                  </a:lnTo>
                  <a:lnTo>
                    <a:pt x="835241" y="27442"/>
                  </a:lnTo>
                  <a:lnTo>
                    <a:pt x="790148" y="15624"/>
                  </a:lnTo>
                  <a:lnTo>
                    <a:pt x="743840" y="7027"/>
                  </a:lnTo>
                  <a:lnTo>
                    <a:pt x="696443" y="1777"/>
                  </a:lnTo>
                  <a:lnTo>
                    <a:pt x="648080" y="0"/>
                  </a:lnTo>
                  <a:close/>
                </a:path>
              </a:pathLst>
            </a:custGeom>
            <a:solidFill>
              <a:srgbClr val="B09F88"/>
            </a:solidFill>
          </p:spPr>
          <p:txBody>
            <a:bodyPr wrap="square" lIns="0" tIns="0" rIns="0" bIns="0" rtlCol="0"/>
            <a:lstStyle/>
            <a:p>
              <a:endParaRPr/>
            </a:p>
          </p:txBody>
        </p:sp>
        <p:sp>
          <p:nvSpPr>
            <p:cNvPr id="26" name="object 26"/>
            <p:cNvSpPr/>
            <p:nvPr/>
          </p:nvSpPr>
          <p:spPr>
            <a:xfrm>
              <a:off x="10844708" y="2351011"/>
              <a:ext cx="506730" cy="521334"/>
            </a:xfrm>
            <a:custGeom>
              <a:avLst/>
              <a:gdLst/>
              <a:ahLst/>
              <a:cxnLst/>
              <a:rect l="l" t="t" r="r" b="b"/>
              <a:pathLst>
                <a:path w="506729" h="521335">
                  <a:moveTo>
                    <a:pt x="416433" y="148678"/>
                  </a:moveTo>
                  <a:lnTo>
                    <a:pt x="411848" y="144081"/>
                  </a:lnTo>
                  <a:lnTo>
                    <a:pt x="361416" y="93497"/>
                  </a:lnTo>
                  <a:lnTo>
                    <a:pt x="357593" y="91960"/>
                  </a:lnTo>
                  <a:lnTo>
                    <a:pt x="349961" y="91960"/>
                  </a:lnTo>
                  <a:lnTo>
                    <a:pt x="346138" y="93497"/>
                  </a:lnTo>
                  <a:lnTo>
                    <a:pt x="291122" y="148678"/>
                  </a:lnTo>
                  <a:lnTo>
                    <a:pt x="291122" y="157873"/>
                  </a:lnTo>
                  <a:lnTo>
                    <a:pt x="303352" y="170129"/>
                  </a:lnTo>
                  <a:lnTo>
                    <a:pt x="312521" y="170129"/>
                  </a:lnTo>
                  <a:lnTo>
                    <a:pt x="338493" y="144081"/>
                  </a:lnTo>
                  <a:lnTo>
                    <a:pt x="338493" y="238340"/>
                  </a:lnTo>
                  <a:lnTo>
                    <a:pt x="331622" y="245237"/>
                  </a:lnTo>
                  <a:lnTo>
                    <a:pt x="216242" y="245237"/>
                  </a:lnTo>
                  <a:lnTo>
                    <a:pt x="198437" y="248869"/>
                  </a:lnTo>
                  <a:lnTo>
                    <a:pt x="183857" y="258749"/>
                  </a:lnTo>
                  <a:lnTo>
                    <a:pt x="174015" y="273367"/>
                  </a:lnTo>
                  <a:lnTo>
                    <a:pt x="170395" y="291223"/>
                  </a:lnTo>
                  <a:lnTo>
                    <a:pt x="170395" y="308851"/>
                  </a:lnTo>
                  <a:lnTo>
                    <a:pt x="150241" y="318300"/>
                  </a:lnTo>
                  <a:lnTo>
                    <a:pt x="135242" y="333857"/>
                  </a:lnTo>
                  <a:lnTo>
                    <a:pt x="126555" y="353580"/>
                  </a:lnTo>
                  <a:lnTo>
                    <a:pt x="125310" y="375526"/>
                  </a:lnTo>
                  <a:lnTo>
                    <a:pt x="132054" y="396836"/>
                  </a:lnTo>
                  <a:lnTo>
                    <a:pt x="145465" y="413842"/>
                  </a:lnTo>
                  <a:lnTo>
                    <a:pt x="163893" y="425107"/>
                  </a:lnTo>
                  <a:lnTo>
                    <a:pt x="185674" y="429171"/>
                  </a:lnTo>
                  <a:lnTo>
                    <a:pt x="207467" y="425107"/>
                  </a:lnTo>
                  <a:lnTo>
                    <a:pt x="225882" y="413842"/>
                  </a:lnTo>
                  <a:lnTo>
                    <a:pt x="237972" y="398513"/>
                  </a:lnTo>
                  <a:lnTo>
                    <a:pt x="239293" y="396836"/>
                  </a:lnTo>
                  <a:lnTo>
                    <a:pt x="246037" y="375526"/>
                  </a:lnTo>
                  <a:lnTo>
                    <a:pt x="244792" y="353250"/>
                  </a:lnTo>
                  <a:lnTo>
                    <a:pt x="237718" y="337210"/>
                  </a:lnTo>
                  <a:lnTo>
                    <a:pt x="236105" y="333565"/>
                  </a:lnTo>
                  <a:lnTo>
                    <a:pt x="221107" y="318185"/>
                  </a:lnTo>
                  <a:lnTo>
                    <a:pt x="216242" y="315937"/>
                  </a:lnTo>
                  <a:lnTo>
                    <a:pt x="216242" y="367868"/>
                  </a:lnTo>
                  <a:lnTo>
                    <a:pt x="213829" y="379768"/>
                  </a:lnTo>
                  <a:lnTo>
                    <a:pt x="207264" y="389509"/>
                  </a:lnTo>
                  <a:lnTo>
                    <a:pt x="197548" y="396100"/>
                  </a:lnTo>
                  <a:lnTo>
                    <a:pt x="185674" y="398513"/>
                  </a:lnTo>
                  <a:lnTo>
                    <a:pt x="173812" y="396100"/>
                  </a:lnTo>
                  <a:lnTo>
                    <a:pt x="164096" y="389509"/>
                  </a:lnTo>
                  <a:lnTo>
                    <a:pt x="157518" y="379768"/>
                  </a:lnTo>
                  <a:lnTo>
                    <a:pt x="155117" y="367868"/>
                  </a:lnTo>
                  <a:lnTo>
                    <a:pt x="157518" y="355955"/>
                  </a:lnTo>
                  <a:lnTo>
                    <a:pt x="164096" y="346214"/>
                  </a:lnTo>
                  <a:lnTo>
                    <a:pt x="173812" y="339623"/>
                  </a:lnTo>
                  <a:lnTo>
                    <a:pt x="185674" y="337210"/>
                  </a:lnTo>
                  <a:lnTo>
                    <a:pt x="197548" y="339623"/>
                  </a:lnTo>
                  <a:lnTo>
                    <a:pt x="207264" y="346214"/>
                  </a:lnTo>
                  <a:lnTo>
                    <a:pt x="213829" y="355955"/>
                  </a:lnTo>
                  <a:lnTo>
                    <a:pt x="216242" y="367868"/>
                  </a:lnTo>
                  <a:lnTo>
                    <a:pt x="216242" y="315937"/>
                  </a:lnTo>
                  <a:lnTo>
                    <a:pt x="200952" y="308851"/>
                  </a:lnTo>
                  <a:lnTo>
                    <a:pt x="200952" y="282790"/>
                  </a:lnTo>
                  <a:lnTo>
                    <a:pt x="207835" y="275894"/>
                  </a:lnTo>
                  <a:lnTo>
                    <a:pt x="323215" y="275894"/>
                  </a:lnTo>
                  <a:lnTo>
                    <a:pt x="341020" y="272262"/>
                  </a:lnTo>
                  <a:lnTo>
                    <a:pt x="355587" y="262394"/>
                  </a:lnTo>
                  <a:lnTo>
                    <a:pt x="365442" y="247764"/>
                  </a:lnTo>
                  <a:lnTo>
                    <a:pt x="369062" y="229908"/>
                  </a:lnTo>
                  <a:lnTo>
                    <a:pt x="369062" y="144081"/>
                  </a:lnTo>
                  <a:lnTo>
                    <a:pt x="395033" y="170129"/>
                  </a:lnTo>
                  <a:lnTo>
                    <a:pt x="404202" y="170129"/>
                  </a:lnTo>
                  <a:lnTo>
                    <a:pt x="416433" y="157873"/>
                  </a:lnTo>
                  <a:lnTo>
                    <a:pt x="416433" y="148678"/>
                  </a:lnTo>
                  <a:close/>
                </a:path>
                <a:path w="506729" h="521335">
                  <a:moveTo>
                    <a:pt x="506603" y="0"/>
                  </a:moveTo>
                  <a:lnTo>
                    <a:pt x="460756" y="0"/>
                  </a:lnTo>
                  <a:lnTo>
                    <a:pt x="460756" y="45974"/>
                  </a:lnTo>
                  <a:lnTo>
                    <a:pt x="460756" y="475157"/>
                  </a:lnTo>
                  <a:lnTo>
                    <a:pt x="78701" y="475157"/>
                  </a:lnTo>
                  <a:lnTo>
                    <a:pt x="78701" y="45974"/>
                  </a:lnTo>
                  <a:lnTo>
                    <a:pt x="460756" y="45974"/>
                  </a:lnTo>
                  <a:lnTo>
                    <a:pt x="460756" y="0"/>
                  </a:lnTo>
                  <a:lnTo>
                    <a:pt x="32854" y="0"/>
                  </a:lnTo>
                  <a:lnTo>
                    <a:pt x="32854" y="45974"/>
                  </a:lnTo>
                  <a:lnTo>
                    <a:pt x="22923" y="45974"/>
                  </a:lnTo>
                  <a:lnTo>
                    <a:pt x="14541" y="48171"/>
                  </a:lnTo>
                  <a:lnTo>
                    <a:pt x="8026" y="53162"/>
                  </a:lnTo>
                  <a:lnTo>
                    <a:pt x="3797" y="60312"/>
                  </a:lnTo>
                  <a:lnTo>
                    <a:pt x="2298" y="68973"/>
                  </a:lnTo>
                  <a:lnTo>
                    <a:pt x="3479" y="77622"/>
                  </a:lnTo>
                  <a:lnTo>
                    <a:pt x="7734" y="84772"/>
                  </a:lnTo>
                  <a:lnTo>
                    <a:pt x="14439" y="89776"/>
                  </a:lnTo>
                  <a:lnTo>
                    <a:pt x="22923" y="91960"/>
                  </a:lnTo>
                  <a:lnTo>
                    <a:pt x="32854" y="91960"/>
                  </a:lnTo>
                  <a:lnTo>
                    <a:pt x="32854" y="122618"/>
                  </a:lnTo>
                  <a:lnTo>
                    <a:pt x="22923" y="122618"/>
                  </a:lnTo>
                  <a:lnTo>
                    <a:pt x="13855" y="124383"/>
                  </a:lnTo>
                  <a:lnTo>
                    <a:pt x="6591" y="129222"/>
                  </a:lnTo>
                  <a:lnTo>
                    <a:pt x="1752" y="136525"/>
                  </a:lnTo>
                  <a:lnTo>
                    <a:pt x="0" y="145605"/>
                  </a:lnTo>
                  <a:lnTo>
                    <a:pt x="1752" y="154698"/>
                  </a:lnTo>
                  <a:lnTo>
                    <a:pt x="6591" y="161988"/>
                  </a:lnTo>
                  <a:lnTo>
                    <a:pt x="13855" y="166839"/>
                  </a:lnTo>
                  <a:lnTo>
                    <a:pt x="22923" y="168605"/>
                  </a:lnTo>
                  <a:lnTo>
                    <a:pt x="32854" y="168605"/>
                  </a:lnTo>
                  <a:lnTo>
                    <a:pt x="32854" y="199263"/>
                  </a:lnTo>
                  <a:lnTo>
                    <a:pt x="22923" y="199263"/>
                  </a:lnTo>
                  <a:lnTo>
                    <a:pt x="13855" y="201015"/>
                  </a:lnTo>
                  <a:lnTo>
                    <a:pt x="6591" y="205867"/>
                  </a:lnTo>
                  <a:lnTo>
                    <a:pt x="1752" y="213156"/>
                  </a:lnTo>
                  <a:lnTo>
                    <a:pt x="0" y="222250"/>
                  </a:lnTo>
                  <a:lnTo>
                    <a:pt x="1752" y="231343"/>
                  </a:lnTo>
                  <a:lnTo>
                    <a:pt x="6591" y="238633"/>
                  </a:lnTo>
                  <a:lnTo>
                    <a:pt x="13855" y="243484"/>
                  </a:lnTo>
                  <a:lnTo>
                    <a:pt x="22923" y="245237"/>
                  </a:lnTo>
                  <a:lnTo>
                    <a:pt x="32854" y="245237"/>
                  </a:lnTo>
                  <a:lnTo>
                    <a:pt x="32854" y="275894"/>
                  </a:lnTo>
                  <a:lnTo>
                    <a:pt x="22923" y="275894"/>
                  </a:lnTo>
                  <a:lnTo>
                    <a:pt x="13855" y="277660"/>
                  </a:lnTo>
                  <a:lnTo>
                    <a:pt x="6591" y="282511"/>
                  </a:lnTo>
                  <a:lnTo>
                    <a:pt x="1752" y="289801"/>
                  </a:lnTo>
                  <a:lnTo>
                    <a:pt x="0" y="298881"/>
                  </a:lnTo>
                  <a:lnTo>
                    <a:pt x="1752" y="307975"/>
                  </a:lnTo>
                  <a:lnTo>
                    <a:pt x="6591" y="315264"/>
                  </a:lnTo>
                  <a:lnTo>
                    <a:pt x="13855" y="320116"/>
                  </a:lnTo>
                  <a:lnTo>
                    <a:pt x="22923" y="321881"/>
                  </a:lnTo>
                  <a:lnTo>
                    <a:pt x="32854" y="321881"/>
                  </a:lnTo>
                  <a:lnTo>
                    <a:pt x="32854" y="352539"/>
                  </a:lnTo>
                  <a:lnTo>
                    <a:pt x="22923" y="352539"/>
                  </a:lnTo>
                  <a:lnTo>
                    <a:pt x="13855" y="354291"/>
                  </a:lnTo>
                  <a:lnTo>
                    <a:pt x="6591" y="359143"/>
                  </a:lnTo>
                  <a:lnTo>
                    <a:pt x="1752" y="366433"/>
                  </a:lnTo>
                  <a:lnTo>
                    <a:pt x="0" y="375526"/>
                  </a:lnTo>
                  <a:lnTo>
                    <a:pt x="1752" y="384619"/>
                  </a:lnTo>
                  <a:lnTo>
                    <a:pt x="6591" y="391909"/>
                  </a:lnTo>
                  <a:lnTo>
                    <a:pt x="13855" y="396760"/>
                  </a:lnTo>
                  <a:lnTo>
                    <a:pt x="22923" y="398513"/>
                  </a:lnTo>
                  <a:lnTo>
                    <a:pt x="32854" y="398513"/>
                  </a:lnTo>
                  <a:lnTo>
                    <a:pt x="32854" y="429171"/>
                  </a:lnTo>
                  <a:lnTo>
                    <a:pt x="22923" y="429171"/>
                  </a:lnTo>
                  <a:lnTo>
                    <a:pt x="13855" y="430936"/>
                  </a:lnTo>
                  <a:lnTo>
                    <a:pt x="6591" y="435787"/>
                  </a:lnTo>
                  <a:lnTo>
                    <a:pt x="1752" y="443077"/>
                  </a:lnTo>
                  <a:lnTo>
                    <a:pt x="0" y="452170"/>
                  </a:lnTo>
                  <a:lnTo>
                    <a:pt x="1752" y="461251"/>
                  </a:lnTo>
                  <a:lnTo>
                    <a:pt x="6591" y="468553"/>
                  </a:lnTo>
                  <a:lnTo>
                    <a:pt x="13855" y="473392"/>
                  </a:lnTo>
                  <a:lnTo>
                    <a:pt x="22923" y="475157"/>
                  </a:lnTo>
                  <a:lnTo>
                    <a:pt x="32854" y="475157"/>
                  </a:lnTo>
                  <a:lnTo>
                    <a:pt x="32854" y="521144"/>
                  </a:lnTo>
                  <a:lnTo>
                    <a:pt x="506603" y="521144"/>
                  </a:lnTo>
                  <a:lnTo>
                    <a:pt x="506603" y="0"/>
                  </a:lnTo>
                  <a:close/>
                </a:path>
              </a:pathLst>
            </a:custGeom>
            <a:solidFill>
              <a:srgbClr val="FFFFFF"/>
            </a:solidFill>
          </p:spPr>
          <p:txBody>
            <a:bodyPr wrap="square" lIns="0" tIns="0" rIns="0" bIns="0" rtlCol="0"/>
            <a:lstStyle/>
            <a:p>
              <a:endParaRPr/>
            </a:p>
          </p:txBody>
        </p:sp>
        <p:pic>
          <p:nvPicPr>
            <p:cNvPr id="27" name="object 27"/>
            <p:cNvPicPr/>
            <p:nvPr/>
          </p:nvPicPr>
          <p:blipFill>
            <a:blip r:embed="rId5" cstate="print"/>
            <a:stretch>
              <a:fillRect/>
            </a:stretch>
          </p:blipFill>
          <p:spPr>
            <a:xfrm>
              <a:off x="11135835" y="2656023"/>
              <a:ext cx="125312" cy="125688"/>
            </a:xfrm>
            <a:prstGeom prst="rect">
              <a:avLst/>
            </a:prstGeom>
          </p:spPr>
        </p:pic>
        <p:pic>
          <p:nvPicPr>
            <p:cNvPr id="28" name="object 28"/>
            <p:cNvPicPr/>
            <p:nvPr/>
          </p:nvPicPr>
          <p:blipFill>
            <a:blip r:embed="rId6" cstate="print"/>
            <a:stretch>
              <a:fillRect/>
            </a:stretch>
          </p:blipFill>
          <p:spPr>
            <a:xfrm>
              <a:off x="10967734" y="2441434"/>
              <a:ext cx="125312" cy="125688"/>
            </a:xfrm>
            <a:prstGeom prst="rect">
              <a:avLst/>
            </a:prstGeom>
          </p:spPr>
        </p:pic>
      </p:grpSp>
      <p:sp>
        <p:nvSpPr>
          <p:cNvPr id="29" name="object 29"/>
          <p:cNvSpPr txBox="1"/>
          <p:nvPr/>
        </p:nvSpPr>
        <p:spPr>
          <a:xfrm>
            <a:off x="10138156" y="3603752"/>
            <a:ext cx="1902460" cy="2334101"/>
          </a:xfrm>
          <a:prstGeom prst="rect">
            <a:avLst/>
          </a:prstGeom>
        </p:spPr>
        <p:txBody>
          <a:bodyPr vert="horz" wrap="square" lIns="0" tIns="46355" rIns="0" bIns="0" rtlCol="0">
            <a:spAutoFit/>
          </a:bodyPr>
          <a:lstStyle/>
          <a:p>
            <a:pPr marL="12065" marR="5080" indent="1270" algn="ctr">
              <a:lnSpc>
                <a:spcPct val="90800"/>
              </a:lnSpc>
              <a:spcBef>
                <a:spcPts val="365"/>
              </a:spcBef>
            </a:pPr>
            <a:r>
              <a:rPr sz="2400" spc="-10" dirty="0">
                <a:solidFill>
                  <a:srgbClr val="2D2B20"/>
                </a:solidFill>
                <a:latin typeface="Tw Cen MT"/>
                <a:cs typeface="Tw Cen MT"/>
              </a:rPr>
              <a:t>NONPROFIT OPERATING </a:t>
            </a:r>
            <a:r>
              <a:rPr sz="2400" dirty="0">
                <a:solidFill>
                  <a:srgbClr val="2D2B20"/>
                </a:solidFill>
                <a:latin typeface="Tw Cen MT"/>
                <a:cs typeface="Tw Cen MT"/>
              </a:rPr>
              <a:t>AND</a:t>
            </a:r>
            <a:r>
              <a:rPr sz="2400" spc="-10" dirty="0">
                <a:solidFill>
                  <a:srgbClr val="2D2B20"/>
                </a:solidFill>
                <a:latin typeface="Tw Cen MT"/>
                <a:cs typeface="Tw Cen MT"/>
              </a:rPr>
              <a:t> </a:t>
            </a:r>
            <a:r>
              <a:rPr sz="2400" spc="-45" dirty="0">
                <a:solidFill>
                  <a:srgbClr val="2D2B20"/>
                </a:solidFill>
                <a:latin typeface="Tw Cen MT"/>
                <a:cs typeface="Tw Cen MT"/>
              </a:rPr>
              <a:t>CAPACITY </a:t>
            </a:r>
            <a:r>
              <a:rPr sz="2400" spc="-10" dirty="0" smtClean="0">
                <a:solidFill>
                  <a:srgbClr val="2D2B20"/>
                </a:solidFill>
                <a:latin typeface="Tw Cen MT"/>
                <a:cs typeface="Tw Cen MT"/>
              </a:rPr>
              <a:t>BUILDING</a:t>
            </a:r>
            <a:endParaRPr lang="en-US" sz="2400" spc="-10" dirty="0" smtClean="0">
              <a:solidFill>
                <a:srgbClr val="2D2B20"/>
              </a:solidFill>
              <a:latin typeface="Tw Cen MT"/>
              <a:cs typeface="Tw Cen MT"/>
            </a:endParaRPr>
          </a:p>
          <a:p>
            <a:pPr marL="12065" marR="5080" indent="1270" algn="ctr">
              <a:lnSpc>
                <a:spcPct val="90800"/>
              </a:lnSpc>
              <a:spcBef>
                <a:spcPts val="365"/>
              </a:spcBef>
            </a:pPr>
            <a:r>
              <a:rPr lang="en-US" spc="-10" dirty="0" smtClean="0">
                <a:solidFill>
                  <a:srgbClr val="2D2B20"/>
                </a:solidFill>
                <a:latin typeface="Tw Cen MT"/>
                <a:cs typeface="Tw Cen MT"/>
              </a:rPr>
              <a:t>(HOME ARP ELIGIBILITY ONLY)</a:t>
            </a:r>
            <a:endParaRPr lang="en-US" dirty="0" smtClean="0">
              <a:latin typeface="Tw Cen MT"/>
              <a:cs typeface="Tw Cen MT"/>
            </a:endParaRPr>
          </a:p>
          <a:p>
            <a:pPr marL="12065" marR="5080" indent="1270" algn="ctr">
              <a:lnSpc>
                <a:spcPct val="90800"/>
              </a:lnSpc>
              <a:spcBef>
                <a:spcPts val="365"/>
              </a:spcBef>
            </a:pPr>
            <a:endParaRPr sz="2400" dirty="0">
              <a:latin typeface="Tw Cen MT"/>
              <a:cs typeface="Tw Cen M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dirty="0"/>
              <a:t>WHAT</a:t>
            </a:r>
            <a:r>
              <a:rPr spc="229" dirty="0"/>
              <a:t> </a:t>
            </a:r>
            <a:r>
              <a:rPr lang="en-US" dirty="0" smtClean="0"/>
              <a:t>WAS CONSIDERED</a:t>
            </a:r>
            <a:r>
              <a:rPr spc="-20" dirty="0" smtClean="0"/>
              <a:t>?</a:t>
            </a:r>
            <a:endParaRPr spc="-20" dirty="0"/>
          </a:p>
        </p:txBody>
      </p:sp>
      <p:sp>
        <p:nvSpPr>
          <p:cNvPr id="3" name="object 3"/>
          <p:cNvSpPr txBox="1">
            <a:spLocks noGrp="1"/>
          </p:cNvSpPr>
          <p:nvPr>
            <p:ph type="body" idx="1"/>
          </p:nvPr>
        </p:nvSpPr>
        <p:spPr>
          <a:xfrm>
            <a:off x="1057147" y="1742185"/>
            <a:ext cx="7843520" cy="4858381"/>
          </a:xfrm>
          <a:prstGeom prst="rect">
            <a:avLst/>
          </a:prstGeom>
        </p:spPr>
        <p:txBody>
          <a:bodyPr vert="horz" wrap="square" lIns="0" tIns="64135" rIns="0" bIns="0" rtlCol="0">
            <a:spAutoFit/>
          </a:bodyPr>
          <a:lstStyle/>
          <a:p>
            <a:pPr marL="104139" marR="86360" indent="13335">
              <a:lnSpc>
                <a:spcPts val="3240"/>
              </a:lnSpc>
              <a:spcBef>
                <a:spcPts val="505"/>
              </a:spcBef>
            </a:pPr>
            <a:r>
              <a:rPr lang="en-US" dirty="0" smtClean="0"/>
              <a:t>The City of Norman</a:t>
            </a:r>
            <a:r>
              <a:rPr dirty="0" smtClean="0"/>
              <a:t>, </a:t>
            </a:r>
            <a:r>
              <a:rPr lang="en-US" dirty="0" smtClean="0"/>
              <a:t>OK504</a:t>
            </a:r>
            <a:r>
              <a:rPr dirty="0" smtClean="0"/>
              <a:t>CoC</a:t>
            </a:r>
            <a:r>
              <a:rPr spc="5" dirty="0" smtClean="0"/>
              <a:t> </a:t>
            </a:r>
            <a:r>
              <a:rPr dirty="0"/>
              <a:t>and</a:t>
            </a:r>
            <a:r>
              <a:rPr spc="-15" dirty="0"/>
              <a:t> </a:t>
            </a:r>
            <a:r>
              <a:rPr dirty="0"/>
              <a:t>other</a:t>
            </a:r>
            <a:r>
              <a:rPr spc="5" dirty="0"/>
              <a:t> </a:t>
            </a:r>
            <a:r>
              <a:rPr dirty="0"/>
              <a:t>community</a:t>
            </a:r>
            <a:r>
              <a:rPr spc="5" dirty="0"/>
              <a:t> </a:t>
            </a:r>
            <a:r>
              <a:rPr dirty="0"/>
              <a:t>partners</a:t>
            </a:r>
            <a:r>
              <a:rPr spc="-10" dirty="0"/>
              <a:t> </a:t>
            </a:r>
            <a:r>
              <a:rPr dirty="0" smtClean="0"/>
              <a:t>collect</a:t>
            </a:r>
            <a:r>
              <a:rPr lang="en-US" dirty="0" smtClean="0"/>
              <a:t>ed</a:t>
            </a:r>
            <a:r>
              <a:rPr spc="-10" dirty="0" smtClean="0"/>
              <a:t> </a:t>
            </a:r>
            <a:r>
              <a:rPr dirty="0"/>
              <a:t>data</a:t>
            </a:r>
            <a:r>
              <a:rPr spc="-25" dirty="0"/>
              <a:t> </a:t>
            </a:r>
            <a:r>
              <a:rPr lang="en-US" dirty="0" smtClean="0"/>
              <a:t>to </a:t>
            </a:r>
            <a:r>
              <a:rPr dirty="0" smtClean="0"/>
              <a:t>identif</a:t>
            </a:r>
            <a:r>
              <a:rPr lang="en-US" dirty="0" smtClean="0"/>
              <a:t>y</a:t>
            </a:r>
            <a:r>
              <a:rPr spc="-15" dirty="0" smtClean="0"/>
              <a:t> </a:t>
            </a:r>
            <a:r>
              <a:rPr dirty="0"/>
              <a:t>the</a:t>
            </a:r>
            <a:r>
              <a:rPr spc="-5" dirty="0"/>
              <a:t> </a:t>
            </a:r>
            <a:r>
              <a:rPr lang="en-US" spc="-5" dirty="0" smtClean="0"/>
              <a:t>gaps</a:t>
            </a:r>
            <a:r>
              <a:rPr spc="-10" dirty="0" smtClean="0"/>
              <a:t>.</a:t>
            </a:r>
            <a:endParaRPr spc="-10" dirty="0"/>
          </a:p>
          <a:p>
            <a:pPr marL="469265" marR="135890" indent="-456565">
              <a:lnSpc>
                <a:spcPts val="3240"/>
              </a:lnSpc>
              <a:spcBef>
                <a:spcPts val="1400"/>
              </a:spcBef>
              <a:buClr>
                <a:srgbClr val="9CBDBC"/>
              </a:buClr>
              <a:buAutoNum type="arabicPeriod"/>
              <a:tabLst>
                <a:tab pos="469265" algn="l"/>
                <a:tab pos="469900" algn="l"/>
              </a:tabLst>
            </a:pPr>
            <a:r>
              <a:rPr sz="2800" dirty="0"/>
              <a:t>HMIS</a:t>
            </a:r>
            <a:r>
              <a:rPr sz="2800" spc="-30" dirty="0"/>
              <a:t> </a:t>
            </a:r>
            <a:r>
              <a:rPr sz="2800" dirty="0"/>
              <a:t>data</a:t>
            </a:r>
            <a:r>
              <a:rPr sz="2800" spc="-30" dirty="0"/>
              <a:t> </a:t>
            </a:r>
            <a:r>
              <a:rPr sz="2800" dirty="0"/>
              <a:t>on</a:t>
            </a:r>
            <a:r>
              <a:rPr sz="2800" spc="-15" dirty="0"/>
              <a:t> </a:t>
            </a:r>
            <a:r>
              <a:rPr sz="2800" dirty="0"/>
              <a:t>who</a:t>
            </a:r>
            <a:r>
              <a:rPr sz="2800" spc="-20" dirty="0"/>
              <a:t> </a:t>
            </a:r>
            <a:r>
              <a:rPr sz="2800" dirty="0"/>
              <a:t>is</a:t>
            </a:r>
            <a:r>
              <a:rPr sz="2800" spc="-20" dirty="0"/>
              <a:t> </a:t>
            </a:r>
            <a:r>
              <a:rPr sz="2800" dirty="0"/>
              <a:t>experiencing</a:t>
            </a:r>
            <a:r>
              <a:rPr sz="2800" spc="-25" dirty="0"/>
              <a:t> </a:t>
            </a:r>
            <a:r>
              <a:rPr sz="2800" spc="-10" dirty="0"/>
              <a:t>homelessness </a:t>
            </a:r>
            <a:r>
              <a:rPr sz="2800" dirty="0"/>
              <a:t>in</a:t>
            </a:r>
            <a:r>
              <a:rPr sz="2800" spc="-10" dirty="0"/>
              <a:t> </a:t>
            </a:r>
            <a:r>
              <a:rPr sz="2800" dirty="0"/>
              <a:t>the </a:t>
            </a:r>
            <a:r>
              <a:rPr sz="2800" spc="-10" dirty="0"/>
              <a:t>community</a:t>
            </a:r>
          </a:p>
          <a:p>
            <a:pPr marL="469265" indent="-456565">
              <a:lnSpc>
                <a:spcPct val="100000"/>
              </a:lnSpc>
              <a:spcBef>
                <a:spcPts val="990"/>
              </a:spcBef>
              <a:buClr>
                <a:srgbClr val="9CBDBC"/>
              </a:buClr>
              <a:buAutoNum type="arabicPeriod"/>
              <a:tabLst>
                <a:tab pos="469265" algn="l"/>
                <a:tab pos="469900" algn="l"/>
              </a:tabLst>
            </a:pPr>
            <a:r>
              <a:rPr sz="2800" dirty="0" smtClean="0"/>
              <a:t>Review</a:t>
            </a:r>
            <a:r>
              <a:rPr lang="en-US" sz="2800" dirty="0" smtClean="0"/>
              <a:t>ing</a:t>
            </a:r>
            <a:r>
              <a:rPr sz="2800" spc="-35" dirty="0" smtClean="0"/>
              <a:t> </a:t>
            </a:r>
            <a:r>
              <a:rPr sz="2800" dirty="0" smtClean="0"/>
              <a:t>current</a:t>
            </a:r>
            <a:r>
              <a:rPr sz="2800" spc="-25" dirty="0" smtClean="0"/>
              <a:t> </a:t>
            </a:r>
            <a:r>
              <a:rPr sz="2800" dirty="0" smtClean="0"/>
              <a:t>community</a:t>
            </a:r>
            <a:r>
              <a:rPr sz="2800" spc="-25" dirty="0" smtClean="0"/>
              <a:t> </a:t>
            </a:r>
            <a:r>
              <a:rPr sz="2800" dirty="0" smtClean="0"/>
              <a:t>plans</a:t>
            </a:r>
            <a:r>
              <a:rPr sz="2800" spc="-40" dirty="0" smtClean="0"/>
              <a:t> </a:t>
            </a:r>
            <a:r>
              <a:rPr sz="2800" dirty="0" smtClean="0"/>
              <a:t>or</a:t>
            </a:r>
            <a:r>
              <a:rPr sz="2800" spc="-25" dirty="0" smtClean="0"/>
              <a:t> </a:t>
            </a:r>
            <a:r>
              <a:rPr sz="2800" dirty="0" smtClean="0"/>
              <a:t>gaps</a:t>
            </a:r>
            <a:r>
              <a:rPr sz="2800" spc="-40" dirty="0" smtClean="0"/>
              <a:t> </a:t>
            </a:r>
            <a:r>
              <a:rPr sz="2800" spc="-10" dirty="0" smtClean="0"/>
              <a:t>analysis</a:t>
            </a:r>
            <a:endParaRPr sz="2800" spc="-10" dirty="0"/>
          </a:p>
          <a:p>
            <a:pPr marL="469265" marR="593725" indent="-456565">
              <a:lnSpc>
                <a:spcPts val="3240"/>
              </a:lnSpc>
              <a:spcBef>
                <a:spcPts val="1455"/>
              </a:spcBef>
              <a:buClr>
                <a:srgbClr val="9CBDBC"/>
              </a:buClr>
              <a:buAutoNum type="arabicPeriod"/>
              <a:tabLst>
                <a:tab pos="469265" algn="l"/>
                <a:tab pos="469900" algn="l"/>
              </a:tabLst>
            </a:pPr>
            <a:r>
              <a:rPr sz="2800" dirty="0" smtClean="0"/>
              <a:t>Identify</a:t>
            </a:r>
            <a:r>
              <a:rPr lang="en-US" sz="2800" dirty="0" smtClean="0"/>
              <a:t>ing</a:t>
            </a:r>
            <a:r>
              <a:rPr sz="2800" spc="-20" dirty="0" smtClean="0"/>
              <a:t> </a:t>
            </a:r>
            <a:r>
              <a:rPr sz="2800" dirty="0"/>
              <a:t>additional</a:t>
            </a:r>
            <a:r>
              <a:rPr sz="2800" spc="-20" dirty="0"/>
              <a:t> </a:t>
            </a:r>
            <a:r>
              <a:rPr sz="2800" dirty="0"/>
              <a:t>sources</a:t>
            </a:r>
            <a:r>
              <a:rPr sz="2800" spc="-10" dirty="0"/>
              <a:t> </a:t>
            </a:r>
            <a:r>
              <a:rPr sz="2800" dirty="0"/>
              <a:t>of</a:t>
            </a:r>
            <a:r>
              <a:rPr sz="2800" spc="80" dirty="0"/>
              <a:t> </a:t>
            </a:r>
            <a:r>
              <a:rPr sz="2800" dirty="0"/>
              <a:t>funding</a:t>
            </a:r>
            <a:r>
              <a:rPr sz="2800" spc="-25" dirty="0"/>
              <a:t> </a:t>
            </a:r>
            <a:r>
              <a:rPr sz="2800" dirty="0"/>
              <a:t>for</a:t>
            </a:r>
            <a:r>
              <a:rPr sz="2800" spc="-5" dirty="0"/>
              <a:t> </a:t>
            </a:r>
            <a:r>
              <a:rPr lang="en-US" sz="2800" spc="-25" dirty="0" smtClean="0"/>
              <a:t>potential</a:t>
            </a:r>
            <a:r>
              <a:rPr sz="2800" spc="-25" dirty="0" smtClean="0"/>
              <a:t> </a:t>
            </a:r>
            <a:r>
              <a:rPr sz="2800" spc="-10" dirty="0" smtClean="0"/>
              <a:t>project</a:t>
            </a:r>
            <a:r>
              <a:rPr lang="en-US" sz="2800" spc="-10" dirty="0" smtClean="0"/>
              <a:t>s as needed</a:t>
            </a:r>
            <a:endParaRPr sz="2800" spc="-10" dirty="0"/>
          </a:p>
          <a:p>
            <a:pPr marL="469265" indent="-456565">
              <a:lnSpc>
                <a:spcPct val="100000"/>
              </a:lnSpc>
              <a:spcBef>
                <a:spcPts val="990"/>
              </a:spcBef>
              <a:buClr>
                <a:srgbClr val="9CBDBC"/>
              </a:buClr>
              <a:buAutoNum type="arabicPeriod"/>
              <a:tabLst>
                <a:tab pos="469265" algn="l"/>
                <a:tab pos="469900" algn="l"/>
              </a:tabLst>
            </a:pPr>
            <a:r>
              <a:rPr sz="2800" dirty="0" smtClean="0"/>
              <a:t>Develop</a:t>
            </a:r>
            <a:r>
              <a:rPr lang="en-US" sz="2800" dirty="0" smtClean="0"/>
              <a:t>ment of</a:t>
            </a:r>
            <a:r>
              <a:rPr sz="2800" spc="-25" dirty="0" smtClean="0"/>
              <a:t> </a:t>
            </a:r>
            <a:r>
              <a:rPr sz="2800" dirty="0"/>
              <a:t>prioritization</a:t>
            </a:r>
            <a:r>
              <a:rPr sz="2800" spc="-25" dirty="0"/>
              <a:t> </a:t>
            </a:r>
            <a:r>
              <a:rPr sz="2800" dirty="0"/>
              <a:t>tools</a:t>
            </a:r>
            <a:r>
              <a:rPr sz="2800" spc="-30" dirty="0"/>
              <a:t> </a:t>
            </a:r>
            <a:r>
              <a:rPr sz="2800" dirty="0"/>
              <a:t>for</a:t>
            </a:r>
            <a:r>
              <a:rPr sz="2800" spc="-25" dirty="0"/>
              <a:t> </a:t>
            </a:r>
            <a:r>
              <a:rPr sz="2800" dirty="0"/>
              <a:t>potential</a:t>
            </a:r>
            <a:r>
              <a:rPr sz="2800" spc="-25" dirty="0"/>
              <a:t> </a:t>
            </a:r>
            <a:r>
              <a:rPr sz="2800" spc="-10" dirty="0"/>
              <a:t>projects</a:t>
            </a:r>
          </a:p>
        </p:txBody>
      </p:sp>
      <p:sp>
        <p:nvSpPr>
          <p:cNvPr id="4" name="object 4"/>
          <p:cNvSpPr/>
          <p:nvPr/>
        </p:nvSpPr>
        <p:spPr>
          <a:xfrm>
            <a:off x="9583673" y="325374"/>
            <a:ext cx="2287270" cy="3908425"/>
          </a:xfrm>
          <a:custGeom>
            <a:avLst/>
            <a:gdLst/>
            <a:ahLst/>
            <a:cxnLst/>
            <a:rect l="l" t="t" r="r" b="b"/>
            <a:pathLst>
              <a:path w="2287270" h="3908425">
                <a:moveTo>
                  <a:pt x="2286762" y="0"/>
                </a:moveTo>
                <a:lnTo>
                  <a:pt x="0" y="0"/>
                </a:lnTo>
                <a:lnTo>
                  <a:pt x="0" y="3908298"/>
                </a:lnTo>
                <a:lnTo>
                  <a:pt x="2286762" y="3908298"/>
                </a:lnTo>
                <a:lnTo>
                  <a:pt x="2286762" y="0"/>
                </a:lnTo>
                <a:close/>
              </a:path>
            </a:pathLst>
          </a:custGeom>
          <a:solidFill>
            <a:srgbClr val="689C9A"/>
          </a:solidFill>
        </p:spPr>
        <p:txBody>
          <a:bodyPr wrap="square" lIns="0" tIns="0" rIns="0" bIns="0" rtlCol="0"/>
          <a:lstStyle/>
          <a:p>
            <a:endParaRPr/>
          </a:p>
        </p:txBody>
      </p:sp>
      <p:sp>
        <p:nvSpPr>
          <p:cNvPr id="5" name="object 5"/>
          <p:cNvSpPr/>
          <p:nvPr/>
        </p:nvSpPr>
        <p:spPr>
          <a:xfrm>
            <a:off x="9583673" y="4394453"/>
            <a:ext cx="2287270" cy="2030095"/>
          </a:xfrm>
          <a:custGeom>
            <a:avLst/>
            <a:gdLst/>
            <a:ahLst/>
            <a:cxnLst/>
            <a:rect l="l" t="t" r="r" b="b"/>
            <a:pathLst>
              <a:path w="2287270" h="2030095">
                <a:moveTo>
                  <a:pt x="2286762" y="0"/>
                </a:moveTo>
                <a:lnTo>
                  <a:pt x="0" y="0"/>
                </a:lnTo>
                <a:lnTo>
                  <a:pt x="0" y="2029968"/>
                </a:lnTo>
                <a:lnTo>
                  <a:pt x="2286762" y="2029968"/>
                </a:lnTo>
                <a:lnTo>
                  <a:pt x="2286762" y="0"/>
                </a:lnTo>
                <a:close/>
              </a:path>
            </a:pathLst>
          </a:custGeom>
          <a:solidFill>
            <a:srgbClr val="A9A47B">
              <a:alpha val="79998"/>
            </a:srgbClr>
          </a:solid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61005" y="2619756"/>
            <a:ext cx="1800860" cy="1397000"/>
          </a:xfrm>
          <a:prstGeom prst="rect">
            <a:avLst/>
          </a:prstGeom>
        </p:spPr>
        <p:txBody>
          <a:bodyPr vert="horz" wrap="square" lIns="0" tIns="164465" rIns="0" bIns="0" rtlCol="0">
            <a:spAutoFit/>
          </a:bodyPr>
          <a:lstStyle/>
          <a:p>
            <a:pPr marL="12700" marR="5080" indent="358775">
              <a:lnSpc>
                <a:spcPct val="80000"/>
              </a:lnSpc>
              <a:spcBef>
                <a:spcPts val="1295"/>
              </a:spcBef>
            </a:pPr>
            <a:r>
              <a:rPr spc="-10" dirty="0"/>
              <a:t>RENTAL </a:t>
            </a:r>
            <a:r>
              <a:rPr spc="50" dirty="0"/>
              <a:t>HOUSING</a:t>
            </a:r>
          </a:p>
        </p:txBody>
      </p:sp>
      <p:sp>
        <p:nvSpPr>
          <p:cNvPr id="3" name="object 3"/>
          <p:cNvSpPr/>
          <p:nvPr/>
        </p:nvSpPr>
        <p:spPr>
          <a:xfrm>
            <a:off x="4678298" y="1600580"/>
            <a:ext cx="0" cy="3657600"/>
          </a:xfrm>
          <a:custGeom>
            <a:avLst/>
            <a:gdLst/>
            <a:ahLst/>
            <a:cxnLst/>
            <a:rect l="l" t="t" r="r" b="b"/>
            <a:pathLst>
              <a:path h="3657600">
                <a:moveTo>
                  <a:pt x="0" y="0"/>
                </a:moveTo>
                <a:lnTo>
                  <a:pt x="0" y="3657600"/>
                </a:lnTo>
              </a:path>
            </a:pathLst>
          </a:custGeom>
          <a:ln w="19050">
            <a:solidFill>
              <a:srgbClr val="A9A47B"/>
            </a:solidFill>
          </a:ln>
        </p:spPr>
        <p:txBody>
          <a:bodyPr wrap="square" lIns="0" tIns="0" rIns="0" bIns="0" rtlCol="0"/>
          <a:lstStyle/>
          <a:p>
            <a:endParaRPr/>
          </a:p>
        </p:txBody>
      </p:sp>
      <p:sp>
        <p:nvSpPr>
          <p:cNvPr id="4" name="object 4"/>
          <p:cNvSpPr txBox="1"/>
          <p:nvPr/>
        </p:nvSpPr>
        <p:spPr>
          <a:xfrm>
            <a:off x="4953000" y="1371600"/>
            <a:ext cx="5889625" cy="4205638"/>
          </a:xfrm>
          <a:prstGeom prst="rect">
            <a:avLst/>
          </a:prstGeom>
        </p:spPr>
        <p:txBody>
          <a:bodyPr vert="horz" wrap="square" lIns="0" tIns="50165" rIns="0" bIns="0" rtlCol="0">
            <a:spAutoFit/>
          </a:bodyPr>
          <a:lstStyle/>
          <a:p>
            <a:pPr marL="104139" marR="57785" indent="-91440">
              <a:lnSpc>
                <a:spcPts val="2380"/>
              </a:lnSpc>
              <a:spcBef>
                <a:spcPts val="395"/>
              </a:spcBef>
              <a:buClr>
                <a:srgbClr val="9CBDBC"/>
              </a:buClr>
              <a:buSzPct val="95454"/>
              <a:buFont typeface="Arial"/>
              <a:buChar char="•"/>
              <a:tabLst>
                <a:tab pos="111760" algn="l"/>
              </a:tabLst>
            </a:pPr>
            <a:r>
              <a:rPr sz="2200" spc="-10" dirty="0">
                <a:solidFill>
                  <a:srgbClr val="2D2B20"/>
                </a:solidFill>
                <a:latin typeface="Tw Cen MT"/>
                <a:cs typeface="Tw Cen MT"/>
              </a:rPr>
              <a:t>HOME-</a:t>
            </a:r>
            <a:r>
              <a:rPr sz="2200" dirty="0">
                <a:solidFill>
                  <a:srgbClr val="2D2B20"/>
                </a:solidFill>
                <a:latin typeface="Tw Cen MT"/>
                <a:cs typeface="Tw Cen MT"/>
              </a:rPr>
              <a:t>ARP</a:t>
            </a:r>
            <a:r>
              <a:rPr sz="2200" spc="-40" dirty="0">
                <a:solidFill>
                  <a:srgbClr val="2D2B20"/>
                </a:solidFill>
                <a:latin typeface="Tw Cen MT"/>
                <a:cs typeface="Tw Cen MT"/>
              </a:rPr>
              <a:t> </a:t>
            </a:r>
            <a:r>
              <a:rPr sz="2200" dirty="0">
                <a:solidFill>
                  <a:srgbClr val="2D2B20"/>
                </a:solidFill>
                <a:latin typeface="Tw Cen MT"/>
                <a:cs typeface="Tw Cen MT"/>
              </a:rPr>
              <a:t>funds</a:t>
            </a:r>
            <a:r>
              <a:rPr sz="2200" spc="-10" dirty="0">
                <a:solidFill>
                  <a:srgbClr val="2D2B20"/>
                </a:solidFill>
                <a:latin typeface="Tw Cen MT"/>
                <a:cs typeface="Tw Cen MT"/>
              </a:rPr>
              <a:t> </a:t>
            </a:r>
            <a:r>
              <a:rPr sz="2200" dirty="0">
                <a:solidFill>
                  <a:srgbClr val="2D2B20"/>
                </a:solidFill>
                <a:latin typeface="Tw Cen MT"/>
                <a:cs typeface="Tw Cen MT"/>
              </a:rPr>
              <a:t>may</a:t>
            </a:r>
            <a:r>
              <a:rPr sz="2200" spc="-15" dirty="0">
                <a:solidFill>
                  <a:srgbClr val="2D2B20"/>
                </a:solidFill>
                <a:latin typeface="Tw Cen MT"/>
                <a:cs typeface="Tw Cen MT"/>
              </a:rPr>
              <a:t> </a:t>
            </a:r>
            <a:r>
              <a:rPr sz="2200" dirty="0">
                <a:solidFill>
                  <a:srgbClr val="2D2B20"/>
                </a:solidFill>
                <a:latin typeface="Tw Cen MT"/>
                <a:cs typeface="Tw Cen MT"/>
              </a:rPr>
              <a:t>be</a:t>
            </a:r>
            <a:r>
              <a:rPr sz="2200" spc="-10" dirty="0">
                <a:solidFill>
                  <a:srgbClr val="2D2B20"/>
                </a:solidFill>
                <a:latin typeface="Tw Cen MT"/>
                <a:cs typeface="Tw Cen MT"/>
              </a:rPr>
              <a:t> </a:t>
            </a:r>
            <a:r>
              <a:rPr sz="2200" dirty="0">
                <a:solidFill>
                  <a:srgbClr val="2D2B20"/>
                </a:solidFill>
                <a:latin typeface="Tw Cen MT"/>
                <a:cs typeface="Tw Cen MT"/>
              </a:rPr>
              <a:t>used</a:t>
            </a:r>
            <a:r>
              <a:rPr sz="2200" spc="-15" dirty="0">
                <a:solidFill>
                  <a:srgbClr val="2D2B20"/>
                </a:solidFill>
                <a:latin typeface="Tw Cen MT"/>
                <a:cs typeface="Tw Cen MT"/>
              </a:rPr>
              <a:t> </a:t>
            </a:r>
            <a:r>
              <a:rPr sz="2200" dirty="0">
                <a:solidFill>
                  <a:srgbClr val="2D2B20"/>
                </a:solidFill>
                <a:latin typeface="Tw Cen MT"/>
                <a:cs typeface="Tw Cen MT"/>
              </a:rPr>
              <a:t>to</a:t>
            </a:r>
            <a:r>
              <a:rPr sz="2200" spc="-10" dirty="0">
                <a:solidFill>
                  <a:srgbClr val="2D2B20"/>
                </a:solidFill>
                <a:latin typeface="Tw Cen MT"/>
                <a:cs typeface="Tw Cen MT"/>
              </a:rPr>
              <a:t> </a:t>
            </a:r>
            <a:r>
              <a:rPr sz="2200" dirty="0">
                <a:solidFill>
                  <a:srgbClr val="2D2B20"/>
                </a:solidFill>
                <a:latin typeface="Tw Cen MT"/>
                <a:cs typeface="Tw Cen MT"/>
              </a:rPr>
              <a:t>acquire, </a:t>
            </a:r>
            <a:r>
              <a:rPr sz="2200" spc="-10" dirty="0">
                <a:solidFill>
                  <a:srgbClr val="2D2B20"/>
                </a:solidFill>
                <a:latin typeface="Tw Cen MT"/>
                <a:cs typeface="Tw Cen MT"/>
              </a:rPr>
              <a:t>construct </a:t>
            </a:r>
            <a:r>
              <a:rPr sz="2200" dirty="0">
                <a:solidFill>
                  <a:srgbClr val="2D2B20"/>
                </a:solidFill>
                <a:latin typeface="Tw Cen MT"/>
                <a:cs typeface="Tw Cen MT"/>
              </a:rPr>
              <a:t>and</a:t>
            </a:r>
            <a:r>
              <a:rPr sz="2200" spc="-10" dirty="0">
                <a:solidFill>
                  <a:srgbClr val="2D2B20"/>
                </a:solidFill>
                <a:latin typeface="Tw Cen MT"/>
                <a:cs typeface="Tw Cen MT"/>
              </a:rPr>
              <a:t> </a:t>
            </a:r>
            <a:r>
              <a:rPr sz="2200" dirty="0">
                <a:solidFill>
                  <a:srgbClr val="2D2B20"/>
                </a:solidFill>
                <a:latin typeface="Tw Cen MT"/>
                <a:cs typeface="Tw Cen MT"/>
              </a:rPr>
              <a:t>rehabilitate</a:t>
            </a:r>
            <a:r>
              <a:rPr sz="2200" spc="20" dirty="0">
                <a:solidFill>
                  <a:srgbClr val="2D2B20"/>
                </a:solidFill>
                <a:latin typeface="Tw Cen MT"/>
                <a:cs typeface="Tw Cen MT"/>
              </a:rPr>
              <a:t> </a:t>
            </a:r>
            <a:r>
              <a:rPr sz="2200" dirty="0">
                <a:solidFill>
                  <a:srgbClr val="2D2B20"/>
                </a:solidFill>
                <a:latin typeface="Tw Cen MT"/>
                <a:cs typeface="Tw Cen MT"/>
              </a:rPr>
              <a:t>rental</a:t>
            </a:r>
            <a:r>
              <a:rPr sz="2200" spc="-5" dirty="0">
                <a:solidFill>
                  <a:srgbClr val="2D2B20"/>
                </a:solidFill>
                <a:latin typeface="Tw Cen MT"/>
                <a:cs typeface="Tw Cen MT"/>
              </a:rPr>
              <a:t> </a:t>
            </a:r>
            <a:r>
              <a:rPr sz="2200" dirty="0">
                <a:solidFill>
                  <a:srgbClr val="2D2B20"/>
                </a:solidFill>
                <a:latin typeface="Tw Cen MT"/>
                <a:cs typeface="Tw Cen MT"/>
              </a:rPr>
              <a:t>housing</a:t>
            </a:r>
            <a:r>
              <a:rPr sz="2200" spc="-10" dirty="0">
                <a:solidFill>
                  <a:srgbClr val="2D2B20"/>
                </a:solidFill>
                <a:latin typeface="Tw Cen MT"/>
                <a:cs typeface="Tw Cen MT"/>
              </a:rPr>
              <a:t> </a:t>
            </a:r>
            <a:r>
              <a:rPr sz="2200" dirty="0">
                <a:solidFill>
                  <a:srgbClr val="2D2B20"/>
                </a:solidFill>
                <a:latin typeface="Tw Cen MT"/>
                <a:cs typeface="Tw Cen MT"/>
              </a:rPr>
              <a:t>for</a:t>
            </a:r>
            <a:r>
              <a:rPr sz="2200" spc="-5" dirty="0">
                <a:solidFill>
                  <a:srgbClr val="2D2B20"/>
                </a:solidFill>
                <a:latin typeface="Tw Cen MT"/>
                <a:cs typeface="Tw Cen MT"/>
              </a:rPr>
              <a:t> </a:t>
            </a:r>
            <a:r>
              <a:rPr sz="2200" dirty="0">
                <a:solidFill>
                  <a:srgbClr val="2D2B20"/>
                </a:solidFill>
                <a:latin typeface="Tw Cen MT"/>
                <a:cs typeface="Tw Cen MT"/>
              </a:rPr>
              <a:t>occupancy</a:t>
            </a:r>
            <a:r>
              <a:rPr sz="2200" spc="-5" dirty="0">
                <a:solidFill>
                  <a:srgbClr val="2D2B20"/>
                </a:solidFill>
                <a:latin typeface="Tw Cen MT"/>
                <a:cs typeface="Tw Cen MT"/>
              </a:rPr>
              <a:t> </a:t>
            </a:r>
            <a:r>
              <a:rPr sz="2200" spc="-25" dirty="0">
                <a:solidFill>
                  <a:srgbClr val="2D2B20"/>
                </a:solidFill>
                <a:latin typeface="Tw Cen MT"/>
                <a:cs typeface="Tw Cen MT"/>
              </a:rPr>
              <a:t>by </a:t>
            </a:r>
            <a:r>
              <a:rPr sz="2200" dirty="0">
                <a:solidFill>
                  <a:srgbClr val="2D2B20"/>
                </a:solidFill>
                <a:latin typeface="Tw Cen MT"/>
                <a:cs typeface="Tw Cen MT"/>
              </a:rPr>
              <a:t>individuals</a:t>
            </a:r>
            <a:r>
              <a:rPr sz="2200" spc="20" dirty="0">
                <a:solidFill>
                  <a:srgbClr val="2D2B20"/>
                </a:solidFill>
                <a:latin typeface="Tw Cen MT"/>
                <a:cs typeface="Tw Cen MT"/>
              </a:rPr>
              <a:t> </a:t>
            </a:r>
            <a:r>
              <a:rPr sz="2200" dirty="0">
                <a:solidFill>
                  <a:srgbClr val="2D2B20"/>
                </a:solidFill>
                <a:latin typeface="Tw Cen MT"/>
                <a:cs typeface="Tw Cen MT"/>
              </a:rPr>
              <a:t>and</a:t>
            </a:r>
            <a:r>
              <a:rPr sz="2200" spc="-15" dirty="0">
                <a:solidFill>
                  <a:srgbClr val="2D2B20"/>
                </a:solidFill>
                <a:latin typeface="Tw Cen MT"/>
                <a:cs typeface="Tw Cen MT"/>
              </a:rPr>
              <a:t> </a:t>
            </a:r>
            <a:r>
              <a:rPr sz="2200" dirty="0">
                <a:solidFill>
                  <a:srgbClr val="2D2B20"/>
                </a:solidFill>
                <a:latin typeface="Tw Cen MT"/>
                <a:cs typeface="Tw Cen MT"/>
              </a:rPr>
              <a:t>families</a:t>
            </a:r>
            <a:r>
              <a:rPr sz="2200" spc="15" dirty="0">
                <a:solidFill>
                  <a:srgbClr val="2D2B20"/>
                </a:solidFill>
                <a:latin typeface="Tw Cen MT"/>
                <a:cs typeface="Tw Cen MT"/>
              </a:rPr>
              <a:t> </a:t>
            </a:r>
            <a:r>
              <a:rPr sz="2200" dirty="0">
                <a:solidFill>
                  <a:srgbClr val="2D2B20"/>
                </a:solidFill>
                <a:latin typeface="Tw Cen MT"/>
                <a:cs typeface="Tw Cen MT"/>
              </a:rPr>
              <a:t>that</a:t>
            </a:r>
            <a:r>
              <a:rPr sz="2200" spc="-5" dirty="0">
                <a:solidFill>
                  <a:srgbClr val="2D2B20"/>
                </a:solidFill>
                <a:latin typeface="Tw Cen MT"/>
                <a:cs typeface="Tw Cen MT"/>
              </a:rPr>
              <a:t> </a:t>
            </a:r>
            <a:r>
              <a:rPr sz="2200" dirty="0">
                <a:solidFill>
                  <a:srgbClr val="2D2B20"/>
                </a:solidFill>
                <a:latin typeface="Tw Cen MT"/>
                <a:cs typeface="Tw Cen MT"/>
              </a:rPr>
              <a:t>meet</a:t>
            </a:r>
            <a:r>
              <a:rPr sz="2200" spc="-25" dirty="0">
                <a:solidFill>
                  <a:srgbClr val="2D2B20"/>
                </a:solidFill>
                <a:latin typeface="Tw Cen MT"/>
                <a:cs typeface="Tw Cen MT"/>
              </a:rPr>
              <a:t> </a:t>
            </a:r>
            <a:r>
              <a:rPr sz="2200" dirty="0">
                <a:solidFill>
                  <a:srgbClr val="2D2B20"/>
                </a:solidFill>
                <a:latin typeface="Tw Cen MT"/>
                <a:cs typeface="Tw Cen MT"/>
              </a:rPr>
              <a:t>one</a:t>
            </a:r>
            <a:r>
              <a:rPr sz="2200" spc="-10" dirty="0">
                <a:solidFill>
                  <a:srgbClr val="2D2B20"/>
                </a:solidFill>
                <a:latin typeface="Tw Cen MT"/>
                <a:cs typeface="Tw Cen MT"/>
              </a:rPr>
              <a:t> </a:t>
            </a:r>
            <a:r>
              <a:rPr sz="2200" dirty="0">
                <a:solidFill>
                  <a:srgbClr val="2D2B20"/>
                </a:solidFill>
                <a:latin typeface="Tw Cen MT"/>
                <a:cs typeface="Tw Cen MT"/>
              </a:rPr>
              <a:t>of</a:t>
            </a:r>
            <a:r>
              <a:rPr sz="2200" spc="65" dirty="0">
                <a:solidFill>
                  <a:srgbClr val="2D2B20"/>
                </a:solidFill>
                <a:latin typeface="Tw Cen MT"/>
                <a:cs typeface="Tw Cen MT"/>
              </a:rPr>
              <a:t> </a:t>
            </a:r>
            <a:r>
              <a:rPr sz="2200" spc="-25" dirty="0">
                <a:solidFill>
                  <a:srgbClr val="2D2B20"/>
                </a:solidFill>
                <a:latin typeface="Tw Cen MT"/>
                <a:cs typeface="Tw Cen MT"/>
              </a:rPr>
              <a:t>the </a:t>
            </a:r>
            <a:r>
              <a:rPr sz="2200" dirty="0">
                <a:solidFill>
                  <a:srgbClr val="2D2B20"/>
                </a:solidFill>
                <a:latin typeface="Tw Cen MT"/>
                <a:cs typeface="Tw Cen MT"/>
              </a:rPr>
              <a:t>Qualifying</a:t>
            </a:r>
            <a:r>
              <a:rPr sz="2200" spc="10" dirty="0">
                <a:solidFill>
                  <a:srgbClr val="2D2B20"/>
                </a:solidFill>
                <a:latin typeface="Tw Cen MT"/>
                <a:cs typeface="Tw Cen MT"/>
              </a:rPr>
              <a:t> </a:t>
            </a:r>
            <a:r>
              <a:rPr sz="2200" spc="-10" dirty="0">
                <a:solidFill>
                  <a:srgbClr val="2D2B20"/>
                </a:solidFill>
                <a:latin typeface="Tw Cen MT"/>
                <a:cs typeface="Tw Cen MT"/>
              </a:rPr>
              <a:t>Populations</a:t>
            </a:r>
            <a:r>
              <a:rPr sz="2200" spc="-10" dirty="0" smtClean="0">
                <a:solidFill>
                  <a:srgbClr val="2D2B20"/>
                </a:solidFill>
                <a:latin typeface="Tw Cen MT"/>
                <a:cs typeface="Tw Cen MT"/>
              </a:rPr>
              <a:t>.</a:t>
            </a:r>
            <a:endParaRPr lang="en-US" sz="2200" spc="-10" dirty="0" smtClean="0">
              <a:solidFill>
                <a:srgbClr val="2D2B20"/>
              </a:solidFill>
              <a:latin typeface="Tw Cen MT"/>
              <a:cs typeface="Tw Cen MT"/>
            </a:endParaRPr>
          </a:p>
          <a:p>
            <a:pPr marL="104139" marR="57785" indent="-91440">
              <a:lnSpc>
                <a:spcPts val="2380"/>
              </a:lnSpc>
              <a:spcBef>
                <a:spcPts val="395"/>
              </a:spcBef>
              <a:buClr>
                <a:srgbClr val="9CBDBC"/>
              </a:buClr>
              <a:buSzPct val="95454"/>
              <a:buFont typeface="Arial"/>
              <a:buChar char="•"/>
              <a:tabLst>
                <a:tab pos="111760" algn="l"/>
              </a:tabLst>
            </a:pPr>
            <a:endParaRPr lang="en-US" sz="2200" spc="-10" dirty="0">
              <a:solidFill>
                <a:srgbClr val="2D2B20"/>
              </a:solidFill>
              <a:latin typeface="Tw Cen MT"/>
              <a:cs typeface="Tw Cen MT"/>
            </a:endParaRPr>
          </a:p>
          <a:p>
            <a:pPr marL="104139" marR="57785" indent="-91440">
              <a:lnSpc>
                <a:spcPts val="2380"/>
              </a:lnSpc>
              <a:spcBef>
                <a:spcPts val="395"/>
              </a:spcBef>
              <a:buClr>
                <a:srgbClr val="9CBDBC"/>
              </a:buClr>
              <a:buSzPct val="95454"/>
              <a:buFont typeface="Arial"/>
              <a:buChar char="•"/>
              <a:tabLst>
                <a:tab pos="111760" algn="l"/>
              </a:tabLst>
            </a:pPr>
            <a:r>
              <a:rPr lang="en-US" sz="2200" spc="-10" dirty="0" smtClean="0">
                <a:solidFill>
                  <a:schemeClr val="accent2">
                    <a:lumMod val="75000"/>
                  </a:schemeClr>
                </a:solidFill>
                <a:latin typeface="Tw Cen MT"/>
                <a:cs typeface="Tw Cen MT"/>
              </a:rPr>
              <a:t>Permanent Supportive Housing has been identified as the top priority. Funding proposes to construct 12 units of Permanent Housing. HOME ARP funding will be leveraged to the maximum extent to produce additional units.</a:t>
            </a:r>
            <a:endParaRPr lang="en-US" sz="2200" spc="-10" dirty="0">
              <a:solidFill>
                <a:schemeClr val="accent2">
                  <a:lumMod val="75000"/>
                </a:schemeClr>
              </a:solidFill>
              <a:latin typeface="Tw Cen MT"/>
              <a:cs typeface="Tw Cen MT"/>
            </a:endParaRPr>
          </a:p>
          <a:p>
            <a:pPr marL="104139" marR="57785" indent="-91440">
              <a:lnSpc>
                <a:spcPts val="2380"/>
              </a:lnSpc>
              <a:spcBef>
                <a:spcPts val="395"/>
              </a:spcBef>
              <a:buClr>
                <a:srgbClr val="9CBDBC"/>
              </a:buClr>
              <a:buSzPct val="95454"/>
              <a:buFont typeface="Arial"/>
              <a:buChar char="•"/>
              <a:tabLst>
                <a:tab pos="111760" algn="l"/>
              </a:tabLst>
            </a:pPr>
            <a:r>
              <a:rPr lang="en-US" sz="2200" spc="-10" dirty="0" smtClean="0">
                <a:solidFill>
                  <a:schemeClr val="accent2">
                    <a:lumMod val="75000"/>
                  </a:schemeClr>
                </a:solidFill>
                <a:latin typeface="Tw Cen MT"/>
                <a:cs typeface="Tw Cen MT"/>
              </a:rPr>
              <a:t>Norman Housing Authority has committed to providing Project Based Rental Assistance for this project which will provide operational funding.</a:t>
            </a:r>
            <a:endParaRPr sz="2200" dirty="0">
              <a:solidFill>
                <a:schemeClr val="accent2">
                  <a:lumMod val="75000"/>
                </a:schemeClr>
              </a:solidFill>
              <a:latin typeface="Tw Cen MT"/>
              <a:cs typeface="Tw Cen M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3924" y="2314447"/>
            <a:ext cx="2837815" cy="2007235"/>
          </a:xfrm>
          <a:prstGeom prst="rect">
            <a:avLst/>
          </a:prstGeom>
        </p:spPr>
        <p:txBody>
          <a:bodyPr vert="horz" wrap="square" lIns="0" tIns="12700" rIns="0" bIns="0" rtlCol="0">
            <a:spAutoFit/>
          </a:bodyPr>
          <a:lstStyle/>
          <a:p>
            <a:pPr marR="8255" algn="r">
              <a:lnSpc>
                <a:spcPts val="5400"/>
              </a:lnSpc>
              <a:spcBef>
                <a:spcPts val="100"/>
              </a:spcBef>
            </a:pPr>
            <a:r>
              <a:rPr spc="70" dirty="0"/>
              <a:t>TENANT</a:t>
            </a:r>
            <a:r>
              <a:rPr spc="175" dirty="0"/>
              <a:t> </a:t>
            </a:r>
            <a:r>
              <a:rPr spc="25" dirty="0"/>
              <a:t>BASED</a:t>
            </a:r>
          </a:p>
          <a:p>
            <a:pPr marL="536575" marR="5080" indent="871219" algn="r">
              <a:lnSpc>
                <a:spcPct val="80000"/>
              </a:lnSpc>
              <a:spcBef>
                <a:spcPts val="600"/>
              </a:spcBef>
            </a:pPr>
            <a:r>
              <a:rPr spc="-10" dirty="0"/>
              <a:t>RENTAL ASSISTANCE</a:t>
            </a:r>
          </a:p>
        </p:txBody>
      </p:sp>
      <p:sp>
        <p:nvSpPr>
          <p:cNvPr id="3" name="object 3"/>
          <p:cNvSpPr/>
          <p:nvPr/>
        </p:nvSpPr>
        <p:spPr>
          <a:xfrm>
            <a:off x="4678298" y="1600580"/>
            <a:ext cx="0" cy="3657600"/>
          </a:xfrm>
          <a:custGeom>
            <a:avLst/>
            <a:gdLst/>
            <a:ahLst/>
            <a:cxnLst/>
            <a:rect l="l" t="t" r="r" b="b"/>
            <a:pathLst>
              <a:path h="3657600">
                <a:moveTo>
                  <a:pt x="0" y="0"/>
                </a:moveTo>
                <a:lnTo>
                  <a:pt x="0" y="3657600"/>
                </a:lnTo>
              </a:path>
            </a:pathLst>
          </a:custGeom>
          <a:ln w="19050">
            <a:solidFill>
              <a:srgbClr val="A9A47B"/>
            </a:solidFill>
          </a:ln>
        </p:spPr>
        <p:txBody>
          <a:bodyPr wrap="square" lIns="0" tIns="0" rIns="0" bIns="0" rtlCol="0"/>
          <a:lstStyle/>
          <a:p>
            <a:endParaRPr/>
          </a:p>
        </p:txBody>
      </p:sp>
      <p:sp>
        <p:nvSpPr>
          <p:cNvPr id="4" name="object 4"/>
          <p:cNvSpPr txBox="1"/>
          <p:nvPr/>
        </p:nvSpPr>
        <p:spPr>
          <a:xfrm>
            <a:off x="5032755" y="2071116"/>
            <a:ext cx="5983605" cy="2375394"/>
          </a:xfrm>
          <a:prstGeom prst="rect">
            <a:avLst/>
          </a:prstGeom>
        </p:spPr>
        <p:txBody>
          <a:bodyPr vert="horz" wrap="square" lIns="0" tIns="50165" rIns="0" bIns="0" rtlCol="0">
            <a:spAutoFit/>
          </a:bodyPr>
          <a:lstStyle/>
          <a:p>
            <a:pPr marL="104139" marR="334010" indent="-91440">
              <a:lnSpc>
                <a:spcPts val="2380"/>
              </a:lnSpc>
              <a:spcBef>
                <a:spcPts val="395"/>
              </a:spcBef>
              <a:buClr>
                <a:srgbClr val="9CBDBC"/>
              </a:buClr>
              <a:buSzPct val="95454"/>
              <a:buFont typeface="Arial"/>
              <a:buChar char="•"/>
              <a:tabLst>
                <a:tab pos="111760" algn="l"/>
              </a:tabLst>
            </a:pPr>
            <a:r>
              <a:rPr sz="2200" spc="-10" dirty="0">
                <a:solidFill>
                  <a:srgbClr val="2D2B20"/>
                </a:solidFill>
                <a:latin typeface="Tw Cen MT"/>
                <a:cs typeface="Tw Cen MT"/>
              </a:rPr>
              <a:t>HOME-</a:t>
            </a:r>
            <a:r>
              <a:rPr sz="2200" dirty="0">
                <a:solidFill>
                  <a:srgbClr val="2D2B20"/>
                </a:solidFill>
                <a:latin typeface="Tw Cen MT"/>
                <a:cs typeface="Tw Cen MT"/>
              </a:rPr>
              <a:t>ARP</a:t>
            </a:r>
            <a:r>
              <a:rPr sz="2200" spc="-20" dirty="0">
                <a:solidFill>
                  <a:srgbClr val="2D2B20"/>
                </a:solidFill>
                <a:latin typeface="Tw Cen MT"/>
                <a:cs typeface="Tw Cen MT"/>
              </a:rPr>
              <a:t> </a:t>
            </a:r>
            <a:r>
              <a:rPr sz="2200" dirty="0">
                <a:solidFill>
                  <a:srgbClr val="2D2B20"/>
                </a:solidFill>
                <a:latin typeface="Tw Cen MT"/>
                <a:cs typeface="Tw Cen MT"/>
              </a:rPr>
              <a:t>funds</a:t>
            </a:r>
            <a:r>
              <a:rPr sz="2200" spc="-5" dirty="0">
                <a:solidFill>
                  <a:srgbClr val="2D2B20"/>
                </a:solidFill>
                <a:latin typeface="Tw Cen MT"/>
                <a:cs typeface="Tw Cen MT"/>
              </a:rPr>
              <a:t> </a:t>
            </a:r>
            <a:r>
              <a:rPr sz="2200" dirty="0">
                <a:solidFill>
                  <a:srgbClr val="2D2B20"/>
                </a:solidFill>
                <a:latin typeface="Tw Cen MT"/>
                <a:cs typeface="Tw Cen MT"/>
              </a:rPr>
              <a:t>may</a:t>
            </a:r>
            <a:r>
              <a:rPr sz="2200" spc="-10" dirty="0">
                <a:solidFill>
                  <a:srgbClr val="2D2B20"/>
                </a:solidFill>
                <a:latin typeface="Tw Cen MT"/>
                <a:cs typeface="Tw Cen MT"/>
              </a:rPr>
              <a:t> </a:t>
            </a:r>
            <a:r>
              <a:rPr sz="2200" dirty="0">
                <a:solidFill>
                  <a:srgbClr val="2D2B20"/>
                </a:solidFill>
                <a:latin typeface="Tw Cen MT"/>
                <a:cs typeface="Tw Cen MT"/>
              </a:rPr>
              <a:t>be used</a:t>
            </a:r>
            <a:r>
              <a:rPr sz="2200" spc="-10" dirty="0">
                <a:solidFill>
                  <a:srgbClr val="2D2B20"/>
                </a:solidFill>
                <a:latin typeface="Tw Cen MT"/>
                <a:cs typeface="Tw Cen MT"/>
              </a:rPr>
              <a:t> </a:t>
            </a:r>
            <a:r>
              <a:rPr sz="2200" dirty="0">
                <a:solidFill>
                  <a:srgbClr val="2D2B20"/>
                </a:solidFill>
                <a:latin typeface="Tw Cen MT"/>
                <a:cs typeface="Tw Cen MT"/>
              </a:rPr>
              <a:t>to</a:t>
            </a:r>
            <a:r>
              <a:rPr sz="2200" spc="-5" dirty="0">
                <a:solidFill>
                  <a:srgbClr val="2D2B20"/>
                </a:solidFill>
                <a:latin typeface="Tw Cen MT"/>
                <a:cs typeface="Tw Cen MT"/>
              </a:rPr>
              <a:t> </a:t>
            </a:r>
            <a:r>
              <a:rPr sz="2200" dirty="0">
                <a:solidFill>
                  <a:srgbClr val="2D2B20"/>
                </a:solidFill>
                <a:latin typeface="Tw Cen MT"/>
                <a:cs typeface="Tw Cen MT"/>
              </a:rPr>
              <a:t>provide</a:t>
            </a:r>
            <a:r>
              <a:rPr sz="2200" spc="-5" dirty="0">
                <a:solidFill>
                  <a:srgbClr val="2D2B20"/>
                </a:solidFill>
                <a:latin typeface="Tw Cen MT"/>
                <a:cs typeface="Tw Cen MT"/>
              </a:rPr>
              <a:t> </a:t>
            </a:r>
            <a:r>
              <a:rPr sz="2200" spc="-10" dirty="0">
                <a:solidFill>
                  <a:srgbClr val="2D2B20"/>
                </a:solidFill>
                <a:latin typeface="Tw Cen MT"/>
                <a:cs typeface="Tw Cen MT"/>
              </a:rPr>
              <a:t>tenant- </a:t>
            </a:r>
            <a:r>
              <a:rPr sz="2200" dirty="0">
                <a:solidFill>
                  <a:srgbClr val="2D2B20"/>
                </a:solidFill>
                <a:latin typeface="Tw Cen MT"/>
                <a:cs typeface="Tw Cen MT"/>
              </a:rPr>
              <a:t>based</a:t>
            </a:r>
            <a:r>
              <a:rPr sz="2200" spc="-30" dirty="0">
                <a:solidFill>
                  <a:srgbClr val="2D2B20"/>
                </a:solidFill>
                <a:latin typeface="Tw Cen MT"/>
                <a:cs typeface="Tw Cen MT"/>
              </a:rPr>
              <a:t> </a:t>
            </a:r>
            <a:r>
              <a:rPr sz="2200" dirty="0">
                <a:solidFill>
                  <a:srgbClr val="2D2B20"/>
                </a:solidFill>
                <a:latin typeface="Tw Cen MT"/>
                <a:cs typeface="Tw Cen MT"/>
              </a:rPr>
              <a:t>rental</a:t>
            </a:r>
            <a:r>
              <a:rPr sz="2200" spc="-25" dirty="0">
                <a:solidFill>
                  <a:srgbClr val="2D2B20"/>
                </a:solidFill>
                <a:latin typeface="Tw Cen MT"/>
                <a:cs typeface="Tw Cen MT"/>
              </a:rPr>
              <a:t> </a:t>
            </a:r>
            <a:r>
              <a:rPr sz="2200" dirty="0">
                <a:solidFill>
                  <a:srgbClr val="2D2B20"/>
                </a:solidFill>
                <a:latin typeface="Tw Cen MT"/>
                <a:cs typeface="Tw Cen MT"/>
              </a:rPr>
              <a:t>assistance</a:t>
            </a:r>
            <a:r>
              <a:rPr sz="2200" spc="-10" dirty="0">
                <a:solidFill>
                  <a:srgbClr val="2D2B20"/>
                </a:solidFill>
                <a:latin typeface="Tw Cen MT"/>
                <a:cs typeface="Tw Cen MT"/>
              </a:rPr>
              <a:t> </a:t>
            </a:r>
            <a:r>
              <a:rPr sz="2200" dirty="0">
                <a:solidFill>
                  <a:srgbClr val="2D2B20"/>
                </a:solidFill>
                <a:latin typeface="Tw Cen MT"/>
                <a:cs typeface="Tw Cen MT"/>
              </a:rPr>
              <a:t>(“HOME-ARP</a:t>
            </a:r>
            <a:r>
              <a:rPr sz="2200" spc="-25" dirty="0">
                <a:solidFill>
                  <a:srgbClr val="2D2B20"/>
                </a:solidFill>
                <a:latin typeface="Tw Cen MT"/>
                <a:cs typeface="Tw Cen MT"/>
              </a:rPr>
              <a:t> </a:t>
            </a:r>
            <a:r>
              <a:rPr sz="2200" spc="-10" dirty="0">
                <a:solidFill>
                  <a:srgbClr val="2D2B20"/>
                </a:solidFill>
                <a:latin typeface="Tw Cen MT"/>
                <a:cs typeface="Tw Cen MT"/>
              </a:rPr>
              <a:t>TBRA”)</a:t>
            </a:r>
            <a:r>
              <a:rPr sz="2200" spc="-30" dirty="0">
                <a:solidFill>
                  <a:srgbClr val="2D2B20"/>
                </a:solidFill>
                <a:latin typeface="Tw Cen MT"/>
                <a:cs typeface="Tw Cen MT"/>
              </a:rPr>
              <a:t> </a:t>
            </a:r>
            <a:r>
              <a:rPr sz="2200" spc="-25" dirty="0">
                <a:solidFill>
                  <a:srgbClr val="2D2B20"/>
                </a:solidFill>
                <a:latin typeface="Tw Cen MT"/>
                <a:cs typeface="Tw Cen MT"/>
              </a:rPr>
              <a:t>to </a:t>
            </a:r>
            <a:r>
              <a:rPr sz="2200" dirty="0">
                <a:solidFill>
                  <a:srgbClr val="2D2B20"/>
                </a:solidFill>
                <a:latin typeface="Tw Cen MT"/>
                <a:cs typeface="Tw Cen MT"/>
              </a:rPr>
              <a:t>individuals</a:t>
            </a:r>
            <a:r>
              <a:rPr sz="2200" spc="20" dirty="0">
                <a:solidFill>
                  <a:srgbClr val="2D2B20"/>
                </a:solidFill>
                <a:latin typeface="Tw Cen MT"/>
                <a:cs typeface="Tw Cen MT"/>
              </a:rPr>
              <a:t> </a:t>
            </a:r>
            <a:r>
              <a:rPr sz="2200" dirty="0">
                <a:solidFill>
                  <a:srgbClr val="2D2B20"/>
                </a:solidFill>
                <a:latin typeface="Tw Cen MT"/>
                <a:cs typeface="Tw Cen MT"/>
              </a:rPr>
              <a:t>and</a:t>
            </a:r>
            <a:r>
              <a:rPr sz="2200" spc="-15" dirty="0">
                <a:solidFill>
                  <a:srgbClr val="2D2B20"/>
                </a:solidFill>
                <a:latin typeface="Tw Cen MT"/>
                <a:cs typeface="Tw Cen MT"/>
              </a:rPr>
              <a:t> </a:t>
            </a:r>
            <a:r>
              <a:rPr sz="2200" dirty="0">
                <a:solidFill>
                  <a:srgbClr val="2D2B20"/>
                </a:solidFill>
                <a:latin typeface="Tw Cen MT"/>
                <a:cs typeface="Tw Cen MT"/>
              </a:rPr>
              <a:t>families</a:t>
            </a:r>
            <a:r>
              <a:rPr sz="2200" spc="15" dirty="0">
                <a:solidFill>
                  <a:srgbClr val="2D2B20"/>
                </a:solidFill>
                <a:latin typeface="Tw Cen MT"/>
                <a:cs typeface="Tw Cen MT"/>
              </a:rPr>
              <a:t> </a:t>
            </a:r>
            <a:r>
              <a:rPr sz="2200" dirty="0">
                <a:solidFill>
                  <a:srgbClr val="2D2B20"/>
                </a:solidFill>
                <a:latin typeface="Tw Cen MT"/>
                <a:cs typeface="Tw Cen MT"/>
              </a:rPr>
              <a:t>that</a:t>
            </a:r>
            <a:r>
              <a:rPr sz="2200" spc="-5" dirty="0">
                <a:solidFill>
                  <a:srgbClr val="2D2B20"/>
                </a:solidFill>
                <a:latin typeface="Tw Cen MT"/>
                <a:cs typeface="Tw Cen MT"/>
              </a:rPr>
              <a:t> </a:t>
            </a:r>
            <a:r>
              <a:rPr sz="2200" dirty="0">
                <a:solidFill>
                  <a:srgbClr val="2D2B20"/>
                </a:solidFill>
                <a:latin typeface="Tw Cen MT"/>
                <a:cs typeface="Tw Cen MT"/>
              </a:rPr>
              <a:t>meet</a:t>
            </a:r>
            <a:r>
              <a:rPr sz="2200" spc="-25" dirty="0">
                <a:solidFill>
                  <a:srgbClr val="2D2B20"/>
                </a:solidFill>
                <a:latin typeface="Tw Cen MT"/>
                <a:cs typeface="Tw Cen MT"/>
              </a:rPr>
              <a:t> </a:t>
            </a:r>
            <a:r>
              <a:rPr sz="2200" dirty="0">
                <a:solidFill>
                  <a:srgbClr val="2D2B20"/>
                </a:solidFill>
                <a:latin typeface="Tw Cen MT"/>
                <a:cs typeface="Tw Cen MT"/>
              </a:rPr>
              <a:t>one</a:t>
            </a:r>
            <a:r>
              <a:rPr sz="2200" spc="-10" dirty="0">
                <a:solidFill>
                  <a:srgbClr val="2D2B20"/>
                </a:solidFill>
                <a:latin typeface="Tw Cen MT"/>
                <a:cs typeface="Tw Cen MT"/>
              </a:rPr>
              <a:t> </a:t>
            </a:r>
            <a:r>
              <a:rPr sz="2200" dirty="0">
                <a:solidFill>
                  <a:srgbClr val="2D2B20"/>
                </a:solidFill>
                <a:latin typeface="Tw Cen MT"/>
                <a:cs typeface="Tw Cen MT"/>
              </a:rPr>
              <a:t>of</a:t>
            </a:r>
            <a:r>
              <a:rPr sz="2200" spc="65" dirty="0">
                <a:solidFill>
                  <a:srgbClr val="2D2B20"/>
                </a:solidFill>
                <a:latin typeface="Tw Cen MT"/>
                <a:cs typeface="Tw Cen MT"/>
              </a:rPr>
              <a:t> </a:t>
            </a:r>
            <a:r>
              <a:rPr sz="2200" spc="-25" dirty="0">
                <a:solidFill>
                  <a:srgbClr val="2D2B20"/>
                </a:solidFill>
                <a:latin typeface="Tw Cen MT"/>
                <a:cs typeface="Tw Cen MT"/>
              </a:rPr>
              <a:t>the </a:t>
            </a:r>
            <a:r>
              <a:rPr sz="2200" dirty="0">
                <a:solidFill>
                  <a:srgbClr val="2D2B20"/>
                </a:solidFill>
                <a:latin typeface="Tw Cen MT"/>
                <a:cs typeface="Tw Cen MT"/>
              </a:rPr>
              <a:t>Qualifying</a:t>
            </a:r>
            <a:r>
              <a:rPr sz="2200" spc="10" dirty="0">
                <a:solidFill>
                  <a:srgbClr val="2D2B20"/>
                </a:solidFill>
                <a:latin typeface="Tw Cen MT"/>
                <a:cs typeface="Tw Cen MT"/>
              </a:rPr>
              <a:t> </a:t>
            </a:r>
            <a:r>
              <a:rPr sz="2200" spc="-10" dirty="0">
                <a:solidFill>
                  <a:srgbClr val="2D2B20"/>
                </a:solidFill>
                <a:latin typeface="Tw Cen MT"/>
                <a:cs typeface="Tw Cen MT"/>
              </a:rPr>
              <a:t>Populations</a:t>
            </a:r>
            <a:endParaRPr sz="2200" dirty="0">
              <a:latin typeface="Tw Cen MT"/>
              <a:cs typeface="Tw Cen MT"/>
            </a:endParaRPr>
          </a:p>
          <a:p>
            <a:pPr marL="104139" marR="5080" indent="-91440">
              <a:lnSpc>
                <a:spcPct val="90000"/>
              </a:lnSpc>
              <a:spcBef>
                <a:spcPts val="1350"/>
              </a:spcBef>
              <a:buClr>
                <a:srgbClr val="9CBDBC"/>
              </a:buClr>
              <a:buSzPct val="95454"/>
              <a:buFont typeface="Arial"/>
              <a:buChar char="•"/>
              <a:tabLst>
                <a:tab pos="111760" algn="l"/>
              </a:tabLst>
            </a:pPr>
            <a:r>
              <a:rPr lang="en-US" sz="2200" dirty="0" smtClean="0">
                <a:solidFill>
                  <a:schemeClr val="accent2">
                    <a:lumMod val="75000"/>
                  </a:schemeClr>
                </a:solidFill>
                <a:latin typeface="Tw Cen MT"/>
                <a:cs typeface="Tw Cen MT"/>
              </a:rPr>
              <a:t>Tenant Based Rental Assistance funds are already being provided by multiple funding sources for the Qualifying Populations. </a:t>
            </a:r>
            <a:endParaRPr sz="2200" dirty="0">
              <a:solidFill>
                <a:schemeClr val="accent2">
                  <a:lumMod val="75000"/>
                </a:schemeClr>
              </a:solidFill>
              <a:latin typeface="Tw Cen MT"/>
              <a:cs typeface="Tw Cen M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84933" y="2619756"/>
            <a:ext cx="2374265" cy="1397000"/>
          </a:xfrm>
          <a:prstGeom prst="rect">
            <a:avLst/>
          </a:prstGeom>
        </p:spPr>
        <p:txBody>
          <a:bodyPr vert="horz" wrap="square" lIns="0" tIns="164465" rIns="0" bIns="0" rtlCol="0">
            <a:spAutoFit/>
          </a:bodyPr>
          <a:lstStyle/>
          <a:p>
            <a:pPr marL="620395" marR="5080" indent="-608330">
              <a:lnSpc>
                <a:spcPct val="80000"/>
              </a:lnSpc>
              <a:spcBef>
                <a:spcPts val="1295"/>
              </a:spcBef>
            </a:pPr>
            <a:r>
              <a:rPr spc="50" dirty="0"/>
              <a:t>SUPPORTIVE </a:t>
            </a:r>
            <a:r>
              <a:rPr spc="45" dirty="0"/>
              <a:t>SERVICES</a:t>
            </a:r>
          </a:p>
        </p:txBody>
      </p:sp>
      <p:sp>
        <p:nvSpPr>
          <p:cNvPr id="3" name="object 3"/>
          <p:cNvSpPr/>
          <p:nvPr/>
        </p:nvSpPr>
        <p:spPr>
          <a:xfrm>
            <a:off x="4678298" y="1600580"/>
            <a:ext cx="0" cy="3657600"/>
          </a:xfrm>
          <a:custGeom>
            <a:avLst/>
            <a:gdLst/>
            <a:ahLst/>
            <a:cxnLst/>
            <a:rect l="l" t="t" r="r" b="b"/>
            <a:pathLst>
              <a:path h="3657600">
                <a:moveTo>
                  <a:pt x="0" y="0"/>
                </a:moveTo>
                <a:lnTo>
                  <a:pt x="0" y="3657600"/>
                </a:lnTo>
              </a:path>
            </a:pathLst>
          </a:custGeom>
          <a:ln w="19050">
            <a:solidFill>
              <a:srgbClr val="A9A47B"/>
            </a:solidFill>
          </a:ln>
        </p:spPr>
        <p:txBody>
          <a:bodyPr wrap="square" lIns="0" tIns="0" rIns="0" bIns="0" rtlCol="0"/>
          <a:lstStyle/>
          <a:p>
            <a:endParaRPr/>
          </a:p>
        </p:txBody>
      </p:sp>
      <p:sp>
        <p:nvSpPr>
          <p:cNvPr id="4" name="object 4"/>
          <p:cNvSpPr txBox="1"/>
          <p:nvPr/>
        </p:nvSpPr>
        <p:spPr>
          <a:xfrm>
            <a:off x="5032755" y="1920239"/>
            <a:ext cx="5857240" cy="4241546"/>
          </a:xfrm>
          <a:prstGeom prst="rect">
            <a:avLst/>
          </a:prstGeom>
        </p:spPr>
        <p:txBody>
          <a:bodyPr vert="horz" wrap="square" lIns="0" tIns="50165" rIns="0" bIns="0" rtlCol="0">
            <a:spAutoFit/>
          </a:bodyPr>
          <a:lstStyle/>
          <a:p>
            <a:pPr marL="104139" marR="71120" indent="-91440">
              <a:lnSpc>
                <a:spcPts val="2380"/>
              </a:lnSpc>
              <a:spcBef>
                <a:spcPts val="395"/>
              </a:spcBef>
              <a:buClr>
                <a:srgbClr val="9CBDBC"/>
              </a:buClr>
              <a:buSzPct val="95454"/>
              <a:buFont typeface="Arial"/>
              <a:buChar char="•"/>
              <a:tabLst>
                <a:tab pos="111760" algn="l"/>
              </a:tabLst>
            </a:pPr>
            <a:r>
              <a:rPr sz="2200" spc="-10" dirty="0">
                <a:solidFill>
                  <a:srgbClr val="2D2B20"/>
                </a:solidFill>
                <a:latin typeface="Tw Cen MT"/>
                <a:cs typeface="Tw Cen MT"/>
              </a:rPr>
              <a:t>HOME-</a:t>
            </a:r>
            <a:r>
              <a:rPr sz="2200" dirty="0">
                <a:solidFill>
                  <a:srgbClr val="2D2B20"/>
                </a:solidFill>
                <a:latin typeface="Tw Cen MT"/>
                <a:cs typeface="Tw Cen MT"/>
              </a:rPr>
              <a:t>ARP</a:t>
            </a:r>
            <a:r>
              <a:rPr sz="2200" spc="-30" dirty="0">
                <a:solidFill>
                  <a:srgbClr val="2D2B20"/>
                </a:solidFill>
                <a:latin typeface="Tw Cen MT"/>
                <a:cs typeface="Tw Cen MT"/>
              </a:rPr>
              <a:t> </a:t>
            </a:r>
            <a:r>
              <a:rPr sz="2200" dirty="0">
                <a:solidFill>
                  <a:srgbClr val="2D2B20"/>
                </a:solidFill>
                <a:latin typeface="Tw Cen MT"/>
                <a:cs typeface="Tw Cen MT"/>
              </a:rPr>
              <a:t>funds may</a:t>
            </a:r>
            <a:r>
              <a:rPr sz="2200" spc="-10" dirty="0">
                <a:solidFill>
                  <a:srgbClr val="2D2B20"/>
                </a:solidFill>
                <a:latin typeface="Tw Cen MT"/>
                <a:cs typeface="Tw Cen MT"/>
              </a:rPr>
              <a:t> </a:t>
            </a:r>
            <a:r>
              <a:rPr sz="2200" dirty="0">
                <a:solidFill>
                  <a:srgbClr val="2D2B20"/>
                </a:solidFill>
                <a:latin typeface="Tw Cen MT"/>
                <a:cs typeface="Tw Cen MT"/>
              </a:rPr>
              <a:t>be used</a:t>
            </a:r>
            <a:r>
              <a:rPr sz="2200" spc="-10" dirty="0">
                <a:solidFill>
                  <a:srgbClr val="2D2B20"/>
                </a:solidFill>
                <a:latin typeface="Tw Cen MT"/>
                <a:cs typeface="Tw Cen MT"/>
              </a:rPr>
              <a:t> </a:t>
            </a:r>
            <a:r>
              <a:rPr sz="2200" dirty="0">
                <a:solidFill>
                  <a:srgbClr val="2D2B20"/>
                </a:solidFill>
                <a:latin typeface="Tw Cen MT"/>
                <a:cs typeface="Tw Cen MT"/>
              </a:rPr>
              <a:t>to provide</a:t>
            </a:r>
            <a:r>
              <a:rPr sz="2200" spc="-10" dirty="0">
                <a:solidFill>
                  <a:srgbClr val="2D2B20"/>
                </a:solidFill>
                <a:latin typeface="Tw Cen MT"/>
                <a:cs typeface="Tw Cen MT"/>
              </a:rPr>
              <a:t> </a:t>
            </a:r>
            <a:r>
              <a:rPr sz="2200" dirty="0">
                <a:solidFill>
                  <a:srgbClr val="2D2B20"/>
                </a:solidFill>
                <a:latin typeface="Tw Cen MT"/>
                <a:cs typeface="Tw Cen MT"/>
              </a:rPr>
              <a:t>a </a:t>
            </a:r>
            <a:r>
              <a:rPr sz="2200" spc="-10" dirty="0">
                <a:solidFill>
                  <a:srgbClr val="2D2B20"/>
                </a:solidFill>
                <a:latin typeface="Tw Cen MT"/>
                <a:cs typeface="Tw Cen MT"/>
              </a:rPr>
              <a:t>broad </a:t>
            </a:r>
            <a:r>
              <a:rPr sz="2200" dirty="0">
                <a:solidFill>
                  <a:srgbClr val="2D2B20"/>
                </a:solidFill>
                <a:latin typeface="Tw Cen MT"/>
                <a:cs typeface="Tw Cen MT"/>
              </a:rPr>
              <a:t>range</a:t>
            </a:r>
            <a:r>
              <a:rPr sz="2200" spc="-5" dirty="0">
                <a:solidFill>
                  <a:srgbClr val="2D2B20"/>
                </a:solidFill>
                <a:latin typeface="Tw Cen MT"/>
                <a:cs typeface="Tw Cen MT"/>
              </a:rPr>
              <a:t> </a:t>
            </a:r>
            <a:r>
              <a:rPr sz="2200" dirty="0">
                <a:solidFill>
                  <a:srgbClr val="2D2B20"/>
                </a:solidFill>
                <a:latin typeface="Tw Cen MT"/>
                <a:cs typeface="Tw Cen MT"/>
              </a:rPr>
              <a:t>of</a:t>
            </a:r>
            <a:r>
              <a:rPr sz="2200" spc="50" dirty="0">
                <a:solidFill>
                  <a:srgbClr val="2D2B20"/>
                </a:solidFill>
                <a:latin typeface="Tw Cen MT"/>
                <a:cs typeface="Tw Cen MT"/>
              </a:rPr>
              <a:t> </a:t>
            </a:r>
            <a:r>
              <a:rPr sz="2200" dirty="0">
                <a:solidFill>
                  <a:srgbClr val="2D2B20"/>
                </a:solidFill>
                <a:latin typeface="Tw Cen MT"/>
                <a:cs typeface="Tw Cen MT"/>
              </a:rPr>
              <a:t>supportive</a:t>
            </a:r>
            <a:r>
              <a:rPr sz="2200" spc="5" dirty="0">
                <a:solidFill>
                  <a:srgbClr val="2D2B20"/>
                </a:solidFill>
                <a:latin typeface="Tw Cen MT"/>
                <a:cs typeface="Tw Cen MT"/>
              </a:rPr>
              <a:t> </a:t>
            </a:r>
            <a:r>
              <a:rPr sz="2200" dirty="0">
                <a:solidFill>
                  <a:srgbClr val="2D2B20"/>
                </a:solidFill>
                <a:latin typeface="Tw Cen MT"/>
                <a:cs typeface="Tw Cen MT"/>
              </a:rPr>
              <a:t>services</a:t>
            </a:r>
            <a:r>
              <a:rPr sz="2200" spc="10" dirty="0">
                <a:solidFill>
                  <a:srgbClr val="2D2B20"/>
                </a:solidFill>
                <a:latin typeface="Tw Cen MT"/>
                <a:cs typeface="Tw Cen MT"/>
              </a:rPr>
              <a:t> </a:t>
            </a:r>
            <a:r>
              <a:rPr sz="2200" dirty="0">
                <a:solidFill>
                  <a:srgbClr val="2D2B20"/>
                </a:solidFill>
                <a:latin typeface="Tw Cen MT"/>
                <a:cs typeface="Tw Cen MT"/>
              </a:rPr>
              <a:t>to</a:t>
            </a:r>
            <a:r>
              <a:rPr sz="2200" spc="-5" dirty="0">
                <a:solidFill>
                  <a:srgbClr val="2D2B20"/>
                </a:solidFill>
                <a:latin typeface="Tw Cen MT"/>
                <a:cs typeface="Tw Cen MT"/>
              </a:rPr>
              <a:t> </a:t>
            </a:r>
            <a:r>
              <a:rPr sz="2200" dirty="0">
                <a:solidFill>
                  <a:srgbClr val="2D2B20"/>
                </a:solidFill>
                <a:latin typeface="Tw Cen MT"/>
                <a:cs typeface="Tw Cen MT"/>
              </a:rPr>
              <a:t>individuals</a:t>
            </a:r>
            <a:r>
              <a:rPr sz="2200" spc="15" dirty="0">
                <a:solidFill>
                  <a:srgbClr val="2D2B20"/>
                </a:solidFill>
                <a:latin typeface="Tw Cen MT"/>
                <a:cs typeface="Tw Cen MT"/>
              </a:rPr>
              <a:t> </a:t>
            </a:r>
            <a:r>
              <a:rPr sz="2200" spc="-25" dirty="0">
                <a:solidFill>
                  <a:srgbClr val="2D2B20"/>
                </a:solidFill>
                <a:latin typeface="Tw Cen MT"/>
                <a:cs typeface="Tw Cen MT"/>
              </a:rPr>
              <a:t>and </a:t>
            </a:r>
            <a:r>
              <a:rPr sz="2200" dirty="0">
                <a:solidFill>
                  <a:srgbClr val="2D2B20"/>
                </a:solidFill>
                <a:latin typeface="Tw Cen MT"/>
                <a:cs typeface="Tw Cen MT"/>
              </a:rPr>
              <a:t>families</a:t>
            </a:r>
            <a:r>
              <a:rPr sz="2200" spc="10" dirty="0">
                <a:solidFill>
                  <a:srgbClr val="2D2B20"/>
                </a:solidFill>
                <a:latin typeface="Tw Cen MT"/>
                <a:cs typeface="Tw Cen MT"/>
              </a:rPr>
              <a:t> </a:t>
            </a:r>
            <a:r>
              <a:rPr sz="2200" dirty="0">
                <a:solidFill>
                  <a:srgbClr val="2D2B20"/>
                </a:solidFill>
                <a:latin typeface="Tw Cen MT"/>
                <a:cs typeface="Tw Cen MT"/>
              </a:rPr>
              <a:t>that</a:t>
            </a:r>
            <a:r>
              <a:rPr sz="2200" spc="-5" dirty="0">
                <a:solidFill>
                  <a:srgbClr val="2D2B20"/>
                </a:solidFill>
                <a:latin typeface="Tw Cen MT"/>
                <a:cs typeface="Tw Cen MT"/>
              </a:rPr>
              <a:t> </a:t>
            </a:r>
            <a:r>
              <a:rPr sz="2200" dirty="0">
                <a:solidFill>
                  <a:srgbClr val="2D2B20"/>
                </a:solidFill>
                <a:latin typeface="Tw Cen MT"/>
                <a:cs typeface="Tw Cen MT"/>
              </a:rPr>
              <a:t>meet one</a:t>
            </a:r>
            <a:r>
              <a:rPr sz="2200" spc="-5" dirty="0">
                <a:solidFill>
                  <a:srgbClr val="2D2B20"/>
                </a:solidFill>
                <a:latin typeface="Tw Cen MT"/>
                <a:cs typeface="Tw Cen MT"/>
              </a:rPr>
              <a:t> </a:t>
            </a:r>
            <a:r>
              <a:rPr sz="2200" dirty="0">
                <a:solidFill>
                  <a:srgbClr val="2D2B20"/>
                </a:solidFill>
                <a:latin typeface="Tw Cen MT"/>
                <a:cs typeface="Tw Cen MT"/>
              </a:rPr>
              <a:t>of</a:t>
            </a:r>
            <a:r>
              <a:rPr sz="2200" spc="55" dirty="0">
                <a:solidFill>
                  <a:srgbClr val="2D2B20"/>
                </a:solidFill>
                <a:latin typeface="Tw Cen MT"/>
                <a:cs typeface="Tw Cen MT"/>
              </a:rPr>
              <a:t> </a:t>
            </a:r>
            <a:r>
              <a:rPr sz="2200" dirty="0">
                <a:solidFill>
                  <a:srgbClr val="2D2B20"/>
                </a:solidFill>
                <a:latin typeface="Tw Cen MT"/>
                <a:cs typeface="Tw Cen MT"/>
              </a:rPr>
              <a:t>the</a:t>
            </a:r>
            <a:r>
              <a:rPr sz="2200" spc="5" dirty="0">
                <a:solidFill>
                  <a:srgbClr val="2D2B20"/>
                </a:solidFill>
                <a:latin typeface="Tw Cen MT"/>
                <a:cs typeface="Tw Cen MT"/>
              </a:rPr>
              <a:t> </a:t>
            </a:r>
            <a:r>
              <a:rPr sz="2200" spc="-10" dirty="0" smtClean="0">
                <a:solidFill>
                  <a:srgbClr val="2D2B20"/>
                </a:solidFill>
                <a:latin typeface="Tw Cen MT"/>
                <a:cs typeface="Tw Cen MT"/>
              </a:rPr>
              <a:t>qualifying</a:t>
            </a:r>
            <a:r>
              <a:rPr lang="en-US" sz="2200" spc="-10" dirty="0" smtClean="0">
                <a:solidFill>
                  <a:srgbClr val="2D2B20"/>
                </a:solidFill>
                <a:latin typeface="Tw Cen MT"/>
                <a:cs typeface="Tw Cen MT"/>
              </a:rPr>
              <a:t> populations</a:t>
            </a:r>
            <a:r>
              <a:rPr sz="2200" spc="-10" dirty="0" smtClean="0">
                <a:solidFill>
                  <a:srgbClr val="2D2B20"/>
                </a:solidFill>
                <a:latin typeface="Tw Cen MT"/>
                <a:cs typeface="Tw Cen MT"/>
              </a:rPr>
              <a:t>.</a:t>
            </a:r>
            <a:endParaRPr lang="en-US" sz="2200" spc="-10" dirty="0" smtClean="0">
              <a:solidFill>
                <a:srgbClr val="2D2B20"/>
              </a:solidFill>
              <a:latin typeface="Tw Cen MT"/>
              <a:cs typeface="Tw Cen MT"/>
            </a:endParaRPr>
          </a:p>
          <a:p>
            <a:pPr marL="355599" marR="71120" indent="-342900">
              <a:lnSpc>
                <a:spcPts val="2380"/>
              </a:lnSpc>
              <a:spcBef>
                <a:spcPts val="395"/>
              </a:spcBef>
              <a:buClr>
                <a:srgbClr val="9CBDBC"/>
              </a:buClr>
              <a:buSzPct val="95454"/>
              <a:buFont typeface="Arial" panose="020B0604020202020204" pitchFamily="34" charset="0"/>
              <a:buChar char="•"/>
              <a:tabLst>
                <a:tab pos="111760" algn="l"/>
              </a:tabLst>
            </a:pPr>
            <a:r>
              <a:rPr lang="en-US" sz="2200" spc="-10" dirty="0" smtClean="0">
                <a:solidFill>
                  <a:srgbClr val="2D2B20"/>
                </a:solidFill>
                <a:latin typeface="Tw Cen MT"/>
                <a:cs typeface="Tw Cen MT"/>
              </a:rPr>
              <a:t>McKinney-Vento Supportive Services</a:t>
            </a:r>
          </a:p>
          <a:p>
            <a:pPr marL="355599" marR="71120" indent="-342900">
              <a:lnSpc>
                <a:spcPts val="2380"/>
              </a:lnSpc>
              <a:spcBef>
                <a:spcPts val="395"/>
              </a:spcBef>
              <a:buClr>
                <a:srgbClr val="9CBDBC"/>
              </a:buClr>
              <a:buSzPct val="95454"/>
              <a:buFont typeface="Arial" panose="020B0604020202020204" pitchFamily="34" charset="0"/>
              <a:buChar char="•"/>
              <a:tabLst>
                <a:tab pos="111760" algn="l"/>
              </a:tabLst>
            </a:pPr>
            <a:r>
              <a:rPr lang="en-US" sz="2200" spc="-10" dirty="0" smtClean="0">
                <a:solidFill>
                  <a:srgbClr val="2D2B20"/>
                </a:solidFill>
                <a:latin typeface="Tw Cen MT"/>
                <a:cs typeface="Tw Cen MT"/>
              </a:rPr>
              <a:t>Homeless Prevention Services (ESG Program)</a:t>
            </a:r>
          </a:p>
          <a:p>
            <a:pPr marL="355599" marR="71120" indent="-342900">
              <a:lnSpc>
                <a:spcPts val="2380"/>
              </a:lnSpc>
              <a:spcBef>
                <a:spcPts val="395"/>
              </a:spcBef>
              <a:buClr>
                <a:srgbClr val="9CBDBC"/>
              </a:buClr>
              <a:buSzPct val="95454"/>
              <a:buFont typeface="Arial" panose="020B0604020202020204" pitchFamily="34" charset="0"/>
              <a:buChar char="•"/>
              <a:tabLst>
                <a:tab pos="111760" algn="l"/>
              </a:tabLst>
            </a:pPr>
            <a:r>
              <a:rPr lang="en-US" sz="2200" spc="-10" dirty="0" smtClean="0">
                <a:solidFill>
                  <a:srgbClr val="2D2B20"/>
                </a:solidFill>
                <a:latin typeface="Tw Cen MT"/>
                <a:cs typeface="Tw Cen MT"/>
              </a:rPr>
              <a:t>Housing Counseling Services</a:t>
            </a:r>
            <a:endParaRPr sz="1600" dirty="0">
              <a:latin typeface="Tw Cen MT"/>
              <a:cs typeface="Tw Cen MT"/>
            </a:endParaRPr>
          </a:p>
          <a:p>
            <a:pPr marL="104139" marR="5080" indent="-91440">
              <a:lnSpc>
                <a:spcPct val="90000"/>
              </a:lnSpc>
              <a:spcBef>
                <a:spcPts val="1355"/>
              </a:spcBef>
              <a:buClr>
                <a:srgbClr val="9CBDBC"/>
              </a:buClr>
              <a:buSzPct val="95454"/>
              <a:buFont typeface="Arial"/>
              <a:buChar char="•"/>
              <a:tabLst>
                <a:tab pos="111760" algn="l"/>
              </a:tabLst>
            </a:pPr>
            <a:r>
              <a:rPr lang="en-US" sz="2200" smtClean="0">
                <a:solidFill>
                  <a:schemeClr val="accent2">
                    <a:lumMod val="75000"/>
                  </a:schemeClr>
                </a:solidFill>
                <a:latin typeface="Tw Cen MT"/>
                <a:cs typeface="Tw Cen MT"/>
              </a:rPr>
              <a:t>The </a:t>
            </a:r>
            <a:r>
              <a:rPr lang="en-US" sz="2200" smtClean="0">
                <a:solidFill>
                  <a:schemeClr val="accent2">
                    <a:lumMod val="75000"/>
                  </a:schemeClr>
                </a:solidFill>
                <a:latin typeface="Tw Cen MT"/>
                <a:cs typeface="Tw Cen MT"/>
              </a:rPr>
              <a:t>12 </a:t>
            </a:r>
            <a:r>
              <a:rPr lang="en-US" sz="2200" dirty="0" smtClean="0">
                <a:solidFill>
                  <a:schemeClr val="accent2">
                    <a:lumMod val="75000"/>
                  </a:schemeClr>
                </a:solidFill>
                <a:latin typeface="Tw Cen MT"/>
                <a:cs typeface="Tw Cen MT"/>
              </a:rPr>
              <a:t>units of permanent housing are being designated as permanent supportive housing and will utilize HOME ARP.</a:t>
            </a:r>
          </a:p>
          <a:p>
            <a:pPr marL="104139" marR="5080" indent="-91440">
              <a:lnSpc>
                <a:spcPct val="90000"/>
              </a:lnSpc>
              <a:spcBef>
                <a:spcPts val="1355"/>
              </a:spcBef>
              <a:buClr>
                <a:srgbClr val="9CBDBC"/>
              </a:buClr>
              <a:buSzPct val="95454"/>
              <a:buFont typeface="Arial"/>
              <a:buChar char="•"/>
              <a:tabLst>
                <a:tab pos="111760" algn="l"/>
              </a:tabLst>
            </a:pPr>
            <a:r>
              <a:rPr lang="en-US" sz="2200" dirty="0">
                <a:solidFill>
                  <a:schemeClr val="accent2">
                    <a:lumMod val="75000"/>
                  </a:schemeClr>
                </a:solidFill>
                <a:latin typeface="Tw Cen MT"/>
                <a:cs typeface="Tw Cen MT"/>
              </a:rPr>
              <a:t>T</a:t>
            </a:r>
            <a:r>
              <a:rPr lang="en-US" sz="2200" dirty="0" smtClean="0">
                <a:solidFill>
                  <a:schemeClr val="accent2">
                    <a:lumMod val="75000"/>
                  </a:schemeClr>
                </a:solidFill>
                <a:latin typeface="Tw Cen MT"/>
                <a:cs typeface="Tw Cen MT"/>
              </a:rPr>
              <a:t>he Supportive Services will be limited on the tenants of this project to maintain housing stability. </a:t>
            </a:r>
            <a:endParaRPr sz="2200" dirty="0">
              <a:solidFill>
                <a:schemeClr val="accent2">
                  <a:lumMod val="75000"/>
                </a:schemeClr>
              </a:solidFill>
              <a:latin typeface="Tw Cen MT"/>
              <a:cs typeface="Tw Cen M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lang="en-US" spc="-10" dirty="0" smtClean="0"/>
              <a:t>INFORMATIONAL SUMMARY</a:t>
            </a:r>
            <a:endParaRPr spc="-10" dirty="0"/>
          </a:p>
        </p:txBody>
      </p:sp>
      <p:sp>
        <p:nvSpPr>
          <p:cNvPr id="3" name="object 3"/>
          <p:cNvSpPr/>
          <p:nvPr/>
        </p:nvSpPr>
        <p:spPr>
          <a:xfrm>
            <a:off x="1024508" y="2288667"/>
            <a:ext cx="9720580" cy="0"/>
          </a:xfrm>
          <a:custGeom>
            <a:avLst/>
            <a:gdLst/>
            <a:ahLst/>
            <a:cxnLst/>
            <a:rect l="l" t="t" r="r" b="b"/>
            <a:pathLst>
              <a:path w="9720580">
                <a:moveTo>
                  <a:pt x="0" y="0"/>
                </a:moveTo>
                <a:lnTo>
                  <a:pt x="9720072" y="0"/>
                </a:lnTo>
              </a:path>
            </a:pathLst>
          </a:custGeom>
          <a:ln w="15875">
            <a:solidFill>
              <a:srgbClr val="9CBDBC"/>
            </a:solidFill>
          </a:ln>
        </p:spPr>
        <p:txBody>
          <a:bodyPr wrap="square" lIns="0" tIns="0" rIns="0" bIns="0" rtlCol="0"/>
          <a:lstStyle/>
          <a:p>
            <a:endParaRPr/>
          </a:p>
        </p:txBody>
      </p:sp>
      <p:sp>
        <p:nvSpPr>
          <p:cNvPr id="4" name="object 4"/>
          <p:cNvSpPr/>
          <p:nvPr/>
        </p:nvSpPr>
        <p:spPr>
          <a:xfrm>
            <a:off x="1024508" y="2958464"/>
            <a:ext cx="9720580" cy="0"/>
          </a:xfrm>
          <a:custGeom>
            <a:avLst/>
            <a:gdLst/>
            <a:ahLst/>
            <a:cxnLst/>
            <a:rect l="l" t="t" r="r" b="b"/>
            <a:pathLst>
              <a:path w="9720580">
                <a:moveTo>
                  <a:pt x="0" y="0"/>
                </a:moveTo>
                <a:lnTo>
                  <a:pt x="9720072" y="0"/>
                </a:lnTo>
              </a:path>
            </a:pathLst>
          </a:custGeom>
          <a:ln w="15875">
            <a:solidFill>
              <a:srgbClr val="D2CA6C"/>
            </a:solidFill>
          </a:ln>
        </p:spPr>
        <p:txBody>
          <a:bodyPr wrap="square" lIns="0" tIns="0" rIns="0" bIns="0" rtlCol="0"/>
          <a:lstStyle/>
          <a:p>
            <a:endParaRPr/>
          </a:p>
        </p:txBody>
      </p:sp>
      <p:sp>
        <p:nvSpPr>
          <p:cNvPr id="5" name="object 5"/>
          <p:cNvSpPr/>
          <p:nvPr/>
        </p:nvSpPr>
        <p:spPr>
          <a:xfrm>
            <a:off x="1024508" y="3628263"/>
            <a:ext cx="9720580" cy="0"/>
          </a:xfrm>
          <a:custGeom>
            <a:avLst/>
            <a:gdLst/>
            <a:ahLst/>
            <a:cxnLst/>
            <a:rect l="l" t="t" r="r" b="b"/>
            <a:pathLst>
              <a:path w="9720580">
                <a:moveTo>
                  <a:pt x="0" y="0"/>
                </a:moveTo>
                <a:lnTo>
                  <a:pt x="9720072" y="0"/>
                </a:lnTo>
              </a:path>
            </a:pathLst>
          </a:custGeom>
          <a:ln w="15875">
            <a:solidFill>
              <a:srgbClr val="94A29D"/>
            </a:solidFill>
          </a:ln>
        </p:spPr>
        <p:txBody>
          <a:bodyPr wrap="square" lIns="0" tIns="0" rIns="0" bIns="0" rtlCol="0"/>
          <a:lstStyle/>
          <a:p>
            <a:endParaRPr/>
          </a:p>
        </p:txBody>
      </p:sp>
      <p:sp>
        <p:nvSpPr>
          <p:cNvPr id="6" name="object 6"/>
          <p:cNvSpPr/>
          <p:nvPr/>
        </p:nvSpPr>
        <p:spPr>
          <a:xfrm>
            <a:off x="1024508" y="4298060"/>
            <a:ext cx="9720580" cy="0"/>
          </a:xfrm>
          <a:custGeom>
            <a:avLst/>
            <a:gdLst/>
            <a:ahLst/>
            <a:cxnLst/>
            <a:rect l="l" t="t" r="r" b="b"/>
            <a:pathLst>
              <a:path w="9720580">
                <a:moveTo>
                  <a:pt x="0" y="0"/>
                </a:moveTo>
                <a:lnTo>
                  <a:pt x="9720072" y="0"/>
                </a:lnTo>
              </a:path>
            </a:pathLst>
          </a:custGeom>
          <a:ln w="15875">
            <a:solidFill>
              <a:srgbClr val="C79F5D"/>
            </a:solidFill>
          </a:ln>
        </p:spPr>
        <p:txBody>
          <a:bodyPr wrap="square" lIns="0" tIns="0" rIns="0" bIns="0" rtlCol="0"/>
          <a:lstStyle/>
          <a:p>
            <a:endParaRPr/>
          </a:p>
        </p:txBody>
      </p:sp>
      <p:sp>
        <p:nvSpPr>
          <p:cNvPr id="7" name="object 7"/>
          <p:cNvSpPr/>
          <p:nvPr/>
        </p:nvSpPr>
        <p:spPr>
          <a:xfrm>
            <a:off x="1024508" y="4967859"/>
            <a:ext cx="9720580" cy="0"/>
          </a:xfrm>
          <a:custGeom>
            <a:avLst/>
            <a:gdLst/>
            <a:ahLst/>
            <a:cxnLst/>
            <a:rect l="l" t="t" r="r" b="b"/>
            <a:pathLst>
              <a:path w="9720580">
                <a:moveTo>
                  <a:pt x="0" y="0"/>
                </a:moveTo>
                <a:lnTo>
                  <a:pt x="9720072" y="0"/>
                </a:lnTo>
              </a:path>
            </a:pathLst>
          </a:custGeom>
          <a:ln w="15875">
            <a:solidFill>
              <a:srgbClr val="B09F88"/>
            </a:solidFill>
          </a:ln>
        </p:spPr>
        <p:txBody>
          <a:bodyPr wrap="square" lIns="0" tIns="0" rIns="0" bIns="0" rtlCol="0"/>
          <a:lstStyle/>
          <a:p>
            <a:endParaRPr/>
          </a:p>
        </p:txBody>
      </p:sp>
      <p:sp>
        <p:nvSpPr>
          <p:cNvPr id="8" name="object 8"/>
          <p:cNvSpPr/>
          <p:nvPr/>
        </p:nvSpPr>
        <p:spPr>
          <a:xfrm>
            <a:off x="1024508" y="5637657"/>
            <a:ext cx="9720580" cy="0"/>
          </a:xfrm>
          <a:custGeom>
            <a:avLst/>
            <a:gdLst/>
            <a:ahLst/>
            <a:cxnLst/>
            <a:rect l="l" t="t" r="r" b="b"/>
            <a:pathLst>
              <a:path w="9720580">
                <a:moveTo>
                  <a:pt x="0" y="0"/>
                </a:moveTo>
                <a:lnTo>
                  <a:pt x="9720072" y="0"/>
                </a:lnTo>
              </a:path>
            </a:pathLst>
          </a:custGeom>
          <a:ln w="15875">
            <a:solidFill>
              <a:srgbClr val="9CBDBC"/>
            </a:solidFill>
          </a:ln>
        </p:spPr>
        <p:txBody>
          <a:bodyPr wrap="square" lIns="0" tIns="0" rIns="0" bIns="0" rtlCol="0"/>
          <a:lstStyle/>
          <a:p>
            <a:endParaRPr/>
          </a:p>
        </p:txBody>
      </p:sp>
      <p:sp>
        <p:nvSpPr>
          <p:cNvPr id="9" name="object 9"/>
          <p:cNvSpPr txBox="1"/>
          <p:nvPr/>
        </p:nvSpPr>
        <p:spPr>
          <a:xfrm>
            <a:off x="1137158" y="2128874"/>
            <a:ext cx="10826242" cy="3415037"/>
          </a:xfrm>
          <a:prstGeom prst="rect">
            <a:avLst/>
          </a:prstGeom>
        </p:spPr>
        <p:txBody>
          <a:bodyPr vert="horz" wrap="square" lIns="0" tIns="12065" rIns="0" bIns="0" rtlCol="0">
            <a:spAutoFit/>
          </a:bodyPr>
          <a:lstStyle/>
          <a:p>
            <a:pPr marL="12700" marR="3208655">
              <a:lnSpc>
                <a:spcPct val="133200"/>
              </a:lnSpc>
              <a:spcBef>
                <a:spcPts val="95"/>
              </a:spcBef>
            </a:pPr>
            <a:r>
              <a:rPr sz="3300" dirty="0">
                <a:solidFill>
                  <a:srgbClr val="2D2B20"/>
                </a:solidFill>
                <a:latin typeface="Tw Cen MT"/>
                <a:cs typeface="Tw Cen MT"/>
              </a:rPr>
              <a:t>What</a:t>
            </a:r>
            <a:r>
              <a:rPr sz="3300" spc="-5" dirty="0">
                <a:solidFill>
                  <a:srgbClr val="2D2B20"/>
                </a:solidFill>
                <a:latin typeface="Tw Cen MT"/>
                <a:cs typeface="Tw Cen MT"/>
              </a:rPr>
              <a:t> </a:t>
            </a:r>
            <a:r>
              <a:rPr sz="3300" dirty="0">
                <a:solidFill>
                  <a:srgbClr val="2D2B20"/>
                </a:solidFill>
                <a:latin typeface="Tw Cen MT"/>
                <a:cs typeface="Tw Cen MT"/>
              </a:rPr>
              <a:t>is</a:t>
            </a:r>
            <a:r>
              <a:rPr sz="3300" spc="-5" dirty="0">
                <a:solidFill>
                  <a:srgbClr val="2D2B20"/>
                </a:solidFill>
                <a:latin typeface="Tw Cen MT"/>
                <a:cs typeface="Tw Cen MT"/>
              </a:rPr>
              <a:t> </a:t>
            </a:r>
            <a:r>
              <a:rPr sz="3300" dirty="0">
                <a:solidFill>
                  <a:srgbClr val="2D2B20"/>
                </a:solidFill>
                <a:latin typeface="Tw Cen MT"/>
                <a:cs typeface="Tw Cen MT"/>
              </a:rPr>
              <a:t>HOME-</a:t>
            </a:r>
            <a:r>
              <a:rPr sz="3300" spc="-20" dirty="0">
                <a:solidFill>
                  <a:srgbClr val="2D2B20"/>
                </a:solidFill>
                <a:latin typeface="Tw Cen MT"/>
                <a:cs typeface="Tw Cen MT"/>
              </a:rPr>
              <a:t>ARP? </a:t>
            </a:r>
            <a:endParaRPr lang="en-US" sz="3300" spc="-20" dirty="0" smtClean="0">
              <a:solidFill>
                <a:srgbClr val="2D2B20"/>
              </a:solidFill>
              <a:latin typeface="Tw Cen MT"/>
              <a:cs typeface="Tw Cen MT"/>
            </a:endParaRPr>
          </a:p>
          <a:p>
            <a:pPr marL="12700" marR="3208655">
              <a:lnSpc>
                <a:spcPct val="133200"/>
              </a:lnSpc>
              <a:spcBef>
                <a:spcPts val="95"/>
              </a:spcBef>
            </a:pPr>
            <a:r>
              <a:rPr sz="3300" dirty="0" smtClean="0">
                <a:solidFill>
                  <a:srgbClr val="2D2B20"/>
                </a:solidFill>
                <a:latin typeface="Tw Cen MT"/>
                <a:cs typeface="Tw Cen MT"/>
              </a:rPr>
              <a:t>The</a:t>
            </a:r>
            <a:r>
              <a:rPr sz="3300" spc="-5" dirty="0" smtClean="0">
                <a:solidFill>
                  <a:srgbClr val="2D2B20"/>
                </a:solidFill>
                <a:latin typeface="Tw Cen MT"/>
                <a:cs typeface="Tw Cen MT"/>
              </a:rPr>
              <a:t> </a:t>
            </a:r>
            <a:r>
              <a:rPr lang="en-US" sz="3300" dirty="0" smtClean="0">
                <a:solidFill>
                  <a:srgbClr val="2D2B20"/>
                </a:solidFill>
                <a:latin typeface="Tw Cen MT"/>
                <a:cs typeface="Tw Cen MT"/>
              </a:rPr>
              <a:t>Application </a:t>
            </a:r>
            <a:r>
              <a:rPr lang="en-US" sz="3300" spc="-20" dirty="0">
                <a:solidFill>
                  <a:srgbClr val="2D2B20"/>
                </a:solidFill>
                <a:latin typeface="Tw Cen MT"/>
                <a:cs typeface="Tw Cen MT"/>
              </a:rPr>
              <a:t>P</a:t>
            </a:r>
            <a:r>
              <a:rPr sz="3300" spc="-20" dirty="0" smtClean="0">
                <a:solidFill>
                  <a:srgbClr val="2D2B20"/>
                </a:solidFill>
                <a:latin typeface="Tw Cen MT"/>
                <a:cs typeface="Tw Cen MT"/>
              </a:rPr>
              <a:t>rocess </a:t>
            </a:r>
            <a:endParaRPr lang="en-US" sz="3300" spc="-20" dirty="0" smtClean="0">
              <a:solidFill>
                <a:srgbClr val="2D2B20"/>
              </a:solidFill>
              <a:latin typeface="Tw Cen MT"/>
              <a:cs typeface="Tw Cen MT"/>
            </a:endParaRPr>
          </a:p>
          <a:p>
            <a:pPr marL="12700" marR="3208655">
              <a:lnSpc>
                <a:spcPct val="133200"/>
              </a:lnSpc>
              <a:spcBef>
                <a:spcPts val="95"/>
              </a:spcBef>
            </a:pPr>
            <a:r>
              <a:rPr lang="en-US" sz="3300" dirty="0" smtClean="0">
                <a:solidFill>
                  <a:srgbClr val="2D2B20"/>
                </a:solidFill>
                <a:latin typeface="Tw Cen MT"/>
                <a:cs typeface="Tw Cen MT"/>
              </a:rPr>
              <a:t>Developing the HOME ARP Allocation Plan</a:t>
            </a:r>
            <a:endParaRPr sz="3300" dirty="0" smtClean="0">
              <a:latin typeface="Tw Cen MT"/>
              <a:cs typeface="Tw Cen MT"/>
            </a:endParaRPr>
          </a:p>
          <a:p>
            <a:pPr marL="12700" marR="5080">
              <a:lnSpc>
                <a:spcPct val="133200"/>
              </a:lnSpc>
            </a:pPr>
            <a:r>
              <a:rPr lang="en-US" sz="3300" dirty="0" smtClean="0">
                <a:solidFill>
                  <a:srgbClr val="2D2B20"/>
                </a:solidFill>
                <a:latin typeface="Tw Cen MT"/>
                <a:cs typeface="Tw Cen MT"/>
              </a:rPr>
              <a:t>Qualifying Populations</a:t>
            </a:r>
          </a:p>
          <a:p>
            <a:pPr marL="12700" marR="5080">
              <a:lnSpc>
                <a:spcPct val="133200"/>
              </a:lnSpc>
            </a:pPr>
            <a:r>
              <a:rPr lang="en-US" sz="3300" spc="-20" dirty="0" smtClean="0">
                <a:solidFill>
                  <a:srgbClr val="2D2B20"/>
                </a:solidFill>
                <a:latin typeface="Tw Cen MT"/>
                <a:cs typeface="Tw Cen MT"/>
              </a:rPr>
              <a:t>Summary</a:t>
            </a:r>
            <a:endParaRPr sz="3300" dirty="0">
              <a:latin typeface="Tw Cen MT"/>
              <a:cs typeface="Tw Cen M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0342" y="2314447"/>
            <a:ext cx="2544445" cy="2007235"/>
          </a:xfrm>
          <a:prstGeom prst="rect">
            <a:avLst/>
          </a:prstGeom>
        </p:spPr>
        <p:txBody>
          <a:bodyPr vert="horz" wrap="square" lIns="0" tIns="160020" rIns="0" bIns="0" rtlCol="0">
            <a:spAutoFit/>
          </a:bodyPr>
          <a:lstStyle/>
          <a:p>
            <a:pPr marL="12700" marR="5080" indent="1513840" algn="r">
              <a:lnSpc>
                <a:spcPts val="4800"/>
              </a:lnSpc>
              <a:spcBef>
                <a:spcPts val="1260"/>
              </a:spcBef>
            </a:pPr>
            <a:r>
              <a:rPr spc="55" dirty="0"/>
              <a:t>NON- </a:t>
            </a:r>
            <a:r>
              <a:rPr spc="-10" dirty="0"/>
              <a:t>CONGREGATE</a:t>
            </a:r>
          </a:p>
          <a:p>
            <a:pPr marR="8890" algn="r">
              <a:lnSpc>
                <a:spcPts val="4840"/>
              </a:lnSpc>
            </a:pPr>
            <a:r>
              <a:rPr spc="-10" dirty="0"/>
              <a:t>SHELTER</a:t>
            </a:r>
          </a:p>
        </p:txBody>
      </p:sp>
      <p:sp>
        <p:nvSpPr>
          <p:cNvPr id="3" name="object 3"/>
          <p:cNvSpPr/>
          <p:nvPr/>
        </p:nvSpPr>
        <p:spPr>
          <a:xfrm>
            <a:off x="4678298" y="1600580"/>
            <a:ext cx="0" cy="3657600"/>
          </a:xfrm>
          <a:custGeom>
            <a:avLst/>
            <a:gdLst/>
            <a:ahLst/>
            <a:cxnLst/>
            <a:rect l="l" t="t" r="r" b="b"/>
            <a:pathLst>
              <a:path h="3657600">
                <a:moveTo>
                  <a:pt x="0" y="0"/>
                </a:moveTo>
                <a:lnTo>
                  <a:pt x="0" y="3657600"/>
                </a:lnTo>
              </a:path>
            </a:pathLst>
          </a:custGeom>
          <a:ln w="19050">
            <a:solidFill>
              <a:srgbClr val="A9A47B"/>
            </a:solidFill>
          </a:ln>
        </p:spPr>
        <p:txBody>
          <a:bodyPr wrap="square" lIns="0" tIns="0" rIns="0" bIns="0" rtlCol="0"/>
          <a:lstStyle/>
          <a:p>
            <a:endParaRPr/>
          </a:p>
        </p:txBody>
      </p:sp>
      <p:sp>
        <p:nvSpPr>
          <p:cNvPr id="4" name="object 4"/>
          <p:cNvSpPr txBox="1"/>
          <p:nvPr/>
        </p:nvSpPr>
        <p:spPr>
          <a:xfrm>
            <a:off x="5032755" y="1680463"/>
            <a:ext cx="6000115" cy="4103046"/>
          </a:xfrm>
          <a:prstGeom prst="rect">
            <a:avLst/>
          </a:prstGeom>
        </p:spPr>
        <p:txBody>
          <a:bodyPr vert="horz" wrap="square" lIns="0" tIns="50165" rIns="0" bIns="0" rtlCol="0">
            <a:spAutoFit/>
          </a:bodyPr>
          <a:lstStyle/>
          <a:p>
            <a:pPr marL="104139" marR="44450" indent="-91440">
              <a:lnSpc>
                <a:spcPts val="2380"/>
              </a:lnSpc>
              <a:spcBef>
                <a:spcPts val="395"/>
              </a:spcBef>
              <a:buClr>
                <a:srgbClr val="9CBDBC"/>
              </a:buClr>
              <a:buSzPct val="95454"/>
              <a:buFont typeface="Arial"/>
              <a:buChar char="•"/>
              <a:tabLst>
                <a:tab pos="111760" algn="l"/>
              </a:tabLst>
            </a:pPr>
            <a:r>
              <a:rPr sz="2200" spc="-10" dirty="0">
                <a:solidFill>
                  <a:srgbClr val="2D2B20"/>
                </a:solidFill>
                <a:latin typeface="Tw Cen MT"/>
                <a:cs typeface="Tw Cen MT"/>
              </a:rPr>
              <a:t>HOME-</a:t>
            </a:r>
            <a:r>
              <a:rPr sz="2200" dirty="0">
                <a:solidFill>
                  <a:srgbClr val="2D2B20"/>
                </a:solidFill>
                <a:latin typeface="Tw Cen MT"/>
                <a:cs typeface="Tw Cen MT"/>
              </a:rPr>
              <a:t>ARP</a:t>
            </a:r>
            <a:r>
              <a:rPr sz="2200" spc="-25" dirty="0">
                <a:solidFill>
                  <a:srgbClr val="2D2B20"/>
                </a:solidFill>
                <a:latin typeface="Tw Cen MT"/>
                <a:cs typeface="Tw Cen MT"/>
              </a:rPr>
              <a:t> </a:t>
            </a:r>
            <a:r>
              <a:rPr sz="2200" dirty="0">
                <a:solidFill>
                  <a:srgbClr val="2D2B20"/>
                </a:solidFill>
                <a:latin typeface="Tw Cen MT"/>
                <a:cs typeface="Tw Cen MT"/>
              </a:rPr>
              <a:t>funds may be used to acquire</a:t>
            </a:r>
            <a:r>
              <a:rPr sz="2200" spc="15" dirty="0">
                <a:solidFill>
                  <a:srgbClr val="2D2B20"/>
                </a:solidFill>
                <a:latin typeface="Tw Cen MT"/>
                <a:cs typeface="Tw Cen MT"/>
              </a:rPr>
              <a:t> </a:t>
            </a:r>
            <a:r>
              <a:rPr sz="2200" spc="-25" dirty="0">
                <a:solidFill>
                  <a:srgbClr val="2D2B20"/>
                </a:solidFill>
                <a:latin typeface="Tw Cen MT"/>
                <a:cs typeface="Tw Cen MT"/>
              </a:rPr>
              <a:t>and </a:t>
            </a:r>
            <a:r>
              <a:rPr sz="2200" dirty="0">
                <a:solidFill>
                  <a:srgbClr val="2D2B20"/>
                </a:solidFill>
                <a:latin typeface="Tw Cen MT"/>
                <a:cs typeface="Tw Cen MT"/>
              </a:rPr>
              <a:t>develop</a:t>
            </a:r>
            <a:r>
              <a:rPr sz="2200" spc="-45" dirty="0">
                <a:solidFill>
                  <a:srgbClr val="2D2B20"/>
                </a:solidFill>
                <a:latin typeface="Tw Cen MT"/>
                <a:cs typeface="Tw Cen MT"/>
              </a:rPr>
              <a:t> </a:t>
            </a:r>
            <a:r>
              <a:rPr sz="2200" spc="-10" dirty="0">
                <a:solidFill>
                  <a:srgbClr val="2D2B20"/>
                </a:solidFill>
                <a:latin typeface="Tw Cen MT"/>
                <a:cs typeface="Tw Cen MT"/>
              </a:rPr>
              <a:t>non-</a:t>
            </a:r>
            <a:r>
              <a:rPr sz="2200" dirty="0">
                <a:solidFill>
                  <a:srgbClr val="2D2B20"/>
                </a:solidFill>
                <a:latin typeface="Tw Cen MT"/>
                <a:cs typeface="Tw Cen MT"/>
              </a:rPr>
              <a:t>congregate</a:t>
            </a:r>
            <a:r>
              <a:rPr sz="2200" spc="-30" dirty="0">
                <a:solidFill>
                  <a:srgbClr val="2D2B20"/>
                </a:solidFill>
                <a:latin typeface="Tw Cen MT"/>
                <a:cs typeface="Tw Cen MT"/>
              </a:rPr>
              <a:t> </a:t>
            </a:r>
            <a:r>
              <a:rPr sz="2200" dirty="0">
                <a:solidFill>
                  <a:srgbClr val="2D2B20"/>
                </a:solidFill>
                <a:latin typeface="Tw Cen MT"/>
                <a:cs typeface="Tw Cen MT"/>
              </a:rPr>
              <a:t>shelter</a:t>
            </a:r>
            <a:r>
              <a:rPr sz="2200" spc="-15" dirty="0">
                <a:solidFill>
                  <a:srgbClr val="2D2B20"/>
                </a:solidFill>
                <a:latin typeface="Tw Cen MT"/>
                <a:cs typeface="Tw Cen MT"/>
              </a:rPr>
              <a:t> </a:t>
            </a:r>
            <a:r>
              <a:rPr lang="en-US" sz="2200" spc="-15" dirty="0" smtClean="0">
                <a:solidFill>
                  <a:srgbClr val="2D2B20"/>
                </a:solidFill>
                <a:latin typeface="Tw Cen MT"/>
                <a:cs typeface="Tw Cen MT"/>
              </a:rPr>
              <a:t>(NCS) </a:t>
            </a:r>
            <a:r>
              <a:rPr sz="2200" dirty="0" smtClean="0">
                <a:solidFill>
                  <a:srgbClr val="2D2B20"/>
                </a:solidFill>
                <a:latin typeface="Tw Cen MT"/>
                <a:cs typeface="Tw Cen MT"/>
              </a:rPr>
              <a:t>for</a:t>
            </a:r>
            <a:r>
              <a:rPr sz="2200" spc="-25" dirty="0" smtClean="0">
                <a:solidFill>
                  <a:srgbClr val="2D2B20"/>
                </a:solidFill>
                <a:latin typeface="Tw Cen MT"/>
                <a:cs typeface="Tw Cen MT"/>
              </a:rPr>
              <a:t> </a:t>
            </a:r>
            <a:r>
              <a:rPr sz="2200" dirty="0">
                <a:solidFill>
                  <a:srgbClr val="2D2B20"/>
                </a:solidFill>
                <a:latin typeface="Tw Cen MT"/>
                <a:cs typeface="Tw Cen MT"/>
              </a:rPr>
              <a:t>individuals</a:t>
            </a:r>
            <a:r>
              <a:rPr sz="2200" spc="-5" dirty="0">
                <a:solidFill>
                  <a:srgbClr val="2D2B20"/>
                </a:solidFill>
                <a:latin typeface="Tw Cen MT"/>
                <a:cs typeface="Tw Cen MT"/>
              </a:rPr>
              <a:t> </a:t>
            </a:r>
            <a:r>
              <a:rPr sz="2200" spc="-25" dirty="0">
                <a:solidFill>
                  <a:srgbClr val="2D2B20"/>
                </a:solidFill>
                <a:latin typeface="Tw Cen MT"/>
                <a:cs typeface="Tw Cen MT"/>
              </a:rPr>
              <a:t>and </a:t>
            </a:r>
            <a:r>
              <a:rPr sz="2200" dirty="0">
                <a:solidFill>
                  <a:srgbClr val="2D2B20"/>
                </a:solidFill>
                <a:latin typeface="Tw Cen MT"/>
                <a:cs typeface="Tw Cen MT"/>
              </a:rPr>
              <a:t>families</a:t>
            </a:r>
            <a:r>
              <a:rPr sz="2200" spc="10" dirty="0">
                <a:solidFill>
                  <a:srgbClr val="2D2B20"/>
                </a:solidFill>
                <a:latin typeface="Tw Cen MT"/>
                <a:cs typeface="Tw Cen MT"/>
              </a:rPr>
              <a:t> </a:t>
            </a:r>
            <a:r>
              <a:rPr sz="2200" dirty="0">
                <a:solidFill>
                  <a:srgbClr val="2D2B20"/>
                </a:solidFill>
                <a:latin typeface="Tw Cen MT"/>
                <a:cs typeface="Tw Cen MT"/>
              </a:rPr>
              <a:t>that</a:t>
            </a:r>
            <a:r>
              <a:rPr sz="2200" spc="-5" dirty="0">
                <a:solidFill>
                  <a:srgbClr val="2D2B20"/>
                </a:solidFill>
                <a:latin typeface="Tw Cen MT"/>
                <a:cs typeface="Tw Cen MT"/>
              </a:rPr>
              <a:t> </a:t>
            </a:r>
            <a:r>
              <a:rPr sz="2200" dirty="0">
                <a:solidFill>
                  <a:srgbClr val="2D2B20"/>
                </a:solidFill>
                <a:latin typeface="Tw Cen MT"/>
                <a:cs typeface="Tw Cen MT"/>
              </a:rPr>
              <a:t>meet</a:t>
            </a:r>
            <a:r>
              <a:rPr sz="2200" spc="-5" dirty="0">
                <a:solidFill>
                  <a:srgbClr val="2D2B20"/>
                </a:solidFill>
                <a:latin typeface="Tw Cen MT"/>
                <a:cs typeface="Tw Cen MT"/>
              </a:rPr>
              <a:t> </a:t>
            </a:r>
            <a:r>
              <a:rPr sz="2200" dirty="0">
                <a:solidFill>
                  <a:srgbClr val="2D2B20"/>
                </a:solidFill>
                <a:latin typeface="Tw Cen MT"/>
                <a:cs typeface="Tw Cen MT"/>
              </a:rPr>
              <a:t>one</a:t>
            </a:r>
            <a:r>
              <a:rPr sz="2200" spc="-5" dirty="0">
                <a:solidFill>
                  <a:srgbClr val="2D2B20"/>
                </a:solidFill>
                <a:latin typeface="Tw Cen MT"/>
                <a:cs typeface="Tw Cen MT"/>
              </a:rPr>
              <a:t> </a:t>
            </a:r>
            <a:r>
              <a:rPr sz="2200" dirty="0">
                <a:solidFill>
                  <a:srgbClr val="2D2B20"/>
                </a:solidFill>
                <a:latin typeface="Tw Cen MT"/>
                <a:cs typeface="Tw Cen MT"/>
              </a:rPr>
              <a:t>of</a:t>
            </a:r>
            <a:r>
              <a:rPr sz="2200" spc="55" dirty="0">
                <a:solidFill>
                  <a:srgbClr val="2D2B20"/>
                </a:solidFill>
                <a:latin typeface="Tw Cen MT"/>
                <a:cs typeface="Tw Cen MT"/>
              </a:rPr>
              <a:t> </a:t>
            </a:r>
            <a:r>
              <a:rPr sz="2200" dirty="0">
                <a:solidFill>
                  <a:srgbClr val="2D2B20"/>
                </a:solidFill>
                <a:latin typeface="Tw Cen MT"/>
                <a:cs typeface="Tw Cen MT"/>
              </a:rPr>
              <a:t>the Qualifying</a:t>
            </a:r>
            <a:r>
              <a:rPr sz="2200" spc="25" dirty="0">
                <a:solidFill>
                  <a:srgbClr val="2D2B20"/>
                </a:solidFill>
                <a:latin typeface="Tw Cen MT"/>
                <a:cs typeface="Tw Cen MT"/>
              </a:rPr>
              <a:t> </a:t>
            </a:r>
            <a:r>
              <a:rPr sz="2200" spc="-10" dirty="0">
                <a:solidFill>
                  <a:srgbClr val="2D2B20"/>
                </a:solidFill>
                <a:latin typeface="Tw Cen MT"/>
                <a:cs typeface="Tw Cen MT"/>
              </a:rPr>
              <a:t>Populations.</a:t>
            </a:r>
            <a:endParaRPr sz="2200" dirty="0">
              <a:latin typeface="Tw Cen MT"/>
              <a:cs typeface="Tw Cen MT"/>
            </a:endParaRPr>
          </a:p>
          <a:p>
            <a:pPr marL="104139" marR="5080" indent="-91440">
              <a:lnSpc>
                <a:spcPts val="2380"/>
              </a:lnSpc>
              <a:spcBef>
                <a:spcPts val="1390"/>
              </a:spcBef>
              <a:buClr>
                <a:srgbClr val="9CBDBC"/>
              </a:buClr>
              <a:buSzPct val="95454"/>
              <a:buFont typeface="Arial"/>
              <a:buChar char="•"/>
              <a:tabLst>
                <a:tab pos="111760" algn="l"/>
              </a:tabLst>
            </a:pPr>
            <a:r>
              <a:rPr sz="2200" dirty="0">
                <a:solidFill>
                  <a:srgbClr val="2D2B20"/>
                </a:solidFill>
                <a:latin typeface="Tw Cen MT"/>
                <a:cs typeface="Tw Cen MT"/>
              </a:rPr>
              <a:t>NCS</a:t>
            </a:r>
            <a:r>
              <a:rPr sz="2200" spc="-40" dirty="0">
                <a:solidFill>
                  <a:srgbClr val="2D2B20"/>
                </a:solidFill>
                <a:latin typeface="Tw Cen MT"/>
                <a:cs typeface="Tw Cen MT"/>
              </a:rPr>
              <a:t> </a:t>
            </a:r>
            <a:r>
              <a:rPr sz="2200" dirty="0">
                <a:solidFill>
                  <a:srgbClr val="2D2B20"/>
                </a:solidFill>
                <a:latin typeface="Tw Cen MT"/>
                <a:cs typeface="Tw Cen MT"/>
              </a:rPr>
              <a:t>provides</a:t>
            </a:r>
            <a:r>
              <a:rPr sz="2200" spc="-15" dirty="0">
                <a:solidFill>
                  <a:srgbClr val="2D2B20"/>
                </a:solidFill>
                <a:latin typeface="Tw Cen MT"/>
                <a:cs typeface="Tw Cen MT"/>
              </a:rPr>
              <a:t> </a:t>
            </a:r>
            <a:r>
              <a:rPr sz="2200" dirty="0">
                <a:solidFill>
                  <a:srgbClr val="2D2B20"/>
                </a:solidFill>
                <a:latin typeface="Tw Cen MT"/>
                <a:cs typeface="Tw Cen MT"/>
              </a:rPr>
              <a:t>private</a:t>
            </a:r>
            <a:r>
              <a:rPr sz="2200" spc="-10" dirty="0">
                <a:solidFill>
                  <a:srgbClr val="2D2B20"/>
                </a:solidFill>
                <a:latin typeface="Tw Cen MT"/>
                <a:cs typeface="Tw Cen MT"/>
              </a:rPr>
              <a:t> </a:t>
            </a:r>
            <a:r>
              <a:rPr sz="2200" dirty="0">
                <a:solidFill>
                  <a:srgbClr val="2D2B20"/>
                </a:solidFill>
                <a:latin typeface="Tw Cen MT"/>
                <a:cs typeface="Tw Cen MT"/>
              </a:rPr>
              <a:t>units</a:t>
            </a:r>
            <a:r>
              <a:rPr sz="2200" spc="-15" dirty="0">
                <a:solidFill>
                  <a:srgbClr val="2D2B20"/>
                </a:solidFill>
                <a:latin typeface="Tw Cen MT"/>
                <a:cs typeface="Tw Cen MT"/>
              </a:rPr>
              <a:t> </a:t>
            </a:r>
            <a:r>
              <a:rPr sz="2200" dirty="0">
                <a:solidFill>
                  <a:srgbClr val="2D2B20"/>
                </a:solidFill>
                <a:latin typeface="Tw Cen MT"/>
                <a:cs typeface="Tw Cen MT"/>
              </a:rPr>
              <a:t>or</a:t>
            </a:r>
            <a:r>
              <a:rPr sz="2200" spc="-20" dirty="0">
                <a:solidFill>
                  <a:srgbClr val="2D2B20"/>
                </a:solidFill>
                <a:latin typeface="Tw Cen MT"/>
                <a:cs typeface="Tw Cen MT"/>
              </a:rPr>
              <a:t> </a:t>
            </a:r>
            <a:r>
              <a:rPr sz="2200" dirty="0">
                <a:solidFill>
                  <a:srgbClr val="2D2B20"/>
                </a:solidFill>
                <a:latin typeface="Tw Cen MT"/>
                <a:cs typeface="Tw Cen MT"/>
              </a:rPr>
              <a:t>rooms</a:t>
            </a:r>
            <a:r>
              <a:rPr sz="2200" spc="-20" dirty="0">
                <a:solidFill>
                  <a:srgbClr val="2D2B20"/>
                </a:solidFill>
                <a:latin typeface="Tw Cen MT"/>
                <a:cs typeface="Tw Cen MT"/>
              </a:rPr>
              <a:t> </a:t>
            </a:r>
            <a:r>
              <a:rPr sz="2200" dirty="0">
                <a:solidFill>
                  <a:srgbClr val="2D2B20"/>
                </a:solidFill>
                <a:latin typeface="Tw Cen MT"/>
                <a:cs typeface="Tw Cen MT"/>
              </a:rPr>
              <a:t>as</a:t>
            </a:r>
            <a:r>
              <a:rPr sz="2200" spc="-15" dirty="0">
                <a:solidFill>
                  <a:srgbClr val="2D2B20"/>
                </a:solidFill>
                <a:latin typeface="Tw Cen MT"/>
                <a:cs typeface="Tw Cen MT"/>
              </a:rPr>
              <a:t> </a:t>
            </a:r>
            <a:r>
              <a:rPr sz="2200" spc="-10" dirty="0">
                <a:solidFill>
                  <a:srgbClr val="2D2B20"/>
                </a:solidFill>
                <a:latin typeface="Tw Cen MT"/>
                <a:cs typeface="Tw Cen MT"/>
              </a:rPr>
              <a:t>temporary </a:t>
            </a:r>
            <a:r>
              <a:rPr sz="2200" dirty="0">
                <a:solidFill>
                  <a:srgbClr val="2D2B20"/>
                </a:solidFill>
                <a:latin typeface="Tw Cen MT"/>
                <a:cs typeface="Tw Cen MT"/>
              </a:rPr>
              <a:t>shelter to</a:t>
            </a:r>
            <a:r>
              <a:rPr sz="2200" spc="-5" dirty="0">
                <a:solidFill>
                  <a:srgbClr val="2D2B20"/>
                </a:solidFill>
                <a:latin typeface="Tw Cen MT"/>
                <a:cs typeface="Tw Cen MT"/>
              </a:rPr>
              <a:t> </a:t>
            </a:r>
            <a:r>
              <a:rPr sz="2200" dirty="0">
                <a:solidFill>
                  <a:srgbClr val="2D2B20"/>
                </a:solidFill>
                <a:latin typeface="Tw Cen MT"/>
                <a:cs typeface="Tw Cen MT"/>
              </a:rPr>
              <a:t>individuals</a:t>
            </a:r>
            <a:r>
              <a:rPr sz="2200" spc="20" dirty="0">
                <a:solidFill>
                  <a:srgbClr val="2D2B20"/>
                </a:solidFill>
                <a:latin typeface="Tw Cen MT"/>
                <a:cs typeface="Tw Cen MT"/>
              </a:rPr>
              <a:t> </a:t>
            </a:r>
            <a:r>
              <a:rPr sz="2200" dirty="0">
                <a:solidFill>
                  <a:srgbClr val="2D2B20"/>
                </a:solidFill>
                <a:latin typeface="Tw Cen MT"/>
                <a:cs typeface="Tw Cen MT"/>
              </a:rPr>
              <a:t>and</a:t>
            </a:r>
            <a:r>
              <a:rPr sz="2200" spc="-10" dirty="0">
                <a:solidFill>
                  <a:srgbClr val="2D2B20"/>
                </a:solidFill>
                <a:latin typeface="Tw Cen MT"/>
                <a:cs typeface="Tw Cen MT"/>
              </a:rPr>
              <a:t> </a:t>
            </a:r>
            <a:r>
              <a:rPr sz="2200" dirty="0">
                <a:solidFill>
                  <a:srgbClr val="2D2B20"/>
                </a:solidFill>
                <a:latin typeface="Tw Cen MT"/>
                <a:cs typeface="Tw Cen MT"/>
              </a:rPr>
              <a:t>families</a:t>
            </a:r>
            <a:r>
              <a:rPr sz="2200" spc="10" dirty="0">
                <a:solidFill>
                  <a:srgbClr val="2D2B20"/>
                </a:solidFill>
                <a:latin typeface="Tw Cen MT"/>
                <a:cs typeface="Tw Cen MT"/>
              </a:rPr>
              <a:t> </a:t>
            </a:r>
            <a:r>
              <a:rPr sz="2200" dirty="0">
                <a:solidFill>
                  <a:srgbClr val="2D2B20"/>
                </a:solidFill>
                <a:latin typeface="Tw Cen MT"/>
                <a:cs typeface="Tw Cen MT"/>
              </a:rPr>
              <a:t>and</a:t>
            </a:r>
            <a:r>
              <a:rPr sz="2200" spc="-10" dirty="0">
                <a:solidFill>
                  <a:srgbClr val="2D2B20"/>
                </a:solidFill>
                <a:latin typeface="Tw Cen MT"/>
                <a:cs typeface="Tw Cen MT"/>
              </a:rPr>
              <a:t> </a:t>
            </a:r>
            <a:r>
              <a:rPr sz="2200" dirty="0">
                <a:solidFill>
                  <a:srgbClr val="2D2B20"/>
                </a:solidFill>
                <a:latin typeface="Tw Cen MT"/>
                <a:cs typeface="Tw Cen MT"/>
              </a:rPr>
              <a:t>do</a:t>
            </a:r>
            <a:r>
              <a:rPr sz="2200" spc="-10" dirty="0">
                <a:solidFill>
                  <a:srgbClr val="2D2B20"/>
                </a:solidFill>
                <a:latin typeface="Tw Cen MT"/>
                <a:cs typeface="Tw Cen MT"/>
              </a:rPr>
              <a:t> </a:t>
            </a:r>
            <a:r>
              <a:rPr sz="2200" dirty="0">
                <a:solidFill>
                  <a:srgbClr val="2D2B20"/>
                </a:solidFill>
                <a:latin typeface="Tw Cen MT"/>
                <a:cs typeface="Tw Cen MT"/>
              </a:rPr>
              <a:t>not</a:t>
            </a:r>
            <a:r>
              <a:rPr sz="2200" spc="-5" dirty="0">
                <a:solidFill>
                  <a:srgbClr val="2D2B20"/>
                </a:solidFill>
                <a:latin typeface="Tw Cen MT"/>
                <a:cs typeface="Tw Cen MT"/>
              </a:rPr>
              <a:t> </a:t>
            </a:r>
            <a:r>
              <a:rPr sz="2200" spc="-10" dirty="0">
                <a:solidFill>
                  <a:srgbClr val="2D2B20"/>
                </a:solidFill>
                <a:latin typeface="Tw Cen MT"/>
                <a:cs typeface="Tw Cen MT"/>
              </a:rPr>
              <a:t>require </a:t>
            </a:r>
            <a:r>
              <a:rPr sz="2200" dirty="0">
                <a:solidFill>
                  <a:srgbClr val="2D2B20"/>
                </a:solidFill>
                <a:latin typeface="Tw Cen MT"/>
                <a:cs typeface="Tw Cen MT"/>
              </a:rPr>
              <a:t>occupants</a:t>
            </a:r>
            <a:r>
              <a:rPr sz="2200" spc="-5" dirty="0">
                <a:solidFill>
                  <a:srgbClr val="2D2B20"/>
                </a:solidFill>
                <a:latin typeface="Tw Cen MT"/>
                <a:cs typeface="Tw Cen MT"/>
              </a:rPr>
              <a:t> </a:t>
            </a:r>
            <a:r>
              <a:rPr sz="2200" dirty="0">
                <a:solidFill>
                  <a:srgbClr val="2D2B20"/>
                </a:solidFill>
                <a:latin typeface="Tw Cen MT"/>
                <a:cs typeface="Tw Cen MT"/>
              </a:rPr>
              <a:t>to sign</a:t>
            </a:r>
            <a:r>
              <a:rPr sz="2200" spc="5" dirty="0">
                <a:solidFill>
                  <a:srgbClr val="2D2B20"/>
                </a:solidFill>
                <a:latin typeface="Tw Cen MT"/>
                <a:cs typeface="Tw Cen MT"/>
              </a:rPr>
              <a:t> </a:t>
            </a:r>
            <a:r>
              <a:rPr sz="2200" dirty="0">
                <a:solidFill>
                  <a:srgbClr val="2D2B20"/>
                </a:solidFill>
                <a:latin typeface="Tw Cen MT"/>
                <a:cs typeface="Tw Cen MT"/>
              </a:rPr>
              <a:t>a lease or occupancy</a:t>
            </a:r>
            <a:r>
              <a:rPr sz="2200" spc="5" dirty="0">
                <a:solidFill>
                  <a:srgbClr val="2D2B20"/>
                </a:solidFill>
                <a:latin typeface="Tw Cen MT"/>
                <a:cs typeface="Tw Cen MT"/>
              </a:rPr>
              <a:t> </a:t>
            </a:r>
            <a:r>
              <a:rPr sz="2200" spc="-10" dirty="0">
                <a:solidFill>
                  <a:srgbClr val="2D2B20"/>
                </a:solidFill>
                <a:latin typeface="Tw Cen MT"/>
                <a:cs typeface="Tw Cen MT"/>
              </a:rPr>
              <a:t>agreement</a:t>
            </a:r>
            <a:r>
              <a:rPr sz="2200" spc="-10" dirty="0" smtClean="0">
                <a:solidFill>
                  <a:srgbClr val="2D2B20"/>
                </a:solidFill>
                <a:latin typeface="Tw Cen MT"/>
                <a:cs typeface="Tw Cen MT"/>
              </a:rPr>
              <a:t>.</a:t>
            </a:r>
            <a:endParaRPr lang="en-US" sz="2200" spc="-10" dirty="0" smtClean="0">
              <a:solidFill>
                <a:srgbClr val="2D2B20"/>
              </a:solidFill>
              <a:latin typeface="Tw Cen MT"/>
              <a:cs typeface="Tw Cen MT"/>
            </a:endParaRPr>
          </a:p>
          <a:p>
            <a:pPr marL="104139" marR="5080" indent="-91440">
              <a:lnSpc>
                <a:spcPts val="2380"/>
              </a:lnSpc>
              <a:spcBef>
                <a:spcPts val="1390"/>
              </a:spcBef>
              <a:buClr>
                <a:srgbClr val="9CBDBC"/>
              </a:buClr>
              <a:buSzPct val="95454"/>
              <a:buFont typeface="Arial"/>
              <a:buChar char="•"/>
              <a:tabLst>
                <a:tab pos="111760" algn="l"/>
              </a:tabLst>
            </a:pPr>
            <a:r>
              <a:rPr lang="en-US" sz="2200" spc="-10" dirty="0" smtClean="0">
                <a:solidFill>
                  <a:schemeClr val="accent2">
                    <a:lumMod val="75000"/>
                  </a:schemeClr>
                </a:solidFill>
                <a:latin typeface="Tw Cen MT"/>
                <a:cs typeface="Tw Cen MT"/>
              </a:rPr>
              <a:t>The HOME ARP funding awarded is not sufficient to develop a non-congregate shelter and unlike the PSH rental development, matching funds are not available. In addition there is not an ongoing operational funding source identified.</a:t>
            </a:r>
            <a:endParaRPr sz="2200" dirty="0">
              <a:solidFill>
                <a:schemeClr val="accent2">
                  <a:lumMod val="75000"/>
                </a:schemeClr>
              </a:solidFill>
              <a:latin typeface="Tw Cen MT"/>
              <a:cs typeface="Tw Cen M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8550" y="1705101"/>
            <a:ext cx="3162935" cy="3225800"/>
          </a:xfrm>
          <a:prstGeom prst="rect">
            <a:avLst/>
          </a:prstGeom>
        </p:spPr>
        <p:txBody>
          <a:bodyPr vert="horz" wrap="square" lIns="0" tIns="159385" rIns="0" bIns="0" rtlCol="0">
            <a:spAutoFit/>
          </a:bodyPr>
          <a:lstStyle/>
          <a:p>
            <a:pPr marL="12700" marR="6985" indent="911860" algn="r">
              <a:lnSpc>
                <a:spcPts val="4800"/>
              </a:lnSpc>
              <a:spcBef>
                <a:spcPts val="1255"/>
              </a:spcBef>
            </a:pPr>
            <a:r>
              <a:rPr spc="45" dirty="0"/>
              <a:t>NONPROFIT </a:t>
            </a:r>
            <a:r>
              <a:rPr spc="60" dirty="0"/>
              <a:t>OPERATING</a:t>
            </a:r>
            <a:r>
              <a:rPr spc="170" dirty="0"/>
              <a:t> </a:t>
            </a:r>
            <a:r>
              <a:rPr spc="35" dirty="0"/>
              <a:t>AND</a:t>
            </a:r>
          </a:p>
          <a:p>
            <a:pPr marL="862330" marR="5080" indent="457834" algn="r">
              <a:lnSpc>
                <a:spcPct val="80000"/>
              </a:lnSpc>
              <a:spcBef>
                <a:spcPts val="45"/>
              </a:spcBef>
            </a:pPr>
            <a:r>
              <a:rPr spc="-10" dirty="0"/>
              <a:t>CAPACITY </a:t>
            </a:r>
            <a:r>
              <a:rPr spc="35" dirty="0"/>
              <a:t>BUILDING </a:t>
            </a:r>
            <a:r>
              <a:rPr spc="-10" dirty="0"/>
              <a:t>ASSISTANCE</a:t>
            </a:r>
          </a:p>
        </p:txBody>
      </p:sp>
      <p:sp>
        <p:nvSpPr>
          <p:cNvPr id="3" name="object 3"/>
          <p:cNvSpPr/>
          <p:nvPr/>
        </p:nvSpPr>
        <p:spPr>
          <a:xfrm>
            <a:off x="4678298" y="1600580"/>
            <a:ext cx="0" cy="3657600"/>
          </a:xfrm>
          <a:custGeom>
            <a:avLst/>
            <a:gdLst/>
            <a:ahLst/>
            <a:cxnLst/>
            <a:rect l="l" t="t" r="r" b="b"/>
            <a:pathLst>
              <a:path h="3657600">
                <a:moveTo>
                  <a:pt x="0" y="0"/>
                </a:moveTo>
                <a:lnTo>
                  <a:pt x="0" y="3657600"/>
                </a:lnTo>
              </a:path>
            </a:pathLst>
          </a:custGeom>
          <a:ln w="19050">
            <a:solidFill>
              <a:srgbClr val="A9A47B"/>
            </a:solidFill>
          </a:ln>
        </p:spPr>
        <p:txBody>
          <a:bodyPr wrap="square" lIns="0" tIns="0" rIns="0" bIns="0" rtlCol="0"/>
          <a:lstStyle/>
          <a:p>
            <a:endParaRPr/>
          </a:p>
        </p:txBody>
      </p:sp>
      <p:sp>
        <p:nvSpPr>
          <p:cNvPr id="4" name="object 4"/>
          <p:cNvSpPr/>
          <p:nvPr/>
        </p:nvSpPr>
        <p:spPr>
          <a:xfrm>
            <a:off x="8183753" y="4899025"/>
            <a:ext cx="642620" cy="17145"/>
          </a:xfrm>
          <a:custGeom>
            <a:avLst/>
            <a:gdLst/>
            <a:ahLst/>
            <a:cxnLst/>
            <a:rect l="l" t="t" r="r" b="b"/>
            <a:pathLst>
              <a:path w="642620" h="17145">
                <a:moveTo>
                  <a:pt x="642366" y="0"/>
                </a:moveTo>
                <a:lnTo>
                  <a:pt x="0" y="0"/>
                </a:lnTo>
                <a:lnTo>
                  <a:pt x="0" y="16763"/>
                </a:lnTo>
                <a:lnTo>
                  <a:pt x="642366" y="16763"/>
                </a:lnTo>
                <a:lnTo>
                  <a:pt x="642366" y="0"/>
                </a:lnTo>
                <a:close/>
              </a:path>
            </a:pathLst>
          </a:custGeom>
          <a:solidFill>
            <a:srgbClr val="2D2B20"/>
          </a:solidFill>
        </p:spPr>
        <p:txBody>
          <a:bodyPr wrap="square" lIns="0" tIns="0" rIns="0" bIns="0" rtlCol="0"/>
          <a:lstStyle/>
          <a:p>
            <a:endParaRPr/>
          </a:p>
        </p:txBody>
      </p:sp>
      <p:sp>
        <p:nvSpPr>
          <p:cNvPr id="5" name="object 5"/>
          <p:cNvSpPr txBox="1"/>
          <p:nvPr/>
        </p:nvSpPr>
        <p:spPr>
          <a:xfrm>
            <a:off x="4953000" y="1531252"/>
            <a:ext cx="6127115" cy="3399649"/>
          </a:xfrm>
          <a:prstGeom prst="rect">
            <a:avLst/>
          </a:prstGeom>
        </p:spPr>
        <p:txBody>
          <a:bodyPr vert="horz" wrap="square" lIns="0" tIns="77470" rIns="0" bIns="0" rtlCol="0">
            <a:spAutoFit/>
          </a:bodyPr>
          <a:lstStyle/>
          <a:p>
            <a:pPr marL="104139" marR="63500" indent="-91440">
              <a:lnSpc>
                <a:spcPts val="2110"/>
              </a:lnSpc>
              <a:spcBef>
                <a:spcPts val="610"/>
              </a:spcBef>
              <a:buClr>
                <a:srgbClr val="9CBDBC"/>
              </a:buClr>
              <a:buSzPct val="95454"/>
              <a:buFont typeface="Arial"/>
              <a:buChar char="•"/>
              <a:tabLst>
                <a:tab pos="111760" algn="l"/>
              </a:tabLst>
            </a:pPr>
            <a:r>
              <a:rPr sz="2200" dirty="0">
                <a:solidFill>
                  <a:srgbClr val="2D2B20"/>
                </a:solidFill>
                <a:latin typeface="Tw Cen MT"/>
                <a:cs typeface="Tw Cen MT"/>
              </a:rPr>
              <a:t>HOME</a:t>
            </a:r>
            <a:r>
              <a:rPr sz="2200" spc="-5" dirty="0">
                <a:solidFill>
                  <a:srgbClr val="2D2B20"/>
                </a:solidFill>
                <a:latin typeface="Tw Cen MT"/>
                <a:cs typeface="Tw Cen MT"/>
              </a:rPr>
              <a:t> </a:t>
            </a:r>
            <a:r>
              <a:rPr sz="2200" dirty="0">
                <a:solidFill>
                  <a:srgbClr val="2D2B20"/>
                </a:solidFill>
                <a:latin typeface="Tw Cen MT"/>
                <a:cs typeface="Tw Cen MT"/>
              </a:rPr>
              <a:t>ARP</a:t>
            </a:r>
            <a:r>
              <a:rPr sz="2200" spc="-5" dirty="0">
                <a:solidFill>
                  <a:srgbClr val="2D2B20"/>
                </a:solidFill>
                <a:latin typeface="Tw Cen MT"/>
                <a:cs typeface="Tw Cen MT"/>
              </a:rPr>
              <a:t> </a:t>
            </a:r>
            <a:r>
              <a:rPr sz="2200" dirty="0">
                <a:solidFill>
                  <a:srgbClr val="2D2B20"/>
                </a:solidFill>
                <a:latin typeface="Tw Cen MT"/>
                <a:cs typeface="Tw Cen MT"/>
              </a:rPr>
              <a:t>funds</a:t>
            </a:r>
            <a:r>
              <a:rPr sz="2200" spc="-10" dirty="0">
                <a:solidFill>
                  <a:srgbClr val="2D2B20"/>
                </a:solidFill>
                <a:latin typeface="Tw Cen MT"/>
                <a:cs typeface="Tw Cen MT"/>
              </a:rPr>
              <a:t> </a:t>
            </a:r>
            <a:r>
              <a:rPr sz="2200" dirty="0">
                <a:solidFill>
                  <a:srgbClr val="2D2B20"/>
                </a:solidFill>
                <a:latin typeface="Tw Cen MT"/>
                <a:cs typeface="Tw Cen MT"/>
              </a:rPr>
              <a:t>may</a:t>
            </a:r>
            <a:r>
              <a:rPr sz="2200" spc="-5" dirty="0">
                <a:solidFill>
                  <a:srgbClr val="2D2B20"/>
                </a:solidFill>
                <a:latin typeface="Tw Cen MT"/>
                <a:cs typeface="Tw Cen MT"/>
              </a:rPr>
              <a:t> </a:t>
            </a:r>
            <a:r>
              <a:rPr sz="2200" dirty="0">
                <a:solidFill>
                  <a:srgbClr val="2D2B20"/>
                </a:solidFill>
                <a:latin typeface="Tw Cen MT"/>
                <a:cs typeface="Tw Cen MT"/>
              </a:rPr>
              <a:t>used</a:t>
            </a:r>
            <a:r>
              <a:rPr sz="2200" spc="-5" dirty="0">
                <a:solidFill>
                  <a:srgbClr val="2D2B20"/>
                </a:solidFill>
                <a:latin typeface="Tw Cen MT"/>
                <a:cs typeface="Tw Cen MT"/>
              </a:rPr>
              <a:t> </a:t>
            </a:r>
            <a:r>
              <a:rPr sz="2200" dirty="0">
                <a:solidFill>
                  <a:srgbClr val="2D2B20"/>
                </a:solidFill>
                <a:latin typeface="Tw Cen MT"/>
                <a:cs typeface="Tw Cen MT"/>
              </a:rPr>
              <a:t>(up to 5% of</a:t>
            </a:r>
            <a:r>
              <a:rPr sz="2200" spc="65" dirty="0">
                <a:solidFill>
                  <a:srgbClr val="2D2B20"/>
                </a:solidFill>
                <a:latin typeface="Tw Cen MT"/>
                <a:cs typeface="Tw Cen MT"/>
              </a:rPr>
              <a:t> </a:t>
            </a:r>
            <a:r>
              <a:rPr sz="2200" dirty="0">
                <a:solidFill>
                  <a:srgbClr val="2D2B20"/>
                </a:solidFill>
                <a:latin typeface="Tw Cen MT"/>
                <a:cs typeface="Tw Cen MT"/>
              </a:rPr>
              <a:t>HOME-</a:t>
            </a:r>
            <a:r>
              <a:rPr sz="2200" spc="-25" dirty="0">
                <a:solidFill>
                  <a:srgbClr val="2D2B20"/>
                </a:solidFill>
                <a:latin typeface="Tw Cen MT"/>
                <a:cs typeface="Tw Cen MT"/>
              </a:rPr>
              <a:t>ARP </a:t>
            </a:r>
            <a:r>
              <a:rPr sz="2200" dirty="0">
                <a:solidFill>
                  <a:srgbClr val="2D2B20"/>
                </a:solidFill>
                <a:latin typeface="Tw Cen MT"/>
                <a:cs typeface="Tw Cen MT"/>
              </a:rPr>
              <a:t>allocation)</a:t>
            </a:r>
            <a:r>
              <a:rPr sz="2200" spc="-5" dirty="0">
                <a:solidFill>
                  <a:srgbClr val="2D2B20"/>
                </a:solidFill>
                <a:latin typeface="Tw Cen MT"/>
                <a:cs typeface="Tw Cen MT"/>
              </a:rPr>
              <a:t> </a:t>
            </a:r>
            <a:r>
              <a:rPr sz="2200" dirty="0">
                <a:solidFill>
                  <a:srgbClr val="2D2B20"/>
                </a:solidFill>
                <a:latin typeface="Tw Cen MT"/>
                <a:cs typeface="Tw Cen MT"/>
              </a:rPr>
              <a:t>to</a:t>
            </a:r>
            <a:r>
              <a:rPr sz="2200" spc="-25" dirty="0">
                <a:solidFill>
                  <a:srgbClr val="2D2B20"/>
                </a:solidFill>
                <a:latin typeface="Tw Cen MT"/>
                <a:cs typeface="Tw Cen MT"/>
              </a:rPr>
              <a:t> </a:t>
            </a:r>
            <a:r>
              <a:rPr sz="2200" dirty="0">
                <a:solidFill>
                  <a:srgbClr val="2D2B20"/>
                </a:solidFill>
                <a:latin typeface="Tw Cen MT"/>
                <a:cs typeface="Tw Cen MT"/>
              </a:rPr>
              <a:t>pay</a:t>
            </a:r>
            <a:r>
              <a:rPr sz="2200" spc="-25" dirty="0">
                <a:solidFill>
                  <a:srgbClr val="2D2B20"/>
                </a:solidFill>
                <a:latin typeface="Tw Cen MT"/>
                <a:cs typeface="Tw Cen MT"/>
              </a:rPr>
              <a:t> </a:t>
            </a:r>
            <a:r>
              <a:rPr sz="2200" dirty="0">
                <a:solidFill>
                  <a:srgbClr val="2D2B20"/>
                </a:solidFill>
                <a:latin typeface="Tw Cen MT"/>
                <a:cs typeface="Tw Cen MT"/>
              </a:rPr>
              <a:t>operating</a:t>
            </a:r>
            <a:r>
              <a:rPr sz="2200" spc="-10" dirty="0">
                <a:solidFill>
                  <a:srgbClr val="2D2B20"/>
                </a:solidFill>
                <a:latin typeface="Tw Cen MT"/>
                <a:cs typeface="Tw Cen MT"/>
              </a:rPr>
              <a:t> </a:t>
            </a:r>
            <a:r>
              <a:rPr sz="2200" dirty="0">
                <a:solidFill>
                  <a:srgbClr val="2D2B20"/>
                </a:solidFill>
                <a:latin typeface="Tw Cen MT"/>
                <a:cs typeface="Tw Cen MT"/>
              </a:rPr>
              <a:t>expenses</a:t>
            </a:r>
            <a:r>
              <a:rPr sz="2200" spc="-25" dirty="0">
                <a:solidFill>
                  <a:srgbClr val="2D2B20"/>
                </a:solidFill>
                <a:latin typeface="Tw Cen MT"/>
                <a:cs typeface="Tw Cen MT"/>
              </a:rPr>
              <a:t> </a:t>
            </a:r>
            <a:r>
              <a:rPr sz="2200" dirty="0">
                <a:solidFill>
                  <a:srgbClr val="2D2B20"/>
                </a:solidFill>
                <a:latin typeface="Tw Cen MT"/>
                <a:cs typeface="Tw Cen MT"/>
              </a:rPr>
              <a:t>of</a:t>
            </a:r>
            <a:r>
              <a:rPr sz="2200" spc="50" dirty="0">
                <a:solidFill>
                  <a:srgbClr val="2D2B20"/>
                </a:solidFill>
                <a:latin typeface="Tw Cen MT"/>
                <a:cs typeface="Tw Cen MT"/>
              </a:rPr>
              <a:t> </a:t>
            </a:r>
            <a:r>
              <a:rPr sz="2200" dirty="0">
                <a:solidFill>
                  <a:srgbClr val="2D2B20"/>
                </a:solidFill>
                <a:latin typeface="Tw Cen MT"/>
                <a:cs typeface="Tw Cen MT"/>
              </a:rPr>
              <a:t>CHDOs</a:t>
            </a:r>
            <a:r>
              <a:rPr sz="2200" spc="-30" dirty="0">
                <a:solidFill>
                  <a:srgbClr val="2D2B20"/>
                </a:solidFill>
                <a:latin typeface="Tw Cen MT"/>
                <a:cs typeface="Tw Cen MT"/>
              </a:rPr>
              <a:t> </a:t>
            </a:r>
            <a:r>
              <a:rPr sz="2200" spc="-25" dirty="0">
                <a:solidFill>
                  <a:srgbClr val="2D2B20"/>
                </a:solidFill>
                <a:latin typeface="Tw Cen MT"/>
                <a:cs typeface="Tw Cen MT"/>
              </a:rPr>
              <a:t>and </a:t>
            </a:r>
            <a:r>
              <a:rPr sz="2200" dirty="0">
                <a:solidFill>
                  <a:srgbClr val="2D2B20"/>
                </a:solidFill>
                <a:latin typeface="Tw Cen MT"/>
                <a:cs typeface="Tw Cen MT"/>
              </a:rPr>
              <a:t>other</a:t>
            </a:r>
            <a:r>
              <a:rPr sz="2200" spc="-25" dirty="0">
                <a:solidFill>
                  <a:srgbClr val="2D2B20"/>
                </a:solidFill>
                <a:latin typeface="Tw Cen MT"/>
                <a:cs typeface="Tw Cen MT"/>
              </a:rPr>
              <a:t> </a:t>
            </a:r>
            <a:r>
              <a:rPr sz="2200" dirty="0">
                <a:solidFill>
                  <a:srgbClr val="2D2B20"/>
                </a:solidFill>
                <a:latin typeface="Tw Cen MT"/>
                <a:cs typeface="Tw Cen MT"/>
              </a:rPr>
              <a:t>nonprofit</a:t>
            </a:r>
            <a:r>
              <a:rPr sz="2200" spc="-10" dirty="0">
                <a:solidFill>
                  <a:srgbClr val="2D2B20"/>
                </a:solidFill>
                <a:latin typeface="Tw Cen MT"/>
                <a:cs typeface="Tw Cen MT"/>
              </a:rPr>
              <a:t> </a:t>
            </a:r>
            <a:r>
              <a:rPr sz="2200" dirty="0">
                <a:solidFill>
                  <a:srgbClr val="2D2B20"/>
                </a:solidFill>
                <a:latin typeface="Tw Cen MT"/>
                <a:cs typeface="Tw Cen MT"/>
              </a:rPr>
              <a:t>organizations</a:t>
            </a:r>
            <a:r>
              <a:rPr sz="2200" spc="-5" dirty="0">
                <a:solidFill>
                  <a:srgbClr val="2D2B20"/>
                </a:solidFill>
                <a:latin typeface="Tw Cen MT"/>
                <a:cs typeface="Tw Cen MT"/>
              </a:rPr>
              <a:t> </a:t>
            </a:r>
            <a:r>
              <a:rPr sz="2200" dirty="0">
                <a:solidFill>
                  <a:srgbClr val="2D2B20"/>
                </a:solidFill>
                <a:latin typeface="Tw Cen MT"/>
                <a:cs typeface="Tw Cen MT"/>
              </a:rPr>
              <a:t>that</a:t>
            </a:r>
            <a:r>
              <a:rPr sz="2200" spc="-20" dirty="0">
                <a:solidFill>
                  <a:srgbClr val="2D2B20"/>
                </a:solidFill>
                <a:latin typeface="Tw Cen MT"/>
                <a:cs typeface="Tw Cen MT"/>
              </a:rPr>
              <a:t> </a:t>
            </a:r>
            <a:r>
              <a:rPr sz="2200" dirty="0">
                <a:solidFill>
                  <a:srgbClr val="2D2B20"/>
                </a:solidFill>
                <a:latin typeface="Tw Cen MT"/>
                <a:cs typeface="Tw Cen MT"/>
              </a:rPr>
              <a:t>will</a:t>
            </a:r>
            <a:r>
              <a:rPr sz="2200" spc="-5" dirty="0">
                <a:solidFill>
                  <a:srgbClr val="2D2B20"/>
                </a:solidFill>
                <a:latin typeface="Tw Cen MT"/>
                <a:cs typeface="Tw Cen MT"/>
              </a:rPr>
              <a:t> </a:t>
            </a:r>
            <a:r>
              <a:rPr sz="2200" dirty="0">
                <a:solidFill>
                  <a:srgbClr val="2D2B20"/>
                </a:solidFill>
                <a:latin typeface="Tw Cen MT"/>
                <a:cs typeface="Tw Cen MT"/>
              </a:rPr>
              <a:t>carry</a:t>
            </a:r>
            <a:r>
              <a:rPr sz="2200" spc="-5" dirty="0">
                <a:solidFill>
                  <a:srgbClr val="2D2B20"/>
                </a:solidFill>
                <a:latin typeface="Tw Cen MT"/>
                <a:cs typeface="Tw Cen MT"/>
              </a:rPr>
              <a:t> </a:t>
            </a:r>
            <a:r>
              <a:rPr sz="2200" spc="-25" dirty="0">
                <a:solidFill>
                  <a:srgbClr val="2D2B20"/>
                </a:solidFill>
                <a:latin typeface="Tw Cen MT"/>
                <a:cs typeface="Tw Cen MT"/>
              </a:rPr>
              <a:t>out </a:t>
            </a:r>
            <a:r>
              <a:rPr sz="2200" dirty="0">
                <a:solidFill>
                  <a:srgbClr val="2D2B20"/>
                </a:solidFill>
                <a:latin typeface="Tw Cen MT"/>
                <a:cs typeface="Tw Cen MT"/>
              </a:rPr>
              <a:t>activities</a:t>
            </a:r>
            <a:r>
              <a:rPr sz="2200" spc="25" dirty="0">
                <a:solidFill>
                  <a:srgbClr val="2D2B20"/>
                </a:solidFill>
                <a:latin typeface="Tw Cen MT"/>
                <a:cs typeface="Tw Cen MT"/>
              </a:rPr>
              <a:t> </a:t>
            </a:r>
            <a:r>
              <a:rPr sz="2200" dirty="0">
                <a:solidFill>
                  <a:srgbClr val="2D2B20"/>
                </a:solidFill>
                <a:latin typeface="Tw Cen MT"/>
                <a:cs typeface="Tw Cen MT"/>
              </a:rPr>
              <a:t>with</a:t>
            </a:r>
            <a:r>
              <a:rPr sz="2200" spc="10" dirty="0">
                <a:solidFill>
                  <a:srgbClr val="2D2B20"/>
                </a:solidFill>
                <a:latin typeface="Tw Cen MT"/>
                <a:cs typeface="Tw Cen MT"/>
              </a:rPr>
              <a:t> </a:t>
            </a:r>
            <a:r>
              <a:rPr sz="2200" spc="-10" dirty="0">
                <a:solidFill>
                  <a:srgbClr val="2D2B20"/>
                </a:solidFill>
                <a:latin typeface="Tw Cen MT"/>
                <a:cs typeface="Tw Cen MT"/>
              </a:rPr>
              <a:t>HOME-</a:t>
            </a:r>
            <a:r>
              <a:rPr sz="2200" dirty="0">
                <a:solidFill>
                  <a:srgbClr val="2D2B20"/>
                </a:solidFill>
                <a:latin typeface="Tw Cen MT"/>
                <a:cs typeface="Tw Cen MT"/>
              </a:rPr>
              <a:t>ARP </a:t>
            </a:r>
            <a:r>
              <a:rPr sz="2200" spc="-10" dirty="0">
                <a:solidFill>
                  <a:srgbClr val="2D2B20"/>
                </a:solidFill>
                <a:latin typeface="Tw Cen MT"/>
                <a:cs typeface="Tw Cen MT"/>
              </a:rPr>
              <a:t>funds.</a:t>
            </a:r>
            <a:endParaRPr sz="2200" dirty="0">
              <a:latin typeface="Tw Cen MT"/>
              <a:cs typeface="Tw Cen MT"/>
            </a:endParaRPr>
          </a:p>
          <a:p>
            <a:pPr marL="104139" marR="107314" indent="-91440">
              <a:lnSpc>
                <a:spcPts val="2110"/>
              </a:lnSpc>
              <a:spcBef>
                <a:spcPts val="1410"/>
              </a:spcBef>
              <a:buClr>
                <a:srgbClr val="9CBDBC"/>
              </a:buClr>
              <a:buSzPct val="95454"/>
              <a:buFont typeface="Arial"/>
              <a:buChar char="•"/>
              <a:tabLst>
                <a:tab pos="111760" algn="l"/>
              </a:tabLst>
            </a:pPr>
            <a:r>
              <a:rPr sz="2200" dirty="0">
                <a:solidFill>
                  <a:srgbClr val="2D2B20"/>
                </a:solidFill>
                <a:latin typeface="Tw Cen MT"/>
                <a:cs typeface="Tw Cen MT"/>
              </a:rPr>
              <a:t>A</a:t>
            </a:r>
            <a:r>
              <a:rPr sz="2200" spc="-10" dirty="0">
                <a:solidFill>
                  <a:srgbClr val="2D2B20"/>
                </a:solidFill>
                <a:latin typeface="Tw Cen MT"/>
                <a:cs typeface="Tw Cen MT"/>
              </a:rPr>
              <a:t> </a:t>
            </a:r>
            <a:r>
              <a:rPr sz="2200" dirty="0">
                <a:solidFill>
                  <a:srgbClr val="2D2B20"/>
                </a:solidFill>
                <a:latin typeface="Tw Cen MT"/>
                <a:cs typeface="Tw Cen MT"/>
              </a:rPr>
              <a:t>PJ</a:t>
            </a:r>
            <a:r>
              <a:rPr sz="2200" spc="-10" dirty="0">
                <a:solidFill>
                  <a:srgbClr val="2D2B20"/>
                </a:solidFill>
                <a:latin typeface="Tw Cen MT"/>
                <a:cs typeface="Tw Cen MT"/>
              </a:rPr>
              <a:t> </a:t>
            </a:r>
            <a:r>
              <a:rPr sz="2200" dirty="0">
                <a:solidFill>
                  <a:srgbClr val="2D2B20"/>
                </a:solidFill>
                <a:latin typeface="Tw Cen MT"/>
                <a:cs typeface="Tw Cen MT"/>
              </a:rPr>
              <a:t>may</a:t>
            </a:r>
            <a:r>
              <a:rPr sz="2200" spc="-10" dirty="0">
                <a:solidFill>
                  <a:srgbClr val="2D2B20"/>
                </a:solidFill>
                <a:latin typeface="Tw Cen MT"/>
                <a:cs typeface="Tw Cen MT"/>
              </a:rPr>
              <a:t> </a:t>
            </a:r>
            <a:r>
              <a:rPr sz="2200" dirty="0">
                <a:solidFill>
                  <a:srgbClr val="2D2B20"/>
                </a:solidFill>
                <a:latin typeface="Tw Cen MT"/>
                <a:cs typeface="Tw Cen MT"/>
              </a:rPr>
              <a:t>also use</a:t>
            </a:r>
            <a:r>
              <a:rPr sz="2200" spc="-5" dirty="0">
                <a:solidFill>
                  <a:srgbClr val="2D2B20"/>
                </a:solidFill>
                <a:latin typeface="Tw Cen MT"/>
                <a:cs typeface="Tw Cen MT"/>
              </a:rPr>
              <a:t> </a:t>
            </a:r>
            <a:r>
              <a:rPr sz="2200" dirty="0">
                <a:solidFill>
                  <a:srgbClr val="2D2B20"/>
                </a:solidFill>
                <a:latin typeface="Tw Cen MT"/>
                <a:cs typeface="Tw Cen MT"/>
              </a:rPr>
              <a:t>up</a:t>
            </a:r>
            <a:r>
              <a:rPr sz="2200" spc="-10" dirty="0">
                <a:solidFill>
                  <a:srgbClr val="2D2B20"/>
                </a:solidFill>
                <a:latin typeface="Tw Cen MT"/>
                <a:cs typeface="Tw Cen MT"/>
              </a:rPr>
              <a:t> </a:t>
            </a:r>
            <a:r>
              <a:rPr sz="2200" dirty="0">
                <a:solidFill>
                  <a:srgbClr val="2D2B20"/>
                </a:solidFill>
                <a:latin typeface="Tw Cen MT"/>
                <a:cs typeface="Tw Cen MT"/>
              </a:rPr>
              <a:t>to</a:t>
            </a:r>
            <a:r>
              <a:rPr sz="2200" spc="-5" dirty="0">
                <a:solidFill>
                  <a:srgbClr val="2D2B20"/>
                </a:solidFill>
                <a:latin typeface="Tw Cen MT"/>
                <a:cs typeface="Tw Cen MT"/>
              </a:rPr>
              <a:t> </a:t>
            </a:r>
            <a:r>
              <a:rPr sz="2200" dirty="0">
                <a:solidFill>
                  <a:srgbClr val="2D2B20"/>
                </a:solidFill>
                <a:latin typeface="Tw Cen MT"/>
                <a:cs typeface="Tw Cen MT"/>
              </a:rPr>
              <a:t>an</a:t>
            </a:r>
            <a:r>
              <a:rPr sz="2200" spc="-10" dirty="0">
                <a:solidFill>
                  <a:srgbClr val="2D2B20"/>
                </a:solidFill>
                <a:latin typeface="Tw Cen MT"/>
                <a:cs typeface="Tw Cen MT"/>
              </a:rPr>
              <a:t> </a:t>
            </a:r>
            <a:r>
              <a:rPr sz="2200" dirty="0">
                <a:solidFill>
                  <a:srgbClr val="2D2B20"/>
                </a:solidFill>
                <a:latin typeface="Tw Cen MT"/>
                <a:cs typeface="Tw Cen MT"/>
              </a:rPr>
              <a:t>additional</a:t>
            </a:r>
            <a:r>
              <a:rPr sz="2200" spc="15" dirty="0">
                <a:solidFill>
                  <a:srgbClr val="2D2B20"/>
                </a:solidFill>
                <a:latin typeface="Tw Cen MT"/>
                <a:cs typeface="Tw Cen MT"/>
              </a:rPr>
              <a:t> </a:t>
            </a:r>
            <a:r>
              <a:rPr sz="2200" dirty="0">
                <a:solidFill>
                  <a:srgbClr val="2D2B20"/>
                </a:solidFill>
                <a:latin typeface="Tw Cen MT"/>
                <a:cs typeface="Tw Cen MT"/>
              </a:rPr>
              <a:t>5%</a:t>
            </a:r>
            <a:r>
              <a:rPr sz="2200" spc="-5" dirty="0">
                <a:solidFill>
                  <a:srgbClr val="2D2B20"/>
                </a:solidFill>
                <a:latin typeface="Tw Cen MT"/>
                <a:cs typeface="Tw Cen MT"/>
              </a:rPr>
              <a:t> </a:t>
            </a:r>
            <a:r>
              <a:rPr sz="2200" dirty="0">
                <a:solidFill>
                  <a:srgbClr val="2D2B20"/>
                </a:solidFill>
                <a:latin typeface="Tw Cen MT"/>
                <a:cs typeface="Tw Cen MT"/>
              </a:rPr>
              <a:t>of</a:t>
            </a:r>
            <a:r>
              <a:rPr sz="2200" spc="65" dirty="0">
                <a:solidFill>
                  <a:srgbClr val="2D2B20"/>
                </a:solidFill>
                <a:latin typeface="Tw Cen MT"/>
                <a:cs typeface="Tw Cen MT"/>
              </a:rPr>
              <a:t> </a:t>
            </a:r>
            <a:r>
              <a:rPr sz="2200" spc="-25" dirty="0">
                <a:solidFill>
                  <a:srgbClr val="2D2B20"/>
                </a:solidFill>
                <a:latin typeface="Tw Cen MT"/>
                <a:cs typeface="Tw Cen MT"/>
              </a:rPr>
              <a:t>its </a:t>
            </a:r>
            <a:r>
              <a:rPr sz="2200" dirty="0">
                <a:solidFill>
                  <a:srgbClr val="2D2B20"/>
                </a:solidFill>
                <a:latin typeface="Tw Cen MT"/>
                <a:cs typeface="Tw Cen MT"/>
              </a:rPr>
              <a:t>allocation</a:t>
            </a:r>
            <a:r>
              <a:rPr sz="2200" spc="15" dirty="0">
                <a:solidFill>
                  <a:srgbClr val="2D2B20"/>
                </a:solidFill>
                <a:latin typeface="Tw Cen MT"/>
                <a:cs typeface="Tw Cen MT"/>
              </a:rPr>
              <a:t> </a:t>
            </a:r>
            <a:r>
              <a:rPr sz="2200" dirty="0">
                <a:solidFill>
                  <a:srgbClr val="2D2B20"/>
                </a:solidFill>
                <a:latin typeface="Tw Cen MT"/>
                <a:cs typeface="Tw Cen MT"/>
              </a:rPr>
              <a:t>to</a:t>
            </a:r>
            <a:r>
              <a:rPr sz="2200" spc="-15" dirty="0">
                <a:solidFill>
                  <a:srgbClr val="2D2B20"/>
                </a:solidFill>
                <a:latin typeface="Tw Cen MT"/>
                <a:cs typeface="Tw Cen MT"/>
              </a:rPr>
              <a:t> </a:t>
            </a:r>
            <a:r>
              <a:rPr sz="2200" dirty="0">
                <a:solidFill>
                  <a:srgbClr val="2D2B20"/>
                </a:solidFill>
                <a:latin typeface="Tw Cen MT"/>
                <a:cs typeface="Tw Cen MT"/>
              </a:rPr>
              <a:t>pay</a:t>
            </a:r>
            <a:r>
              <a:rPr sz="2200" spc="-10" dirty="0">
                <a:solidFill>
                  <a:srgbClr val="2D2B20"/>
                </a:solidFill>
                <a:latin typeface="Tw Cen MT"/>
                <a:cs typeface="Tw Cen MT"/>
              </a:rPr>
              <a:t> </a:t>
            </a:r>
            <a:r>
              <a:rPr sz="2200" dirty="0">
                <a:solidFill>
                  <a:srgbClr val="2D2B20"/>
                </a:solidFill>
                <a:latin typeface="Tw Cen MT"/>
                <a:cs typeface="Tw Cen MT"/>
              </a:rPr>
              <a:t>eligible</a:t>
            </a:r>
            <a:r>
              <a:rPr sz="2200" spc="10" dirty="0">
                <a:solidFill>
                  <a:srgbClr val="2D2B20"/>
                </a:solidFill>
                <a:latin typeface="Tw Cen MT"/>
                <a:cs typeface="Tw Cen MT"/>
              </a:rPr>
              <a:t> </a:t>
            </a:r>
            <a:r>
              <a:rPr sz="2200" dirty="0">
                <a:solidFill>
                  <a:srgbClr val="2D2B20"/>
                </a:solidFill>
                <a:latin typeface="Tw Cen MT"/>
                <a:cs typeface="Tw Cen MT"/>
              </a:rPr>
              <a:t>costs</a:t>
            </a:r>
            <a:r>
              <a:rPr sz="2200" spc="5" dirty="0">
                <a:solidFill>
                  <a:srgbClr val="2D2B20"/>
                </a:solidFill>
                <a:latin typeface="Tw Cen MT"/>
                <a:cs typeface="Tw Cen MT"/>
              </a:rPr>
              <a:t> </a:t>
            </a:r>
            <a:r>
              <a:rPr sz="2200" dirty="0">
                <a:solidFill>
                  <a:srgbClr val="2D2B20"/>
                </a:solidFill>
                <a:latin typeface="Tw Cen MT"/>
                <a:cs typeface="Tw Cen MT"/>
              </a:rPr>
              <a:t>related</a:t>
            </a:r>
            <a:r>
              <a:rPr sz="2200" spc="-5" dirty="0">
                <a:solidFill>
                  <a:srgbClr val="2D2B20"/>
                </a:solidFill>
                <a:latin typeface="Tw Cen MT"/>
                <a:cs typeface="Tw Cen MT"/>
              </a:rPr>
              <a:t> </a:t>
            </a:r>
            <a:r>
              <a:rPr sz="2200" dirty="0">
                <a:solidFill>
                  <a:srgbClr val="2D2B20"/>
                </a:solidFill>
                <a:latin typeface="Tw Cen MT"/>
                <a:cs typeface="Tw Cen MT"/>
              </a:rPr>
              <a:t>to</a:t>
            </a:r>
            <a:r>
              <a:rPr sz="2200" spc="-5" dirty="0">
                <a:solidFill>
                  <a:srgbClr val="2D2B20"/>
                </a:solidFill>
                <a:latin typeface="Tw Cen MT"/>
                <a:cs typeface="Tw Cen MT"/>
              </a:rPr>
              <a:t> </a:t>
            </a:r>
            <a:r>
              <a:rPr sz="2200" spc="-10" dirty="0">
                <a:solidFill>
                  <a:srgbClr val="2D2B20"/>
                </a:solidFill>
                <a:latin typeface="Tw Cen MT"/>
                <a:cs typeface="Tw Cen MT"/>
              </a:rPr>
              <a:t>developing </a:t>
            </a:r>
            <a:r>
              <a:rPr sz="2200" dirty="0">
                <a:solidFill>
                  <a:srgbClr val="2D2B20"/>
                </a:solidFill>
                <a:latin typeface="Tw Cen MT"/>
                <a:cs typeface="Tw Cen MT"/>
              </a:rPr>
              <a:t>the</a:t>
            </a:r>
            <a:r>
              <a:rPr sz="2200" spc="-30" dirty="0">
                <a:solidFill>
                  <a:srgbClr val="2D2B20"/>
                </a:solidFill>
                <a:latin typeface="Tw Cen MT"/>
                <a:cs typeface="Tw Cen MT"/>
              </a:rPr>
              <a:t> </a:t>
            </a:r>
            <a:r>
              <a:rPr sz="2200" dirty="0">
                <a:solidFill>
                  <a:srgbClr val="2D2B20"/>
                </a:solidFill>
                <a:latin typeface="Tw Cen MT"/>
                <a:cs typeface="Tw Cen MT"/>
              </a:rPr>
              <a:t>capacity</a:t>
            </a:r>
            <a:r>
              <a:rPr sz="2200" spc="-15" dirty="0">
                <a:solidFill>
                  <a:srgbClr val="2D2B20"/>
                </a:solidFill>
                <a:latin typeface="Tw Cen MT"/>
                <a:cs typeface="Tw Cen MT"/>
              </a:rPr>
              <a:t> </a:t>
            </a:r>
            <a:r>
              <a:rPr sz="2200" dirty="0">
                <a:solidFill>
                  <a:srgbClr val="2D2B20"/>
                </a:solidFill>
                <a:latin typeface="Tw Cen MT"/>
                <a:cs typeface="Tw Cen MT"/>
              </a:rPr>
              <a:t>of</a:t>
            </a:r>
            <a:r>
              <a:rPr sz="2200" spc="35" dirty="0">
                <a:solidFill>
                  <a:srgbClr val="2D2B20"/>
                </a:solidFill>
                <a:latin typeface="Tw Cen MT"/>
                <a:cs typeface="Tw Cen MT"/>
              </a:rPr>
              <a:t> </a:t>
            </a:r>
            <a:r>
              <a:rPr sz="2200" dirty="0">
                <a:solidFill>
                  <a:srgbClr val="2D2B20"/>
                </a:solidFill>
                <a:latin typeface="Tw Cen MT"/>
                <a:cs typeface="Tw Cen MT"/>
              </a:rPr>
              <a:t>eligible nonprofit</a:t>
            </a:r>
            <a:r>
              <a:rPr sz="2200" spc="-20" dirty="0">
                <a:solidFill>
                  <a:srgbClr val="2D2B20"/>
                </a:solidFill>
                <a:latin typeface="Tw Cen MT"/>
                <a:cs typeface="Tw Cen MT"/>
              </a:rPr>
              <a:t> </a:t>
            </a:r>
            <a:r>
              <a:rPr sz="2200" dirty="0">
                <a:solidFill>
                  <a:srgbClr val="2D2B20"/>
                </a:solidFill>
                <a:latin typeface="Tw Cen MT"/>
                <a:cs typeface="Tw Cen MT"/>
              </a:rPr>
              <a:t>organizations</a:t>
            </a:r>
            <a:r>
              <a:rPr sz="2200" spc="-10" dirty="0">
                <a:solidFill>
                  <a:srgbClr val="2D2B20"/>
                </a:solidFill>
                <a:latin typeface="Tw Cen MT"/>
                <a:cs typeface="Tw Cen MT"/>
              </a:rPr>
              <a:t> </a:t>
            </a:r>
            <a:r>
              <a:rPr sz="2200" spc="-25" dirty="0">
                <a:solidFill>
                  <a:srgbClr val="2D2B20"/>
                </a:solidFill>
                <a:latin typeface="Tw Cen MT"/>
                <a:cs typeface="Tw Cen MT"/>
              </a:rPr>
              <a:t>to </a:t>
            </a:r>
            <a:r>
              <a:rPr sz="2200" dirty="0">
                <a:solidFill>
                  <a:srgbClr val="2D2B20"/>
                </a:solidFill>
                <a:latin typeface="Tw Cen MT"/>
                <a:cs typeface="Tw Cen MT"/>
              </a:rPr>
              <a:t>successfully</a:t>
            </a:r>
            <a:r>
              <a:rPr sz="2200" spc="10" dirty="0">
                <a:solidFill>
                  <a:srgbClr val="2D2B20"/>
                </a:solidFill>
                <a:latin typeface="Tw Cen MT"/>
                <a:cs typeface="Tw Cen MT"/>
              </a:rPr>
              <a:t> </a:t>
            </a:r>
            <a:r>
              <a:rPr sz="2200" dirty="0">
                <a:solidFill>
                  <a:srgbClr val="2D2B20"/>
                </a:solidFill>
                <a:latin typeface="Tw Cen MT"/>
                <a:cs typeface="Tw Cen MT"/>
              </a:rPr>
              <a:t>carry</a:t>
            </a:r>
            <a:r>
              <a:rPr sz="2200" spc="10" dirty="0">
                <a:solidFill>
                  <a:srgbClr val="2D2B20"/>
                </a:solidFill>
                <a:latin typeface="Tw Cen MT"/>
                <a:cs typeface="Tw Cen MT"/>
              </a:rPr>
              <a:t> </a:t>
            </a:r>
            <a:r>
              <a:rPr sz="2200" dirty="0">
                <a:solidFill>
                  <a:srgbClr val="2D2B20"/>
                </a:solidFill>
                <a:latin typeface="Tw Cen MT"/>
                <a:cs typeface="Tw Cen MT"/>
              </a:rPr>
              <a:t>out HOME-ARP</a:t>
            </a:r>
            <a:r>
              <a:rPr sz="2200" spc="-15" dirty="0">
                <a:solidFill>
                  <a:srgbClr val="2D2B20"/>
                </a:solidFill>
                <a:latin typeface="Tw Cen MT"/>
                <a:cs typeface="Tw Cen MT"/>
              </a:rPr>
              <a:t> </a:t>
            </a:r>
            <a:r>
              <a:rPr sz="2200" dirty="0">
                <a:solidFill>
                  <a:srgbClr val="2D2B20"/>
                </a:solidFill>
                <a:latin typeface="Tw Cen MT"/>
                <a:cs typeface="Tw Cen MT"/>
              </a:rPr>
              <a:t>eligible</a:t>
            </a:r>
            <a:r>
              <a:rPr sz="2200" spc="25" dirty="0">
                <a:solidFill>
                  <a:srgbClr val="2D2B20"/>
                </a:solidFill>
                <a:latin typeface="Tw Cen MT"/>
                <a:cs typeface="Tw Cen MT"/>
              </a:rPr>
              <a:t> </a:t>
            </a:r>
            <a:r>
              <a:rPr sz="2200" spc="-10" dirty="0">
                <a:solidFill>
                  <a:srgbClr val="2D2B20"/>
                </a:solidFill>
                <a:latin typeface="Tw Cen MT"/>
                <a:cs typeface="Tw Cen MT"/>
              </a:rPr>
              <a:t>activities</a:t>
            </a:r>
            <a:r>
              <a:rPr sz="2200" spc="-10" dirty="0" smtClean="0">
                <a:solidFill>
                  <a:srgbClr val="2D2B20"/>
                </a:solidFill>
                <a:latin typeface="Tw Cen MT"/>
                <a:cs typeface="Tw Cen MT"/>
              </a:rPr>
              <a:t>.</a:t>
            </a:r>
            <a:endParaRPr lang="en-US" sz="2200" spc="-10" dirty="0" smtClean="0">
              <a:solidFill>
                <a:srgbClr val="2D2B20"/>
              </a:solidFill>
              <a:latin typeface="Tw Cen MT"/>
              <a:cs typeface="Tw Cen MT"/>
            </a:endParaRPr>
          </a:p>
          <a:p>
            <a:pPr marL="104139" marR="107314" indent="-91440">
              <a:lnSpc>
                <a:spcPts val="2110"/>
              </a:lnSpc>
              <a:spcBef>
                <a:spcPts val="1410"/>
              </a:spcBef>
              <a:buClr>
                <a:srgbClr val="9CBDBC"/>
              </a:buClr>
              <a:buSzPct val="95454"/>
              <a:buFont typeface="Arial"/>
              <a:buChar char="•"/>
              <a:tabLst>
                <a:tab pos="111760" algn="l"/>
              </a:tabLst>
            </a:pPr>
            <a:r>
              <a:rPr lang="en-US" sz="2200" spc="-10" dirty="0" smtClean="0">
                <a:solidFill>
                  <a:schemeClr val="accent2">
                    <a:lumMod val="75000"/>
                  </a:schemeClr>
                </a:solidFill>
                <a:latin typeface="Tw Cen MT"/>
                <a:cs typeface="Tw Cen MT"/>
              </a:rPr>
              <a:t>Although this is an identified need within Norman other funding sources should be utilized. United Way, etc.</a:t>
            </a:r>
            <a:endParaRPr sz="2200" dirty="0">
              <a:solidFill>
                <a:schemeClr val="accent2">
                  <a:lumMod val="75000"/>
                </a:schemeClr>
              </a:solidFill>
              <a:latin typeface="Tw Cen MT"/>
              <a:cs typeface="Tw Cen M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45" dirty="0"/>
              <a:t>ACTIVITY</a:t>
            </a:r>
            <a:r>
              <a:rPr spc="220" dirty="0"/>
              <a:t> </a:t>
            </a:r>
            <a:r>
              <a:rPr spc="60" dirty="0"/>
              <a:t>SPECIFIC</a:t>
            </a:r>
            <a:r>
              <a:rPr spc="210" dirty="0"/>
              <a:t> </a:t>
            </a:r>
            <a:r>
              <a:rPr spc="50" dirty="0"/>
              <a:t>REQUIREMENTS</a:t>
            </a:r>
          </a:p>
        </p:txBody>
      </p:sp>
      <p:sp>
        <p:nvSpPr>
          <p:cNvPr id="3" name="object 3"/>
          <p:cNvSpPr/>
          <p:nvPr/>
        </p:nvSpPr>
        <p:spPr>
          <a:xfrm>
            <a:off x="1962937" y="2619082"/>
            <a:ext cx="903605" cy="776605"/>
          </a:xfrm>
          <a:custGeom>
            <a:avLst/>
            <a:gdLst/>
            <a:ahLst/>
            <a:cxnLst/>
            <a:rect l="l" t="t" r="r" b="b"/>
            <a:pathLst>
              <a:path w="903605" h="776604">
                <a:moveTo>
                  <a:pt x="774496" y="456057"/>
                </a:moveTo>
                <a:lnTo>
                  <a:pt x="709955" y="394601"/>
                </a:lnTo>
                <a:lnTo>
                  <a:pt x="709955" y="506730"/>
                </a:lnTo>
                <a:lnTo>
                  <a:pt x="709955" y="636117"/>
                </a:lnTo>
                <a:lnTo>
                  <a:pt x="580872" y="636117"/>
                </a:lnTo>
                <a:lnTo>
                  <a:pt x="580872" y="506730"/>
                </a:lnTo>
                <a:lnTo>
                  <a:pt x="709955" y="506730"/>
                </a:lnTo>
                <a:lnTo>
                  <a:pt x="709955" y="394601"/>
                </a:lnTo>
                <a:lnTo>
                  <a:pt x="451789" y="148780"/>
                </a:lnTo>
                <a:lnTo>
                  <a:pt x="322707" y="271691"/>
                </a:lnTo>
                <a:lnTo>
                  <a:pt x="322707" y="506730"/>
                </a:lnTo>
                <a:lnTo>
                  <a:pt x="322707" y="636117"/>
                </a:lnTo>
                <a:lnTo>
                  <a:pt x="193624" y="636117"/>
                </a:lnTo>
                <a:lnTo>
                  <a:pt x="193624" y="506730"/>
                </a:lnTo>
                <a:lnTo>
                  <a:pt x="322707" y="506730"/>
                </a:lnTo>
                <a:lnTo>
                  <a:pt x="322707" y="271691"/>
                </a:lnTo>
                <a:lnTo>
                  <a:pt x="129082" y="456057"/>
                </a:lnTo>
                <a:lnTo>
                  <a:pt x="129082" y="776274"/>
                </a:lnTo>
                <a:lnTo>
                  <a:pt x="387248" y="776274"/>
                </a:lnTo>
                <a:lnTo>
                  <a:pt x="387248" y="636117"/>
                </a:lnTo>
                <a:lnTo>
                  <a:pt x="387248" y="506730"/>
                </a:lnTo>
                <a:lnTo>
                  <a:pt x="516331" y="506730"/>
                </a:lnTo>
                <a:lnTo>
                  <a:pt x="516331" y="776274"/>
                </a:lnTo>
                <a:lnTo>
                  <a:pt x="774496" y="776274"/>
                </a:lnTo>
                <a:lnTo>
                  <a:pt x="774496" y="636117"/>
                </a:lnTo>
                <a:lnTo>
                  <a:pt x="774496" y="506730"/>
                </a:lnTo>
                <a:lnTo>
                  <a:pt x="774496" y="456057"/>
                </a:lnTo>
                <a:close/>
              </a:path>
              <a:path w="903605" h="776604">
                <a:moveTo>
                  <a:pt x="903579" y="431266"/>
                </a:moveTo>
                <a:lnTo>
                  <a:pt x="709955" y="245821"/>
                </a:lnTo>
                <a:lnTo>
                  <a:pt x="709955" y="163880"/>
                </a:lnTo>
                <a:lnTo>
                  <a:pt x="709955" y="64681"/>
                </a:lnTo>
                <a:lnTo>
                  <a:pt x="623900" y="64681"/>
                </a:lnTo>
                <a:lnTo>
                  <a:pt x="623900" y="163880"/>
                </a:lnTo>
                <a:lnTo>
                  <a:pt x="544639" y="88404"/>
                </a:lnTo>
                <a:lnTo>
                  <a:pt x="451789" y="0"/>
                </a:lnTo>
                <a:lnTo>
                  <a:pt x="0" y="431266"/>
                </a:lnTo>
                <a:lnTo>
                  <a:pt x="48399" y="472236"/>
                </a:lnTo>
                <a:lnTo>
                  <a:pt x="451789" y="88404"/>
                </a:lnTo>
                <a:lnTo>
                  <a:pt x="855179" y="472236"/>
                </a:lnTo>
                <a:lnTo>
                  <a:pt x="903579" y="431266"/>
                </a:lnTo>
                <a:close/>
              </a:path>
            </a:pathLst>
          </a:custGeom>
          <a:solidFill>
            <a:srgbClr val="9CBDBC"/>
          </a:solidFill>
        </p:spPr>
        <p:txBody>
          <a:bodyPr wrap="square" lIns="0" tIns="0" rIns="0" bIns="0" rtlCol="0"/>
          <a:lstStyle/>
          <a:p>
            <a:endParaRPr/>
          </a:p>
        </p:txBody>
      </p:sp>
      <p:sp>
        <p:nvSpPr>
          <p:cNvPr id="4" name="object 4"/>
          <p:cNvSpPr txBox="1"/>
          <p:nvPr/>
        </p:nvSpPr>
        <p:spPr>
          <a:xfrm>
            <a:off x="1094232" y="3674871"/>
            <a:ext cx="2861310" cy="29972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2D2B20"/>
                </a:solidFill>
                <a:latin typeface="Tw Cen MT"/>
                <a:cs typeface="Tw Cen MT"/>
              </a:rPr>
              <a:t>HOME-ARP</a:t>
            </a:r>
            <a:r>
              <a:rPr sz="1800" b="1" spc="-15" dirty="0">
                <a:solidFill>
                  <a:srgbClr val="2D2B20"/>
                </a:solidFill>
                <a:latin typeface="Tw Cen MT"/>
                <a:cs typeface="Tw Cen MT"/>
              </a:rPr>
              <a:t> </a:t>
            </a:r>
            <a:r>
              <a:rPr sz="1800" b="1" dirty="0">
                <a:solidFill>
                  <a:srgbClr val="2D2B20"/>
                </a:solidFill>
                <a:latin typeface="Tw Cen MT"/>
                <a:cs typeface="Tw Cen MT"/>
              </a:rPr>
              <a:t>Production</a:t>
            </a:r>
            <a:r>
              <a:rPr sz="1800" b="1" spc="-5" dirty="0">
                <a:solidFill>
                  <a:srgbClr val="2D2B20"/>
                </a:solidFill>
                <a:latin typeface="Tw Cen MT"/>
                <a:cs typeface="Tw Cen MT"/>
              </a:rPr>
              <a:t> </a:t>
            </a:r>
            <a:r>
              <a:rPr sz="1800" b="1" spc="-10" dirty="0">
                <a:solidFill>
                  <a:srgbClr val="2D2B20"/>
                </a:solidFill>
                <a:latin typeface="Tw Cen MT"/>
                <a:cs typeface="Tw Cen MT"/>
              </a:rPr>
              <a:t>Goals:</a:t>
            </a:r>
            <a:endParaRPr sz="1800">
              <a:latin typeface="Tw Cen MT"/>
              <a:cs typeface="Tw Cen MT"/>
            </a:endParaRPr>
          </a:p>
        </p:txBody>
      </p:sp>
      <p:sp>
        <p:nvSpPr>
          <p:cNvPr id="5" name="object 5"/>
          <p:cNvSpPr txBox="1"/>
          <p:nvPr/>
        </p:nvSpPr>
        <p:spPr>
          <a:xfrm>
            <a:off x="1119632" y="4192016"/>
            <a:ext cx="2809240" cy="2089931"/>
          </a:xfrm>
          <a:prstGeom prst="rect">
            <a:avLst/>
          </a:prstGeom>
        </p:spPr>
        <p:txBody>
          <a:bodyPr vert="horz" wrap="square" lIns="0" tIns="57150" rIns="0" bIns="0" rtlCol="0">
            <a:spAutoFit/>
          </a:bodyPr>
          <a:lstStyle/>
          <a:p>
            <a:pPr marL="12700" marR="5080" algn="ctr">
              <a:lnSpc>
                <a:spcPct val="81700"/>
              </a:lnSpc>
              <a:spcBef>
                <a:spcPts val="450"/>
              </a:spcBef>
            </a:pPr>
            <a:r>
              <a:rPr sz="1600" dirty="0">
                <a:solidFill>
                  <a:srgbClr val="2D2B20"/>
                </a:solidFill>
                <a:latin typeface="Tw Cen MT"/>
                <a:cs typeface="Tw Cen MT"/>
              </a:rPr>
              <a:t>The plan must</a:t>
            </a:r>
            <a:r>
              <a:rPr sz="1600" spc="5" dirty="0">
                <a:solidFill>
                  <a:srgbClr val="2D2B20"/>
                </a:solidFill>
                <a:latin typeface="Tw Cen MT"/>
                <a:cs typeface="Tw Cen MT"/>
              </a:rPr>
              <a:t> </a:t>
            </a:r>
            <a:r>
              <a:rPr sz="1600" dirty="0">
                <a:solidFill>
                  <a:srgbClr val="2D2B20"/>
                </a:solidFill>
                <a:latin typeface="Tw Cen MT"/>
                <a:cs typeface="Tw Cen MT"/>
              </a:rPr>
              <a:t>estimate</a:t>
            </a:r>
            <a:r>
              <a:rPr sz="1600" spc="-5" dirty="0">
                <a:solidFill>
                  <a:srgbClr val="2D2B20"/>
                </a:solidFill>
                <a:latin typeface="Tw Cen MT"/>
                <a:cs typeface="Tw Cen MT"/>
              </a:rPr>
              <a:t> </a:t>
            </a:r>
            <a:r>
              <a:rPr sz="1600" dirty="0">
                <a:solidFill>
                  <a:srgbClr val="2D2B20"/>
                </a:solidFill>
                <a:latin typeface="Tw Cen MT"/>
                <a:cs typeface="Tw Cen MT"/>
              </a:rPr>
              <a:t>the</a:t>
            </a:r>
            <a:r>
              <a:rPr sz="1600" spc="5" dirty="0">
                <a:solidFill>
                  <a:srgbClr val="2D2B20"/>
                </a:solidFill>
                <a:latin typeface="Tw Cen MT"/>
                <a:cs typeface="Tw Cen MT"/>
              </a:rPr>
              <a:t> </a:t>
            </a:r>
            <a:r>
              <a:rPr sz="1600" spc="-10" dirty="0">
                <a:solidFill>
                  <a:srgbClr val="2D2B20"/>
                </a:solidFill>
                <a:latin typeface="Tw Cen MT"/>
                <a:cs typeface="Tw Cen MT"/>
              </a:rPr>
              <a:t>number </a:t>
            </a:r>
            <a:r>
              <a:rPr sz="1600" dirty="0">
                <a:solidFill>
                  <a:srgbClr val="2D2B20"/>
                </a:solidFill>
                <a:latin typeface="Tw Cen MT"/>
                <a:cs typeface="Tw Cen MT"/>
              </a:rPr>
              <a:t>of</a:t>
            </a:r>
            <a:r>
              <a:rPr sz="1600" spc="25" dirty="0">
                <a:solidFill>
                  <a:srgbClr val="2D2B20"/>
                </a:solidFill>
                <a:latin typeface="Tw Cen MT"/>
                <a:cs typeface="Tw Cen MT"/>
              </a:rPr>
              <a:t> </a:t>
            </a:r>
            <a:r>
              <a:rPr sz="1600" dirty="0">
                <a:solidFill>
                  <a:srgbClr val="2D2B20"/>
                </a:solidFill>
                <a:latin typeface="Tw Cen MT"/>
                <a:cs typeface="Tw Cen MT"/>
              </a:rPr>
              <a:t>affordable</a:t>
            </a:r>
            <a:r>
              <a:rPr sz="1600" spc="-25" dirty="0">
                <a:solidFill>
                  <a:srgbClr val="2D2B20"/>
                </a:solidFill>
                <a:latin typeface="Tw Cen MT"/>
                <a:cs typeface="Tw Cen MT"/>
              </a:rPr>
              <a:t> </a:t>
            </a:r>
            <a:r>
              <a:rPr sz="1600" dirty="0">
                <a:solidFill>
                  <a:srgbClr val="2D2B20"/>
                </a:solidFill>
                <a:latin typeface="Tw Cen MT"/>
                <a:cs typeface="Tw Cen MT"/>
              </a:rPr>
              <a:t>rental</a:t>
            </a:r>
            <a:r>
              <a:rPr sz="1600" spc="-10" dirty="0">
                <a:solidFill>
                  <a:srgbClr val="2D2B20"/>
                </a:solidFill>
                <a:latin typeface="Tw Cen MT"/>
                <a:cs typeface="Tw Cen MT"/>
              </a:rPr>
              <a:t> </a:t>
            </a:r>
            <a:r>
              <a:rPr sz="1600" dirty="0">
                <a:solidFill>
                  <a:srgbClr val="2D2B20"/>
                </a:solidFill>
                <a:latin typeface="Tw Cen MT"/>
                <a:cs typeface="Tw Cen MT"/>
              </a:rPr>
              <a:t>housing</a:t>
            </a:r>
            <a:r>
              <a:rPr sz="1600" spc="-20" dirty="0">
                <a:solidFill>
                  <a:srgbClr val="2D2B20"/>
                </a:solidFill>
                <a:latin typeface="Tw Cen MT"/>
                <a:cs typeface="Tw Cen MT"/>
              </a:rPr>
              <a:t> </a:t>
            </a:r>
            <a:r>
              <a:rPr sz="1600" spc="-10" dirty="0">
                <a:solidFill>
                  <a:srgbClr val="2D2B20"/>
                </a:solidFill>
                <a:latin typeface="Tw Cen MT"/>
                <a:cs typeface="Tw Cen MT"/>
              </a:rPr>
              <a:t>units </a:t>
            </a:r>
            <a:r>
              <a:rPr sz="1600" dirty="0">
                <a:solidFill>
                  <a:srgbClr val="2D2B20"/>
                </a:solidFill>
                <a:latin typeface="Tw Cen MT"/>
                <a:cs typeface="Tw Cen MT"/>
              </a:rPr>
              <a:t>for</a:t>
            </a:r>
            <a:r>
              <a:rPr sz="1600" spc="-20" dirty="0">
                <a:solidFill>
                  <a:srgbClr val="2D2B20"/>
                </a:solidFill>
                <a:latin typeface="Tw Cen MT"/>
                <a:cs typeface="Tw Cen MT"/>
              </a:rPr>
              <a:t> </a:t>
            </a:r>
            <a:r>
              <a:rPr sz="1600" dirty="0">
                <a:solidFill>
                  <a:srgbClr val="2D2B20"/>
                </a:solidFill>
                <a:latin typeface="Tw Cen MT"/>
                <a:cs typeface="Tw Cen MT"/>
              </a:rPr>
              <a:t>qualifying</a:t>
            </a:r>
            <a:r>
              <a:rPr sz="1600" spc="-20" dirty="0">
                <a:solidFill>
                  <a:srgbClr val="2D2B20"/>
                </a:solidFill>
                <a:latin typeface="Tw Cen MT"/>
                <a:cs typeface="Tw Cen MT"/>
              </a:rPr>
              <a:t> </a:t>
            </a:r>
            <a:r>
              <a:rPr sz="1600" dirty="0">
                <a:solidFill>
                  <a:srgbClr val="2D2B20"/>
                </a:solidFill>
                <a:latin typeface="Tw Cen MT"/>
                <a:cs typeface="Tw Cen MT"/>
              </a:rPr>
              <a:t>populations</a:t>
            </a:r>
            <a:r>
              <a:rPr sz="1600" spc="-20" dirty="0">
                <a:solidFill>
                  <a:srgbClr val="2D2B20"/>
                </a:solidFill>
                <a:latin typeface="Tw Cen MT"/>
                <a:cs typeface="Tw Cen MT"/>
              </a:rPr>
              <a:t> </a:t>
            </a:r>
            <a:r>
              <a:rPr sz="1600" dirty="0">
                <a:solidFill>
                  <a:srgbClr val="2D2B20"/>
                </a:solidFill>
                <a:latin typeface="Tw Cen MT"/>
                <a:cs typeface="Tw Cen MT"/>
              </a:rPr>
              <a:t>that</a:t>
            </a:r>
            <a:r>
              <a:rPr sz="1600" spc="-20" dirty="0">
                <a:solidFill>
                  <a:srgbClr val="2D2B20"/>
                </a:solidFill>
                <a:latin typeface="Tw Cen MT"/>
                <a:cs typeface="Tw Cen MT"/>
              </a:rPr>
              <a:t> </a:t>
            </a:r>
            <a:r>
              <a:rPr sz="1600" spc="-25" dirty="0">
                <a:solidFill>
                  <a:srgbClr val="2D2B20"/>
                </a:solidFill>
                <a:latin typeface="Tw Cen MT"/>
                <a:cs typeface="Tw Cen MT"/>
              </a:rPr>
              <a:t>the </a:t>
            </a:r>
            <a:r>
              <a:rPr sz="1600" dirty="0">
                <a:solidFill>
                  <a:srgbClr val="2D2B20"/>
                </a:solidFill>
                <a:latin typeface="Tw Cen MT"/>
                <a:cs typeface="Tw Cen MT"/>
              </a:rPr>
              <a:t>PJ</a:t>
            </a:r>
            <a:r>
              <a:rPr sz="1600" spc="-10" dirty="0">
                <a:solidFill>
                  <a:srgbClr val="2D2B20"/>
                </a:solidFill>
                <a:latin typeface="Tw Cen MT"/>
                <a:cs typeface="Tw Cen MT"/>
              </a:rPr>
              <a:t> </a:t>
            </a:r>
            <a:r>
              <a:rPr sz="1600" dirty="0">
                <a:solidFill>
                  <a:srgbClr val="2D2B20"/>
                </a:solidFill>
                <a:latin typeface="Tw Cen MT"/>
                <a:cs typeface="Tw Cen MT"/>
              </a:rPr>
              <a:t>will</a:t>
            </a:r>
            <a:r>
              <a:rPr sz="1600" spc="-20" dirty="0">
                <a:solidFill>
                  <a:srgbClr val="2D2B20"/>
                </a:solidFill>
                <a:latin typeface="Tw Cen MT"/>
                <a:cs typeface="Tw Cen MT"/>
              </a:rPr>
              <a:t> </a:t>
            </a:r>
            <a:r>
              <a:rPr sz="1600" dirty="0">
                <a:solidFill>
                  <a:srgbClr val="2D2B20"/>
                </a:solidFill>
                <a:latin typeface="Tw Cen MT"/>
                <a:cs typeface="Tw Cen MT"/>
              </a:rPr>
              <a:t>produce</a:t>
            </a:r>
            <a:r>
              <a:rPr sz="1600" spc="-20" dirty="0">
                <a:solidFill>
                  <a:srgbClr val="2D2B20"/>
                </a:solidFill>
                <a:latin typeface="Tw Cen MT"/>
                <a:cs typeface="Tw Cen MT"/>
              </a:rPr>
              <a:t> </a:t>
            </a:r>
            <a:r>
              <a:rPr sz="1600" dirty="0">
                <a:solidFill>
                  <a:srgbClr val="2D2B20"/>
                </a:solidFill>
                <a:latin typeface="Tw Cen MT"/>
                <a:cs typeface="Tw Cen MT"/>
              </a:rPr>
              <a:t>and</a:t>
            </a:r>
            <a:r>
              <a:rPr sz="1600" spc="-5" dirty="0">
                <a:solidFill>
                  <a:srgbClr val="2D2B20"/>
                </a:solidFill>
                <a:latin typeface="Tw Cen MT"/>
                <a:cs typeface="Tw Cen MT"/>
              </a:rPr>
              <a:t> </a:t>
            </a:r>
            <a:r>
              <a:rPr sz="1600" dirty="0">
                <a:solidFill>
                  <a:srgbClr val="2D2B20"/>
                </a:solidFill>
                <a:latin typeface="Tw Cen MT"/>
                <a:cs typeface="Tw Cen MT"/>
              </a:rPr>
              <a:t>describe</a:t>
            </a:r>
            <a:r>
              <a:rPr sz="1600" spc="-15" dirty="0">
                <a:solidFill>
                  <a:srgbClr val="2D2B20"/>
                </a:solidFill>
                <a:latin typeface="Tw Cen MT"/>
                <a:cs typeface="Tw Cen MT"/>
              </a:rPr>
              <a:t> </a:t>
            </a:r>
            <a:r>
              <a:rPr sz="1600" spc="-50" dirty="0">
                <a:solidFill>
                  <a:srgbClr val="2D2B20"/>
                </a:solidFill>
                <a:latin typeface="Tw Cen MT"/>
                <a:cs typeface="Tw Cen MT"/>
              </a:rPr>
              <a:t>a </a:t>
            </a:r>
            <a:r>
              <a:rPr sz="1600" dirty="0">
                <a:solidFill>
                  <a:srgbClr val="2D2B20"/>
                </a:solidFill>
                <a:latin typeface="Tw Cen MT"/>
                <a:cs typeface="Tw Cen MT"/>
              </a:rPr>
              <a:t>specific</a:t>
            </a:r>
            <a:r>
              <a:rPr sz="1600" spc="-30" dirty="0">
                <a:solidFill>
                  <a:srgbClr val="2D2B20"/>
                </a:solidFill>
                <a:latin typeface="Tw Cen MT"/>
                <a:cs typeface="Tw Cen MT"/>
              </a:rPr>
              <a:t> </a:t>
            </a:r>
            <a:r>
              <a:rPr sz="1600" dirty="0">
                <a:solidFill>
                  <a:srgbClr val="2D2B20"/>
                </a:solidFill>
                <a:latin typeface="Tw Cen MT"/>
                <a:cs typeface="Tw Cen MT"/>
              </a:rPr>
              <a:t>affordable</a:t>
            </a:r>
            <a:r>
              <a:rPr sz="1600" spc="-20" dirty="0">
                <a:solidFill>
                  <a:srgbClr val="2D2B20"/>
                </a:solidFill>
                <a:latin typeface="Tw Cen MT"/>
                <a:cs typeface="Tw Cen MT"/>
              </a:rPr>
              <a:t> </a:t>
            </a:r>
            <a:r>
              <a:rPr sz="1600" dirty="0">
                <a:solidFill>
                  <a:srgbClr val="2D2B20"/>
                </a:solidFill>
                <a:latin typeface="Tw Cen MT"/>
                <a:cs typeface="Tw Cen MT"/>
              </a:rPr>
              <a:t>rental</a:t>
            </a:r>
            <a:r>
              <a:rPr sz="1600" spc="-20" dirty="0">
                <a:solidFill>
                  <a:srgbClr val="2D2B20"/>
                </a:solidFill>
                <a:latin typeface="Tw Cen MT"/>
                <a:cs typeface="Tw Cen MT"/>
              </a:rPr>
              <a:t> </a:t>
            </a:r>
            <a:r>
              <a:rPr sz="1600" spc="-10" dirty="0">
                <a:solidFill>
                  <a:srgbClr val="2D2B20"/>
                </a:solidFill>
                <a:latin typeface="Tw Cen MT"/>
                <a:cs typeface="Tw Cen MT"/>
              </a:rPr>
              <a:t>housing </a:t>
            </a:r>
            <a:r>
              <a:rPr sz="1600" dirty="0">
                <a:solidFill>
                  <a:srgbClr val="2D2B20"/>
                </a:solidFill>
                <a:latin typeface="Tw Cen MT"/>
                <a:cs typeface="Tw Cen MT"/>
              </a:rPr>
              <a:t>production</a:t>
            </a:r>
            <a:r>
              <a:rPr sz="1600" spc="-40" dirty="0">
                <a:solidFill>
                  <a:srgbClr val="2D2B20"/>
                </a:solidFill>
                <a:latin typeface="Tw Cen MT"/>
                <a:cs typeface="Tw Cen MT"/>
              </a:rPr>
              <a:t> </a:t>
            </a:r>
            <a:r>
              <a:rPr sz="1600" dirty="0">
                <a:solidFill>
                  <a:srgbClr val="2D2B20"/>
                </a:solidFill>
                <a:latin typeface="Tw Cen MT"/>
                <a:cs typeface="Tw Cen MT"/>
              </a:rPr>
              <a:t>goal</a:t>
            </a:r>
            <a:r>
              <a:rPr sz="1600" spc="-20" dirty="0">
                <a:solidFill>
                  <a:srgbClr val="2D2B20"/>
                </a:solidFill>
                <a:latin typeface="Tw Cen MT"/>
                <a:cs typeface="Tw Cen MT"/>
              </a:rPr>
              <a:t> </a:t>
            </a:r>
            <a:r>
              <a:rPr sz="1600" dirty="0">
                <a:solidFill>
                  <a:srgbClr val="2D2B20"/>
                </a:solidFill>
                <a:latin typeface="Tw Cen MT"/>
                <a:cs typeface="Tw Cen MT"/>
              </a:rPr>
              <a:t>and</a:t>
            </a:r>
            <a:r>
              <a:rPr sz="1600" spc="-15" dirty="0">
                <a:solidFill>
                  <a:srgbClr val="2D2B20"/>
                </a:solidFill>
                <a:latin typeface="Tw Cen MT"/>
                <a:cs typeface="Tw Cen MT"/>
              </a:rPr>
              <a:t> </a:t>
            </a:r>
            <a:r>
              <a:rPr sz="1600" dirty="0">
                <a:solidFill>
                  <a:srgbClr val="2D2B20"/>
                </a:solidFill>
                <a:latin typeface="Tw Cen MT"/>
                <a:cs typeface="Tw Cen MT"/>
              </a:rPr>
              <a:t>how</a:t>
            </a:r>
            <a:r>
              <a:rPr sz="1600" spc="-35" dirty="0">
                <a:solidFill>
                  <a:srgbClr val="2D2B20"/>
                </a:solidFill>
                <a:latin typeface="Tw Cen MT"/>
                <a:cs typeface="Tw Cen MT"/>
              </a:rPr>
              <a:t> </a:t>
            </a:r>
            <a:r>
              <a:rPr sz="1600" dirty="0">
                <a:solidFill>
                  <a:srgbClr val="2D2B20"/>
                </a:solidFill>
                <a:latin typeface="Tw Cen MT"/>
                <a:cs typeface="Tw Cen MT"/>
              </a:rPr>
              <a:t>it</a:t>
            </a:r>
            <a:r>
              <a:rPr sz="1600" spc="-15" dirty="0">
                <a:solidFill>
                  <a:srgbClr val="2D2B20"/>
                </a:solidFill>
                <a:latin typeface="Tw Cen MT"/>
                <a:cs typeface="Tw Cen MT"/>
              </a:rPr>
              <a:t> </a:t>
            </a:r>
            <a:r>
              <a:rPr sz="1600" spc="-20" dirty="0">
                <a:solidFill>
                  <a:srgbClr val="2D2B20"/>
                </a:solidFill>
                <a:latin typeface="Tw Cen MT"/>
                <a:cs typeface="Tw Cen MT"/>
              </a:rPr>
              <a:t>will</a:t>
            </a:r>
            <a:endParaRPr sz="1600" dirty="0">
              <a:latin typeface="Tw Cen MT"/>
              <a:cs typeface="Tw Cen MT"/>
            </a:endParaRPr>
          </a:p>
          <a:p>
            <a:pPr algn="ctr">
              <a:lnSpc>
                <a:spcPts val="1565"/>
              </a:lnSpc>
            </a:pPr>
            <a:r>
              <a:rPr sz="1600" dirty="0">
                <a:solidFill>
                  <a:srgbClr val="2D2B20"/>
                </a:solidFill>
                <a:latin typeface="Tw Cen MT"/>
                <a:cs typeface="Tw Cen MT"/>
              </a:rPr>
              <a:t>address</a:t>
            </a:r>
            <a:r>
              <a:rPr sz="1600" spc="-15" dirty="0">
                <a:solidFill>
                  <a:srgbClr val="2D2B20"/>
                </a:solidFill>
                <a:latin typeface="Tw Cen MT"/>
                <a:cs typeface="Tw Cen MT"/>
              </a:rPr>
              <a:t> </a:t>
            </a:r>
            <a:r>
              <a:rPr sz="1600" dirty="0">
                <a:solidFill>
                  <a:srgbClr val="2D2B20"/>
                </a:solidFill>
                <a:latin typeface="Tw Cen MT"/>
                <a:cs typeface="Tw Cen MT"/>
              </a:rPr>
              <a:t>the</a:t>
            </a:r>
            <a:r>
              <a:rPr sz="1600" spc="-15" dirty="0">
                <a:solidFill>
                  <a:srgbClr val="2D2B20"/>
                </a:solidFill>
                <a:latin typeface="Tw Cen MT"/>
                <a:cs typeface="Tw Cen MT"/>
              </a:rPr>
              <a:t> </a:t>
            </a:r>
            <a:r>
              <a:rPr sz="1600" dirty="0">
                <a:solidFill>
                  <a:srgbClr val="2D2B20"/>
                </a:solidFill>
                <a:latin typeface="Tw Cen MT"/>
                <a:cs typeface="Tw Cen MT"/>
              </a:rPr>
              <a:t>PJ’s</a:t>
            </a:r>
            <a:r>
              <a:rPr sz="1600" spc="-30" dirty="0">
                <a:solidFill>
                  <a:srgbClr val="2D2B20"/>
                </a:solidFill>
                <a:latin typeface="Tw Cen MT"/>
                <a:cs typeface="Tw Cen MT"/>
              </a:rPr>
              <a:t> </a:t>
            </a:r>
            <a:r>
              <a:rPr sz="1600" dirty="0">
                <a:solidFill>
                  <a:srgbClr val="2D2B20"/>
                </a:solidFill>
                <a:latin typeface="Tw Cen MT"/>
                <a:cs typeface="Tw Cen MT"/>
              </a:rPr>
              <a:t>priority</a:t>
            </a:r>
            <a:r>
              <a:rPr sz="1600" spc="-20" dirty="0">
                <a:solidFill>
                  <a:srgbClr val="2D2B20"/>
                </a:solidFill>
                <a:latin typeface="Tw Cen MT"/>
                <a:cs typeface="Tw Cen MT"/>
              </a:rPr>
              <a:t> </a:t>
            </a:r>
            <a:r>
              <a:rPr sz="1600" spc="-10" dirty="0">
                <a:solidFill>
                  <a:srgbClr val="2D2B20"/>
                </a:solidFill>
                <a:latin typeface="Tw Cen MT"/>
                <a:cs typeface="Tw Cen MT"/>
              </a:rPr>
              <a:t>needs</a:t>
            </a:r>
            <a:r>
              <a:rPr sz="1600" spc="-10" dirty="0" smtClean="0">
                <a:solidFill>
                  <a:srgbClr val="2D2B20"/>
                </a:solidFill>
                <a:latin typeface="Tw Cen MT"/>
                <a:cs typeface="Tw Cen MT"/>
              </a:rPr>
              <a:t>.</a:t>
            </a:r>
            <a:endParaRPr lang="en-US" sz="1600" spc="-10" dirty="0" smtClean="0">
              <a:solidFill>
                <a:srgbClr val="2D2B20"/>
              </a:solidFill>
              <a:latin typeface="Tw Cen MT"/>
              <a:cs typeface="Tw Cen MT"/>
            </a:endParaRPr>
          </a:p>
          <a:p>
            <a:pPr algn="ctr">
              <a:lnSpc>
                <a:spcPts val="1565"/>
              </a:lnSpc>
            </a:pPr>
            <a:endParaRPr lang="en-US" sz="1600" spc="-10" dirty="0">
              <a:solidFill>
                <a:srgbClr val="2D2B20"/>
              </a:solidFill>
              <a:latin typeface="Tw Cen MT"/>
              <a:cs typeface="Tw Cen MT"/>
            </a:endParaRPr>
          </a:p>
          <a:p>
            <a:pPr algn="ctr">
              <a:lnSpc>
                <a:spcPts val="1565"/>
              </a:lnSpc>
            </a:pPr>
            <a:r>
              <a:rPr lang="en-US" sz="1600" spc="-10" dirty="0" smtClean="0">
                <a:solidFill>
                  <a:srgbClr val="2D2B20"/>
                </a:solidFill>
                <a:latin typeface="Tw Cen MT"/>
                <a:cs typeface="Tw Cen MT"/>
              </a:rPr>
              <a:t>12 Units</a:t>
            </a:r>
          </a:p>
          <a:p>
            <a:pPr algn="ctr">
              <a:lnSpc>
                <a:spcPts val="1565"/>
              </a:lnSpc>
            </a:pPr>
            <a:r>
              <a:rPr lang="en-US" sz="1600" spc="-10" dirty="0" smtClean="0">
                <a:solidFill>
                  <a:srgbClr val="2D2B20"/>
                </a:solidFill>
                <a:latin typeface="Tw Cen MT"/>
                <a:cs typeface="Tw Cen MT"/>
              </a:rPr>
              <a:t>Permanent Supportive Housing</a:t>
            </a:r>
            <a:endParaRPr sz="1600" dirty="0">
              <a:latin typeface="Tw Cen MT"/>
              <a:cs typeface="Tw Cen MT"/>
            </a:endParaRPr>
          </a:p>
        </p:txBody>
      </p:sp>
      <p:sp>
        <p:nvSpPr>
          <p:cNvPr id="6" name="object 6"/>
          <p:cNvSpPr/>
          <p:nvPr/>
        </p:nvSpPr>
        <p:spPr>
          <a:xfrm>
            <a:off x="5602028" y="2673757"/>
            <a:ext cx="994410" cy="699770"/>
          </a:xfrm>
          <a:custGeom>
            <a:avLst/>
            <a:gdLst/>
            <a:ahLst/>
            <a:cxnLst/>
            <a:rect l="l" t="t" r="r" b="b"/>
            <a:pathLst>
              <a:path w="994409" h="699770">
                <a:moveTo>
                  <a:pt x="906814" y="0"/>
                </a:moveTo>
                <a:lnTo>
                  <a:pt x="356059" y="521832"/>
                </a:lnTo>
                <a:lnTo>
                  <a:pt x="91433" y="250134"/>
                </a:lnTo>
                <a:lnTo>
                  <a:pt x="0" y="337466"/>
                </a:lnTo>
                <a:lnTo>
                  <a:pt x="351757" y="699728"/>
                </a:lnTo>
                <a:lnTo>
                  <a:pt x="444266" y="613477"/>
                </a:lnTo>
                <a:lnTo>
                  <a:pt x="993945" y="90566"/>
                </a:lnTo>
                <a:lnTo>
                  <a:pt x="906814" y="0"/>
                </a:lnTo>
                <a:close/>
              </a:path>
            </a:pathLst>
          </a:custGeom>
          <a:solidFill>
            <a:srgbClr val="D2CA6C"/>
          </a:solidFill>
        </p:spPr>
        <p:txBody>
          <a:bodyPr wrap="square" lIns="0" tIns="0" rIns="0" bIns="0" rtlCol="0"/>
          <a:lstStyle/>
          <a:p>
            <a:endParaRPr/>
          </a:p>
        </p:txBody>
      </p:sp>
      <p:sp>
        <p:nvSpPr>
          <p:cNvPr id="7" name="object 7"/>
          <p:cNvSpPr txBox="1"/>
          <p:nvPr/>
        </p:nvSpPr>
        <p:spPr>
          <a:xfrm>
            <a:off x="5448046" y="3674871"/>
            <a:ext cx="1181735" cy="299720"/>
          </a:xfrm>
          <a:prstGeom prst="rect">
            <a:avLst/>
          </a:prstGeom>
        </p:spPr>
        <p:txBody>
          <a:bodyPr vert="horz" wrap="square" lIns="0" tIns="12700" rIns="0" bIns="0" rtlCol="0">
            <a:spAutoFit/>
          </a:bodyPr>
          <a:lstStyle/>
          <a:p>
            <a:pPr marL="12700">
              <a:lnSpc>
                <a:spcPct val="100000"/>
              </a:lnSpc>
              <a:spcBef>
                <a:spcPts val="100"/>
              </a:spcBef>
            </a:pPr>
            <a:r>
              <a:rPr sz="1800" b="1" spc="-10" dirty="0">
                <a:solidFill>
                  <a:srgbClr val="2D2B20"/>
                </a:solidFill>
                <a:latin typeface="Tw Cen MT"/>
                <a:cs typeface="Tw Cen MT"/>
              </a:rPr>
              <a:t>Preferences:</a:t>
            </a:r>
            <a:endParaRPr sz="1800">
              <a:latin typeface="Tw Cen MT"/>
              <a:cs typeface="Tw Cen MT"/>
            </a:endParaRPr>
          </a:p>
        </p:txBody>
      </p:sp>
      <p:sp>
        <p:nvSpPr>
          <p:cNvPr id="8" name="object 8"/>
          <p:cNvSpPr txBox="1"/>
          <p:nvPr/>
        </p:nvSpPr>
        <p:spPr>
          <a:xfrm>
            <a:off x="4569459" y="4192016"/>
            <a:ext cx="2938145" cy="2067297"/>
          </a:xfrm>
          <a:prstGeom prst="rect">
            <a:avLst/>
          </a:prstGeom>
        </p:spPr>
        <p:txBody>
          <a:bodyPr vert="horz" wrap="square" lIns="0" tIns="57150" rIns="0" bIns="0" rtlCol="0">
            <a:spAutoFit/>
          </a:bodyPr>
          <a:lstStyle/>
          <a:p>
            <a:pPr marL="12065" marR="5080" indent="1270" algn="ctr">
              <a:lnSpc>
                <a:spcPct val="81700"/>
              </a:lnSpc>
              <a:spcBef>
                <a:spcPts val="450"/>
              </a:spcBef>
            </a:pPr>
            <a:r>
              <a:rPr sz="1600" dirty="0">
                <a:solidFill>
                  <a:srgbClr val="2D2B20"/>
                </a:solidFill>
                <a:latin typeface="Tw Cen MT"/>
                <a:cs typeface="Tw Cen MT"/>
              </a:rPr>
              <a:t>The plan</a:t>
            </a:r>
            <a:r>
              <a:rPr sz="1600" spc="-5" dirty="0">
                <a:solidFill>
                  <a:srgbClr val="2D2B20"/>
                </a:solidFill>
                <a:latin typeface="Tw Cen MT"/>
                <a:cs typeface="Tw Cen MT"/>
              </a:rPr>
              <a:t> </a:t>
            </a:r>
            <a:r>
              <a:rPr sz="1600" dirty="0">
                <a:solidFill>
                  <a:srgbClr val="2D2B20"/>
                </a:solidFill>
                <a:latin typeface="Tw Cen MT"/>
                <a:cs typeface="Tw Cen MT"/>
              </a:rPr>
              <a:t>must identify</a:t>
            </a:r>
            <a:r>
              <a:rPr sz="1600" spc="-15" dirty="0">
                <a:solidFill>
                  <a:srgbClr val="2D2B20"/>
                </a:solidFill>
                <a:latin typeface="Tw Cen MT"/>
                <a:cs typeface="Tw Cen MT"/>
              </a:rPr>
              <a:t> </a:t>
            </a:r>
            <a:r>
              <a:rPr sz="1600" dirty="0">
                <a:solidFill>
                  <a:srgbClr val="2D2B20"/>
                </a:solidFill>
                <a:latin typeface="Tw Cen MT"/>
                <a:cs typeface="Tw Cen MT"/>
              </a:rPr>
              <a:t>whether</a:t>
            </a:r>
            <a:r>
              <a:rPr sz="1600" spc="-10" dirty="0">
                <a:solidFill>
                  <a:srgbClr val="2D2B20"/>
                </a:solidFill>
                <a:latin typeface="Tw Cen MT"/>
                <a:cs typeface="Tw Cen MT"/>
              </a:rPr>
              <a:t> </a:t>
            </a:r>
            <a:r>
              <a:rPr sz="1600" spc="-25" dirty="0">
                <a:solidFill>
                  <a:srgbClr val="2D2B20"/>
                </a:solidFill>
                <a:latin typeface="Tw Cen MT"/>
                <a:cs typeface="Tw Cen MT"/>
              </a:rPr>
              <a:t>the </a:t>
            </a:r>
            <a:r>
              <a:rPr sz="1600" dirty="0">
                <a:solidFill>
                  <a:srgbClr val="2D2B20"/>
                </a:solidFill>
                <a:latin typeface="Tw Cen MT"/>
                <a:cs typeface="Tw Cen MT"/>
              </a:rPr>
              <a:t>PJ</a:t>
            </a:r>
            <a:r>
              <a:rPr sz="1600" spc="-15" dirty="0">
                <a:solidFill>
                  <a:srgbClr val="2D2B20"/>
                </a:solidFill>
                <a:latin typeface="Tw Cen MT"/>
                <a:cs typeface="Tw Cen MT"/>
              </a:rPr>
              <a:t> </a:t>
            </a:r>
            <a:r>
              <a:rPr sz="1600" dirty="0">
                <a:solidFill>
                  <a:srgbClr val="2D2B20"/>
                </a:solidFill>
                <a:latin typeface="Tw Cen MT"/>
                <a:cs typeface="Tw Cen MT"/>
              </a:rPr>
              <a:t>intends</a:t>
            </a:r>
            <a:r>
              <a:rPr sz="1600" spc="-20" dirty="0">
                <a:solidFill>
                  <a:srgbClr val="2D2B20"/>
                </a:solidFill>
                <a:latin typeface="Tw Cen MT"/>
                <a:cs typeface="Tw Cen MT"/>
              </a:rPr>
              <a:t> </a:t>
            </a:r>
            <a:r>
              <a:rPr sz="1600" dirty="0">
                <a:solidFill>
                  <a:srgbClr val="2D2B20"/>
                </a:solidFill>
                <a:latin typeface="Tw Cen MT"/>
                <a:cs typeface="Tw Cen MT"/>
              </a:rPr>
              <a:t>to</a:t>
            </a:r>
            <a:r>
              <a:rPr sz="1600" spc="-15" dirty="0">
                <a:solidFill>
                  <a:srgbClr val="2D2B20"/>
                </a:solidFill>
                <a:latin typeface="Tw Cen MT"/>
                <a:cs typeface="Tw Cen MT"/>
              </a:rPr>
              <a:t> </a:t>
            </a:r>
            <a:r>
              <a:rPr sz="1600" dirty="0">
                <a:solidFill>
                  <a:srgbClr val="2D2B20"/>
                </a:solidFill>
                <a:latin typeface="Tw Cen MT"/>
                <a:cs typeface="Tw Cen MT"/>
              </a:rPr>
              <a:t>give</a:t>
            </a:r>
            <a:r>
              <a:rPr sz="1600" spc="-20" dirty="0">
                <a:solidFill>
                  <a:srgbClr val="2D2B20"/>
                </a:solidFill>
                <a:latin typeface="Tw Cen MT"/>
                <a:cs typeface="Tw Cen MT"/>
              </a:rPr>
              <a:t> </a:t>
            </a:r>
            <a:r>
              <a:rPr sz="1600" dirty="0">
                <a:solidFill>
                  <a:srgbClr val="2D2B20"/>
                </a:solidFill>
                <a:latin typeface="Tw Cen MT"/>
                <a:cs typeface="Tw Cen MT"/>
              </a:rPr>
              <a:t>preference</a:t>
            </a:r>
            <a:r>
              <a:rPr sz="1600" spc="-30" dirty="0">
                <a:solidFill>
                  <a:srgbClr val="2D2B20"/>
                </a:solidFill>
                <a:latin typeface="Tw Cen MT"/>
                <a:cs typeface="Tw Cen MT"/>
              </a:rPr>
              <a:t> </a:t>
            </a:r>
            <a:r>
              <a:rPr sz="1600" dirty="0">
                <a:solidFill>
                  <a:srgbClr val="2D2B20"/>
                </a:solidFill>
                <a:latin typeface="Tw Cen MT"/>
                <a:cs typeface="Tw Cen MT"/>
              </a:rPr>
              <a:t>to</a:t>
            </a:r>
            <a:r>
              <a:rPr sz="1600" spc="-10" dirty="0">
                <a:solidFill>
                  <a:srgbClr val="2D2B20"/>
                </a:solidFill>
                <a:latin typeface="Tw Cen MT"/>
                <a:cs typeface="Tw Cen MT"/>
              </a:rPr>
              <a:t> </a:t>
            </a:r>
            <a:r>
              <a:rPr sz="1600" spc="-25" dirty="0">
                <a:solidFill>
                  <a:srgbClr val="2D2B20"/>
                </a:solidFill>
                <a:latin typeface="Tw Cen MT"/>
                <a:cs typeface="Tw Cen MT"/>
              </a:rPr>
              <a:t>one </a:t>
            </a:r>
            <a:r>
              <a:rPr sz="1600" dirty="0">
                <a:solidFill>
                  <a:srgbClr val="2D2B20"/>
                </a:solidFill>
                <a:latin typeface="Tw Cen MT"/>
                <a:cs typeface="Tw Cen MT"/>
              </a:rPr>
              <a:t>or</a:t>
            </a:r>
            <a:r>
              <a:rPr sz="1600" spc="-5" dirty="0">
                <a:solidFill>
                  <a:srgbClr val="2D2B20"/>
                </a:solidFill>
                <a:latin typeface="Tw Cen MT"/>
                <a:cs typeface="Tw Cen MT"/>
              </a:rPr>
              <a:t> </a:t>
            </a:r>
            <a:r>
              <a:rPr sz="1600" dirty="0">
                <a:solidFill>
                  <a:srgbClr val="2D2B20"/>
                </a:solidFill>
                <a:latin typeface="Tw Cen MT"/>
                <a:cs typeface="Tw Cen MT"/>
              </a:rPr>
              <a:t>more</a:t>
            </a:r>
            <a:r>
              <a:rPr sz="1600" spc="-10" dirty="0">
                <a:solidFill>
                  <a:srgbClr val="2D2B20"/>
                </a:solidFill>
                <a:latin typeface="Tw Cen MT"/>
                <a:cs typeface="Tw Cen MT"/>
              </a:rPr>
              <a:t> </a:t>
            </a:r>
            <a:r>
              <a:rPr sz="1600" dirty="0">
                <a:solidFill>
                  <a:srgbClr val="2D2B20"/>
                </a:solidFill>
                <a:latin typeface="Tw Cen MT"/>
                <a:cs typeface="Tw Cen MT"/>
              </a:rPr>
              <a:t>qualifying</a:t>
            </a:r>
            <a:r>
              <a:rPr sz="1600" spc="-20" dirty="0">
                <a:solidFill>
                  <a:srgbClr val="2D2B20"/>
                </a:solidFill>
                <a:latin typeface="Tw Cen MT"/>
                <a:cs typeface="Tw Cen MT"/>
              </a:rPr>
              <a:t> </a:t>
            </a:r>
            <a:r>
              <a:rPr sz="1600" dirty="0">
                <a:solidFill>
                  <a:srgbClr val="2D2B20"/>
                </a:solidFill>
                <a:latin typeface="Tw Cen MT"/>
                <a:cs typeface="Tw Cen MT"/>
              </a:rPr>
              <a:t>populations</a:t>
            </a:r>
            <a:r>
              <a:rPr sz="1600" spc="-5" dirty="0">
                <a:solidFill>
                  <a:srgbClr val="2D2B20"/>
                </a:solidFill>
                <a:latin typeface="Tw Cen MT"/>
                <a:cs typeface="Tw Cen MT"/>
              </a:rPr>
              <a:t> </a:t>
            </a:r>
            <a:r>
              <a:rPr sz="1600" dirty="0">
                <a:solidFill>
                  <a:srgbClr val="2D2B20"/>
                </a:solidFill>
                <a:latin typeface="Tw Cen MT"/>
                <a:cs typeface="Tw Cen MT"/>
              </a:rPr>
              <a:t>or</a:t>
            </a:r>
            <a:r>
              <a:rPr sz="1600" spc="-10" dirty="0">
                <a:solidFill>
                  <a:srgbClr val="2D2B20"/>
                </a:solidFill>
                <a:latin typeface="Tw Cen MT"/>
                <a:cs typeface="Tw Cen MT"/>
              </a:rPr>
              <a:t> </a:t>
            </a:r>
            <a:r>
              <a:rPr sz="1600" spc="-50" dirty="0">
                <a:solidFill>
                  <a:srgbClr val="2D2B20"/>
                </a:solidFill>
                <a:latin typeface="Tw Cen MT"/>
                <a:cs typeface="Tw Cen MT"/>
              </a:rPr>
              <a:t>a </a:t>
            </a:r>
            <a:r>
              <a:rPr sz="1600" dirty="0">
                <a:solidFill>
                  <a:srgbClr val="2D2B20"/>
                </a:solidFill>
                <a:latin typeface="Tw Cen MT"/>
                <a:cs typeface="Tw Cen MT"/>
              </a:rPr>
              <a:t>subpopulation</a:t>
            </a:r>
            <a:r>
              <a:rPr sz="1600" spc="-10" dirty="0">
                <a:solidFill>
                  <a:srgbClr val="2D2B20"/>
                </a:solidFill>
                <a:latin typeface="Tw Cen MT"/>
                <a:cs typeface="Tw Cen MT"/>
              </a:rPr>
              <a:t> </a:t>
            </a:r>
            <a:r>
              <a:rPr sz="1600" dirty="0">
                <a:solidFill>
                  <a:srgbClr val="2D2B20"/>
                </a:solidFill>
                <a:latin typeface="Tw Cen MT"/>
                <a:cs typeface="Tw Cen MT"/>
              </a:rPr>
              <a:t>within</a:t>
            </a:r>
            <a:r>
              <a:rPr sz="1600" spc="-10" dirty="0">
                <a:solidFill>
                  <a:srgbClr val="2D2B20"/>
                </a:solidFill>
                <a:latin typeface="Tw Cen MT"/>
                <a:cs typeface="Tw Cen MT"/>
              </a:rPr>
              <a:t> </a:t>
            </a:r>
            <a:r>
              <a:rPr sz="1600" dirty="0">
                <a:solidFill>
                  <a:srgbClr val="2D2B20"/>
                </a:solidFill>
                <a:latin typeface="Tw Cen MT"/>
                <a:cs typeface="Tw Cen MT"/>
              </a:rPr>
              <a:t>one</a:t>
            </a:r>
            <a:r>
              <a:rPr sz="1600" spc="-5" dirty="0">
                <a:solidFill>
                  <a:srgbClr val="2D2B20"/>
                </a:solidFill>
                <a:latin typeface="Tw Cen MT"/>
                <a:cs typeface="Tw Cen MT"/>
              </a:rPr>
              <a:t> </a:t>
            </a:r>
            <a:r>
              <a:rPr sz="1600" dirty="0">
                <a:solidFill>
                  <a:srgbClr val="2D2B20"/>
                </a:solidFill>
                <a:latin typeface="Tw Cen MT"/>
                <a:cs typeface="Tw Cen MT"/>
              </a:rPr>
              <a:t>or </a:t>
            </a:r>
            <a:r>
              <a:rPr sz="1600" spc="-20" dirty="0">
                <a:solidFill>
                  <a:srgbClr val="2D2B20"/>
                </a:solidFill>
                <a:latin typeface="Tw Cen MT"/>
                <a:cs typeface="Tw Cen MT"/>
              </a:rPr>
              <a:t>more </a:t>
            </a:r>
            <a:r>
              <a:rPr sz="1600" dirty="0">
                <a:solidFill>
                  <a:srgbClr val="2D2B20"/>
                </a:solidFill>
                <a:latin typeface="Tw Cen MT"/>
                <a:cs typeface="Tw Cen MT"/>
              </a:rPr>
              <a:t>qualifying</a:t>
            </a:r>
            <a:r>
              <a:rPr sz="1600" spc="-40" dirty="0">
                <a:solidFill>
                  <a:srgbClr val="2D2B20"/>
                </a:solidFill>
                <a:latin typeface="Tw Cen MT"/>
                <a:cs typeface="Tw Cen MT"/>
              </a:rPr>
              <a:t> </a:t>
            </a:r>
            <a:r>
              <a:rPr sz="1600" dirty="0">
                <a:solidFill>
                  <a:srgbClr val="2D2B20"/>
                </a:solidFill>
                <a:latin typeface="Tw Cen MT"/>
                <a:cs typeface="Tw Cen MT"/>
              </a:rPr>
              <a:t>populations</a:t>
            </a:r>
            <a:r>
              <a:rPr sz="1600" spc="-20" dirty="0">
                <a:solidFill>
                  <a:srgbClr val="2D2B20"/>
                </a:solidFill>
                <a:latin typeface="Tw Cen MT"/>
                <a:cs typeface="Tw Cen MT"/>
              </a:rPr>
              <a:t> </a:t>
            </a:r>
            <a:r>
              <a:rPr sz="1600" dirty="0">
                <a:solidFill>
                  <a:srgbClr val="2D2B20"/>
                </a:solidFill>
                <a:latin typeface="Tw Cen MT"/>
                <a:cs typeface="Tw Cen MT"/>
              </a:rPr>
              <a:t>for</a:t>
            </a:r>
            <a:r>
              <a:rPr sz="1600" spc="-20" dirty="0">
                <a:solidFill>
                  <a:srgbClr val="2D2B20"/>
                </a:solidFill>
                <a:latin typeface="Tw Cen MT"/>
                <a:cs typeface="Tw Cen MT"/>
              </a:rPr>
              <a:t> </a:t>
            </a:r>
            <a:r>
              <a:rPr sz="1600" spc="-25" dirty="0">
                <a:solidFill>
                  <a:srgbClr val="2D2B20"/>
                </a:solidFill>
                <a:latin typeface="Tw Cen MT"/>
                <a:cs typeface="Tw Cen MT"/>
              </a:rPr>
              <a:t>any </a:t>
            </a:r>
            <a:r>
              <a:rPr sz="1600" dirty="0">
                <a:solidFill>
                  <a:srgbClr val="2D2B20"/>
                </a:solidFill>
                <a:latin typeface="Tw Cen MT"/>
                <a:cs typeface="Tw Cen MT"/>
              </a:rPr>
              <a:t>eligible</a:t>
            </a:r>
            <a:r>
              <a:rPr sz="1600" spc="-25" dirty="0">
                <a:solidFill>
                  <a:srgbClr val="2D2B20"/>
                </a:solidFill>
                <a:latin typeface="Tw Cen MT"/>
                <a:cs typeface="Tw Cen MT"/>
              </a:rPr>
              <a:t> </a:t>
            </a:r>
            <a:r>
              <a:rPr sz="1600" dirty="0">
                <a:solidFill>
                  <a:srgbClr val="2D2B20"/>
                </a:solidFill>
                <a:latin typeface="Tw Cen MT"/>
                <a:cs typeface="Tw Cen MT"/>
              </a:rPr>
              <a:t>activity</a:t>
            </a:r>
            <a:r>
              <a:rPr sz="1600" spc="-10" dirty="0">
                <a:solidFill>
                  <a:srgbClr val="2D2B20"/>
                </a:solidFill>
                <a:latin typeface="Tw Cen MT"/>
                <a:cs typeface="Tw Cen MT"/>
              </a:rPr>
              <a:t> </a:t>
            </a:r>
            <a:r>
              <a:rPr sz="1600" dirty="0">
                <a:solidFill>
                  <a:srgbClr val="2D2B20"/>
                </a:solidFill>
                <a:latin typeface="Tw Cen MT"/>
                <a:cs typeface="Tw Cen MT"/>
              </a:rPr>
              <a:t>or</a:t>
            </a:r>
            <a:r>
              <a:rPr sz="1600" spc="-15" dirty="0">
                <a:solidFill>
                  <a:srgbClr val="2D2B20"/>
                </a:solidFill>
                <a:latin typeface="Tw Cen MT"/>
                <a:cs typeface="Tw Cen MT"/>
              </a:rPr>
              <a:t> </a:t>
            </a:r>
            <a:r>
              <a:rPr sz="1600" spc="-10" dirty="0">
                <a:solidFill>
                  <a:srgbClr val="2D2B20"/>
                </a:solidFill>
                <a:latin typeface="Tw Cen MT"/>
                <a:cs typeface="Tw Cen MT"/>
              </a:rPr>
              <a:t>project</a:t>
            </a:r>
            <a:r>
              <a:rPr sz="1600" spc="-10" dirty="0" smtClean="0">
                <a:solidFill>
                  <a:srgbClr val="2D2B20"/>
                </a:solidFill>
                <a:latin typeface="Tw Cen MT"/>
                <a:cs typeface="Tw Cen MT"/>
              </a:rPr>
              <a:t>.</a:t>
            </a:r>
            <a:endParaRPr lang="en-US" sz="1600" spc="-10" dirty="0" smtClean="0">
              <a:solidFill>
                <a:srgbClr val="2D2B20"/>
              </a:solidFill>
              <a:latin typeface="Tw Cen MT"/>
              <a:cs typeface="Tw Cen MT"/>
            </a:endParaRPr>
          </a:p>
          <a:p>
            <a:pPr marL="12065" marR="5080" indent="1270" algn="ctr">
              <a:lnSpc>
                <a:spcPct val="81700"/>
              </a:lnSpc>
              <a:spcBef>
                <a:spcPts val="450"/>
              </a:spcBef>
            </a:pPr>
            <a:endParaRPr lang="en-US" sz="1600" spc="-10" dirty="0">
              <a:solidFill>
                <a:srgbClr val="2D2B20"/>
              </a:solidFill>
              <a:latin typeface="Tw Cen MT"/>
              <a:cs typeface="Tw Cen MT"/>
            </a:endParaRPr>
          </a:p>
          <a:p>
            <a:pPr marL="12065" marR="5080" indent="1270" algn="ctr">
              <a:lnSpc>
                <a:spcPct val="81700"/>
              </a:lnSpc>
              <a:spcBef>
                <a:spcPts val="450"/>
              </a:spcBef>
            </a:pPr>
            <a:r>
              <a:rPr lang="en-US" sz="1600" spc="-10" dirty="0" smtClean="0">
                <a:solidFill>
                  <a:srgbClr val="2D2B20"/>
                </a:solidFill>
                <a:latin typeface="Tw Cen MT"/>
                <a:cs typeface="Tw Cen MT"/>
              </a:rPr>
              <a:t>Category 1- Homeless;</a:t>
            </a:r>
          </a:p>
          <a:p>
            <a:pPr marL="12065" marR="5080" indent="1270" algn="ctr">
              <a:lnSpc>
                <a:spcPct val="81700"/>
              </a:lnSpc>
              <a:spcBef>
                <a:spcPts val="450"/>
              </a:spcBef>
            </a:pPr>
            <a:r>
              <a:rPr lang="en-US" sz="1600" spc="-10" dirty="0" smtClean="0">
                <a:solidFill>
                  <a:srgbClr val="2D2B20"/>
                </a:solidFill>
                <a:latin typeface="Tw Cen MT"/>
                <a:cs typeface="Tw Cen MT"/>
              </a:rPr>
              <a:t>Chronic Homeless</a:t>
            </a:r>
            <a:endParaRPr sz="1600" dirty="0">
              <a:latin typeface="Tw Cen MT"/>
              <a:cs typeface="Tw Cen MT"/>
            </a:endParaRPr>
          </a:p>
        </p:txBody>
      </p:sp>
      <p:sp>
        <p:nvSpPr>
          <p:cNvPr id="9" name="object 9"/>
          <p:cNvSpPr/>
          <p:nvPr/>
        </p:nvSpPr>
        <p:spPr>
          <a:xfrm>
            <a:off x="9274682" y="2619071"/>
            <a:ext cx="817880" cy="776605"/>
          </a:xfrm>
          <a:custGeom>
            <a:avLst/>
            <a:gdLst/>
            <a:ahLst/>
            <a:cxnLst/>
            <a:rect l="l" t="t" r="r" b="b"/>
            <a:pathLst>
              <a:path w="817879" h="776604">
                <a:moveTo>
                  <a:pt x="742233" y="657682"/>
                </a:moveTo>
                <a:lnTo>
                  <a:pt x="75303" y="657681"/>
                </a:lnTo>
                <a:lnTo>
                  <a:pt x="75303" y="679245"/>
                </a:lnTo>
                <a:lnTo>
                  <a:pt x="0" y="733151"/>
                </a:lnTo>
                <a:lnTo>
                  <a:pt x="0" y="776278"/>
                </a:lnTo>
                <a:lnTo>
                  <a:pt x="817532" y="776278"/>
                </a:lnTo>
                <a:lnTo>
                  <a:pt x="817532" y="733152"/>
                </a:lnTo>
                <a:lnTo>
                  <a:pt x="742233" y="679245"/>
                </a:lnTo>
                <a:lnTo>
                  <a:pt x="742233" y="657682"/>
                </a:lnTo>
                <a:close/>
              </a:path>
              <a:path w="817879" h="776604">
                <a:moveTo>
                  <a:pt x="182872" y="291105"/>
                </a:moveTo>
                <a:lnTo>
                  <a:pt x="118331" y="291105"/>
                </a:lnTo>
                <a:lnTo>
                  <a:pt x="118331" y="657681"/>
                </a:lnTo>
                <a:lnTo>
                  <a:pt x="182873" y="657681"/>
                </a:lnTo>
                <a:lnTo>
                  <a:pt x="182872" y="291105"/>
                </a:lnTo>
                <a:close/>
              </a:path>
              <a:path w="817879" h="776604">
                <a:moveTo>
                  <a:pt x="311956" y="291105"/>
                </a:moveTo>
                <a:lnTo>
                  <a:pt x="247414" y="291105"/>
                </a:lnTo>
                <a:lnTo>
                  <a:pt x="247414" y="657682"/>
                </a:lnTo>
                <a:lnTo>
                  <a:pt x="311956" y="657682"/>
                </a:lnTo>
                <a:lnTo>
                  <a:pt x="311956" y="291105"/>
                </a:lnTo>
                <a:close/>
              </a:path>
              <a:path w="817879" h="776604">
                <a:moveTo>
                  <a:pt x="441039" y="291105"/>
                </a:moveTo>
                <a:lnTo>
                  <a:pt x="376497" y="291105"/>
                </a:lnTo>
                <a:lnTo>
                  <a:pt x="376497" y="657682"/>
                </a:lnTo>
                <a:lnTo>
                  <a:pt x="441039" y="657682"/>
                </a:lnTo>
                <a:lnTo>
                  <a:pt x="441039" y="291105"/>
                </a:lnTo>
                <a:close/>
              </a:path>
              <a:path w="817879" h="776604">
                <a:moveTo>
                  <a:pt x="570122" y="291105"/>
                </a:moveTo>
                <a:lnTo>
                  <a:pt x="505580" y="291105"/>
                </a:lnTo>
                <a:lnTo>
                  <a:pt x="505581" y="657682"/>
                </a:lnTo>
                <a:lnTo>
                  <a:pt x="570122" y="657682"/>
                </a:lnTo>
                <a:lnTo>
                  <a:pt x="570122" y="291105"/>
                </a:lnTo>
                <a:close/>
              </a:path>
              <a:path w="817879" h="776604">
                <a:moveTo>
                  <a:pt x="699205" y="291105"/>
                </a:moveTo>
                <a:lnTo>
                  <a:pt x="634663" y="291105"/>
                </a:lnTo>
                <a:lnTo>
                  <a:pt x="634664" y="657682"/>
                </a:lnTo>
                <a:lnTo>
                  <a:pt x="699205" y="657682"/>
                </a:lnTo>
                <a:lnTo>
                  <a:pt x="699205" y="291105"/>
                </a:lnTo>
                <a:close/>
              </a:path>
              <a:path w="817879" h="776604">
                <a:moveTo>
                  <a:pt x="742233" y="269541"/>
                </a:moveTo>
                <a:lnTo>
                  <a:pt x="75303" y="269541"/>
                </a:lnTo>
                <a:lnTo>
                  <a:pt x="75303" y="291105"/>
                </a:lnTo>
                <a:lnTo>
                  <a:pt x="742233" y="291105"/>
                </a:lnTo>
                <a:lnTo>
                  <a:pt x="742233" y="269541"/>
                </a:lnTo>
                <a:close/>
              </a:path>
              <a:path w="817879" h="776604">
                <a:moveTo>
                  <a:pt x="774503" y="204851"/>
                </a:moveTo>
                <a:lnTo>
                  <a:pt x="43027" y="204851"/>
                </a:lnTo>
                <a:lnTo>
                  <a:pt x="43027" y="269541"/>
                </a:lnTo>
                <a:lnTo>
                  <a:pt x="774504" y="269541"/>
                </a:lnTo>
                <a:lnTo>
                  <a:pt x="774503" y="204851"/>
                </a:lnTo>
                <a:close/>
              </a:path>
              <a:path w="817879" h="776604">
                <a:moveTo>
                  <a:pt x="408768" y="0"/>
                </a:moveTo>
                <a:lnTo>
                  <a:pt x="75303" y="204851"/>
                </a:lnTo>
                <a:lnTo>
                  <a:pt x="742233" y="204851"/>
                </a:lnTo>
                <a:lnTo>
                  <a:pt x="707131" y="183288"/>
                </a:lnTo>
                <a:lnTo>
                  <a:pt x="398011" y="183288"/>
                </a:lnTo>
                <a:lnTo>
                  <a:pt x="381304" y="179885"/>
                </a:lnTo>
                <a:lnTo>
                  <a:pt x="367623" y="170619"/>
                </a:lnTo>
                <a:lnTo>
                  <a:pt x="358378" y="156907"/>
                </a:lnTo>
                <a:lnTo>
                  <a:pt x="354983" y="140161"/>
                </a:lnTo>
                <a:lnTo>
                  <a:pt x="358378" y="123416"/>
                </a:lnTo>
                <a:lnTo>
                  <a:pt x="367623" y="109703"/>
                </a:lnTo>
                <a:lnTo>
                  <a:pt x="381304" y="100438"/>
                </a:lnTo>
                <a:lnTo>
                  <a:pt x="398011" y="97035"/>
                </a:lnTo>
                <a:lnTo>
                  <a:pt x="566725" y="97035"/>
                </a:lnTo>
                <a:lnTo>
                  <a:pt x="408768" y="0"/>
                </a:lnTo>
                <a:close/>
              </a:path>
              <a:path w="817879" h="776604">
                <a:moveTo>
                  <a:pt x="566725" y="97035"/>
                </a:moveTo>
                <a:lnTo>
                  <a:pt x="398011" y="97035"/>
                </a:lnTo>
                <a:lnTo>
                  <a:pt x="414718" y="100438"/>
                </a:lnTo>
                <a:lnTo>
                  <a:pt x="428399" y="109703"/>
                </a:lnTo>
                <a:lnTo>
                  <a:pt x="437643" y="123416"/>
                </a:lnTo>
                <a:lnTo>
                  <a:pt x="441039" y="140161"/>
                </a:lnTo>
                <a:lnTo>
                  <a:pt x="437643" y="156907"/>
                </a:lnTo>
                <a:lnTo>
                  <a:pt x="428399" y="170619"/>
                </a:lnTo>
                <a:lnTo>
                  <a:pt x="414718" y="179885"/>
                </a:lnTo>
                <a:lnTo>
                  <a:pt x="398011" y="183288"/>
                </a:lnTo>
                <a:lnTo>
                  <a:pt x="707131" y="183288"/>
                </a:lnTo>
                <a:lnTo>
                  <a:pt x="566725" y="97035"/>
                </a:lnTo>
                <a:close/>
              </a:path>
            </a:pathLst>
          </a:custGeom>
          <a:solidFill>
            <a:srgbClr val="94A29D"/>
          </a:solidFill>
        </p:spPr>
        <p:txBody>
          <a:bodyPr wrap="square" lIns="0" tIns="0" rIns="0" bIns="0" rtlCol="0"/>
          <a:lstStyle/>
          <a:p>
            <a:endParaRPr/>
          </a:p>
        </p:txBody>
      </p:sp>
      <p:sp>
        <p:nvSpPr>
          <p:cNvPr id="10" name="object 10"/>
          <p:cNvSpPr txBox="1"/>
          <p:nvPr/>
        </p:nvSpPr>
        <p:spPr>
          <a:xfrm>
            <a:off x="8046973" y="3674871"/>
            <a:ext cx="3014345" cy="2736005"/>
          </a:xfrm>
          <a:prstGeom prst="rect">
            <a:avLst/>
          </a:prstGeom>
        </p:spPr>
        <p:txBody>
          <a:bodyPr vert="horz" wrap="square" lIns="0" tIns="62230" rIns="0" bIns="0" rtlCol="0">
            <a:spAutoFit/>
          </a:bodyPr>
          <a:lstStyle/>
          <a:p>
            <a:pPr marL="370840" marR="363220" algn="ctr">
              <a:lnSpc>
                <a:spcPts val="1760"/>
              </a:lnSpc>
              <a:spcBef>
                <a:spcPts val="490"/>
              </a:spcBef>
            </a:pPr>
            <a:r>
              <a:rPr sz="1800" b="1" spc="-10" dirty="0">
                <a:solidFill>
                  <a:srgbClr val="2D2B20"/>
                </a:solidFill>
                <a:latin typeface="Tw Cen MT"/>
                <a:cs typeface="Tw Cen MT"/>
              </a:rPr>
              <a:t>HOME-</a:t>
            </a:r>
            <a:r>
              <a:rPr sz="1800" b="1" dirty="0">
                <a:solidFill>
                  <a:srgbClr val="2D2B20"/>
                </a:solidFill>
                <a:latin typeface="Tw Cen MT"/>
                <a:cs typeface="Tw Cen MT"/>
              </a:rPr>
              <a:t>ARP</a:t>
            </a:r>
            <a:r>
              <a:rPr sz="1800" b="1" spc="40" dirty="0">
                <a:solidFill>
                  <a:srgbClr val="2D2B20"/>
                </a:solidFill>
                <a:latin typeface="Tw Cen MT"/>
                <a:cs typeface="Tw Cen MT"/>
              </a:rPr>
              <a:t> </a:t>
            </a:r>
            <a:r>
              <a:rPr sz="1800" b="1" spc="-10" dirty="0">
                <a:solidFill>
                  <a:srgbClr val="2D2B20"/>
                </a:solidFill>
                <a:latin typeface="Tw Cen MT"/>
                <a:cs typeface="Tw Cen MT"/>
              </a:rPr>
              <a:t>Refinancing Guidelines:</a:t>
            </a:r>
            <a:endParaRPr sz="1800" dirty="0">
              <a:latin typeface="Tw Cen MT"/>
              <a:cs typeface="Tw Cen MT"/>
            </a:endParaRPr>
          </a:p>
          <a:p>
            <a:pPr marL="12700" marR="5080" indent="-1270" algn="ctr">
              <a:lnSpc>
                <a:spcPct val="81700"/>
              </a:lnSpc>
              <a:spcBef>
                <a:spcPts val="515"/>
              </a:spcBef>
            </a:pPr>
            <a:r>
              <a:rPr sz="1600" dirty="0">
                <a:solidFill>
                  <a:srgbClr val="2D2B20"/>
                </a:solidFill>
                <a:latin typeface="Tw Cen MT"/>
                <a:cs typeface="Tw Cen MT"/>
              </a:rPr>
              <a:t>If</a:t>
            </a:r>
            <a:r>
              <a:rPr sz="1600" spc="45" dirty="0">
                <a:solidFill>
                  <a:srgbClr val="2D2B20"/>
                </a:solidFill>
                <a:latin typeface="Tw Cen MT"/>
                <a:cs typeface="Tw Cen MT"/>
              </a:rPr>
              <a:t> </a:t>
            </a:r>
            <a:r>
              <a:rPr sz="1600" dirty="0">
                <a:solidFill>
                  <a:srgbClr val="2D2B20"/>
                </a:solidFill>
                <a:latin typeface="Tw Cen MT"/>
                <a:cs typeface="Tw Cen MT"/>
              </a:rPr>
              <a:t>a</a:t>
            </a:r>
            <a:r>
              <a:rPr sz="1600" spc="-15" dirty="0">
                <a:solidFill>
                  <a:srgbClr val="2D2B20"/>
                </a:solidFill>
                <a:latin typeface="Tw Cen MT"/>
                <a:cs typeface="Tw Cen MT"/>
              </a:rPr>
              <a:t> </a:t>
            </a:r>
            <a:r>
              <a:rPr sz="1600" dirty="0">
                <a:solidFill>
                  <a:srgbClr val="2D2B20"/>
                </a:solidFill>
                <a:latin typeface="Tw Cen MT"/>
                <a:cs typeface="Tw Cen MT"/>
              </a:rPr>
              <a:t>PJ</a:t>
            </a:r>
            <a:r>
              <a:rPr sz="1600" spc="-15" dirty="0">
                <a:solidFill>
                  <a:srgbClr val="2D2B20"/>
                </a:solidFill>
                <a:latin typeface="Tw Cen MT"/>
                <a:cs typeface="Tw Cen MT"/>
              </a:rPr>
              <a:t> </a:t>
            </a:r>
            <a:r>
              <a:rPr sz="1600" dirty="0">
                <a:solidFill>
                  <a:srgbClr val="2D2B20"/>
                </a:solidFill>
                <a:latin typeface="Tw Cen MT"/>
                <a:cs typeface="Tw Cen MT"/>
              </a:rPr>
              <a:t>intends</a:t>
            </a:r>
            <a:r>
              <a:rPr sz="1600" spc="-15" dirty="0">
                <a:solidFill>
                  <a:srgbClr val="2D2B20"/>
                </a:solidFill>
                <a:latin typeface="Tw Cen MT"/>
                <a:cs typeface="Tw Cen MT"/>
              </a:rPr>
              <a:t> </a:t>
            </a:r>
            <a:r>
              <a:rPr sz="1600" dirty="0">
                <a:solidFill>
                  <a:srgbClr val="2D2B20"/>
                </a:solidFill>
                <a:latin typeface="Tw Cen MT"/>
                <a:cs typeface="Tw Cen MT"/>
              </a:rPr>
              <a:t>to</a:t>
            </a:r>
            <a:r>
              <a:rPr sz="1600" spc="-5" dirty="0">
                <a:solidFill>
                  <a:srgbClr val="2D2B20"/>
                </a:solidFill>
                <a:latin typeface="Tw Cen MT"/>
                <a:cs typeface="Tw Cen MT"/>
              </a:rPr>
              <a:t> </a:t>
            </a:r>
            <a:r>
              <a:rPr sz="1600" dirty="0">
                <a:solidFill>
                  <a:srgbClr val="2D2B20"/>
                </a:solidFill>
                <a:latin typeface="Tw Cen MT"/>
                <a:cs typeface="Tw Cen MT"/>
              </a:rPr>
              <a:t>use</a:t>
            </a:r>
            <a:r>
              <a:rPr sz="1600" spc="-5" dirty="0">
                <a:solidFill>
                  <a:srgbClr val="2D2B20"/>
                </a:solidFill>
                <a:latin typeface="Tw Cen MT"/>
                <a:cs typeface="Tw Cen MT"/>
              </a:rPr>
              <a:t> </a:t>
            </a:r>
            <a:r>
              <a:rPr sz="1600" dirty="0">
                <a:solidFill>
                  <a:srgbClr val="2D2B20"/>
                </a:solidFill>
                <a:latin typeface="Tw Cen MT"/>
                <a:cs typeface="Tw Cen MT"/>
              </a:rPr>
              <a:t>HOME-</a:t>
            </a:r>
            <a:r>
              <a:rPr sz="1600" spc="-25" dirty="0">
                <a:solidFill>
                  <a:srgbClr val="2D2B20"/>
                </a:solidFill>
                <a:latin typeface="Tw Cen MT"/>
                <a:cs typeface="Tw Cen MT"/>
              </a:rPr>
              <a:t>ARP </a:t>
            </a:r>
            <a:r>
              <a:rPr sz="1600" dirty="0">
                <a:solidFill>
                  <a:srgbClr val="2D2B20"/>
                </a:solidFill>
                <a:latin typeface="Tw Cen MT"/>
                <a:cs typeface="Tw Cen MT"/>
              </a:rPr>
              <a:t>funds</a:t>
            </a:r>
            <a:r>
              <a:rPr sz="1600" spc="-25" dirty="0">
                <a:solidFill>
                  <a:srgbClr val="2D2B20"/>
                </a:solidFill>
                <a:latin typeface="Tw Cen MT"/>
                <a:cs typeface="Tw Cen MT"/>
              </a:rPr>
              <a:t> </a:t>
            </a:r>
            <a:r>
              <a:rPr sz="1600" dirty="0">
                <a:solidFill>
                  <a:srgbClr val="2D2B20"/>
                </a:solidFill>
                <a:latin typeface="Tw Cen MT"/>
                <a:cs typeface="Tw Cen MT"/>
              </a:rPr>
              <a:t>to</a:t>
            </a:r>
            <a:r>
              <a:rPr sz="1600" spc="-15" dirty="0">
                <a:solidFill>
                  <a:srgbClr val="2D2B20"/>
                </a:solidFill>
                <a:latin typeface="Tw Cen MT"/>
                <a:cs typeface="Tw Cen MT"/>
              </a:rPr>
              <a:t> </a:t>
            </a:r>
            <a:r>
              <a:rPr sz="1600" dirty="0">
                <a:solidFill>
                  <a:srgbClr val="2D2B20"/>
                </a:solidFill>
                <a:latin typeface="Tw Cen MT"/>
                <a:cs typeface="Tw Cen MT"/>
              </a:rPr>
              <a:t>refinance</a:t>
            </a:r>
            <a:r>
              <a:rPr sz="1600" spc="-30" dirty="0">
                <a:solidFill>
                  <a:srgbClr val="2D2B20"/>
                </a:solidFill>
                <a:latin typeface="Tw Cen MT"/>
                <a:cs typeface="Tw Cen MT"/>
              </a:rPr>
              <a:t> </a:t>
            </a:r>
            <a:r>
              <a:rPr sz="1600" dirty="0">
                <a:solidFill>
                  <a:srgbClr val="2D2B20"/>
                </a:solidFill>
                <a:latin typeface="Tw Cen MT"/>
                <a:cs typeface="Tw Cen MT"/>
              </a:rPr>
              <a:t>existing</a:t>
            </a:r>
            <a:r>
              <a:rPr sz="1600" spc="-25" dirty="0">
                <a:solidFill>
                  <a:srgbClr val="2D2B20"/>
                </a:solidFill>
                <a:latin typeface="Tw Cen MT"/>
                <a:cs typeface="Tw Cen MT"/>
              </a:rPr>
              <a:t> </a:t>
            </a:r>
            <a:r>
              <a:rPr sz="1600" spc="-20" dirty="0">
                <a:solidFill>
                  <a:srgbClr val="2D2B20"/>
                </a:solidFill>
                <a:latin typeface="Tw Cen MT"/>
                <a:cs typeface="Tw Cen MT"/>
              </a:rPr>
              <a:t>debt </a:t>
            </a:r>
            <a:r>
              <a:rPr sz="1600" dirty="0">
                <a:solidFill>
                  <a:srgbClr val="2D2B20"/>
                </a:solidFill>
                <a:latin typeface="Tw Cen MT"/>
                <a:cs typeface="Tw Cen MT"/>
              </a:rPr>
              <a:t>secured</a:t>
            </a:r>
            <a:r>
              <a:rPr sz="1600" spc="-25" dirty="0">
                <a:solidFill>
                  <a:srgbClr val="2D2B20"/>
                </a:solidFill>
                <a:latin typeface="Tw Cen MT"/>
                <a:cs typeface="Tw Cen MT"/>
              </a:rPr>
              <a:t> </a:t>
            </a:r>
            <a:r>
              <a:rPr sz="1600" dirty="0">
                <a:solidFill>
                  <a:srgbClr val="2D2B20"/>
                </a:solidFill>
                <a:latin typeface="Tw Cen MT"/>
                <a:cs typeface="Tw Cen MT"/>
              </a:rPr>
              <a:t>by</a:t>
            </a:r>
            <a:r>
              <a:rPr sz="1600" spc="-25" dirty="0">
                <a:solidFill>
                  <a:srgbClr val="2D2B20"/>
                </a:solidFill>
                <a:latin typeface="Tw Cen MT"/>
                <a:cs typeface="Tw Cen MT"/>
              </a:rPr>
              <a:t> </a:t>
            </a:r>
            <a:r>
              <a:rPr sz="1600" dirty="0">
                <a:solidFill>
                  <a:srgbClr val="2D2B20"/>
                </a:solidFill>
                <a:latin typeface="Tw Cen MT"/>
                <a:cs typeface="Tw Cen MT"/>
              </a:rPr>
              <a:t>multifamily</a:t>
            </a:r>
            <a:r>
              <a:rPr sz="1600" spc="-30" dirty="0">
                <a:solidFill>
                  <a:srgbClr val="2D2B20"/>
                </a:solidFill>
                <a:latin typeface="Tw Cen MT"/>
                <a:cs typeface="Tw Cen MT"/>
              </a:rPr>
              <a:t> </a:t>
            </a:r>
            <a:r>
              <a:rPr sz="1600" dirty="0">
                <a:solidFill>
                  <a:srgbClr val="2D2B20"/>
                </a:solidFill>
                <a:latin typeface="Tw Cen MT"/>
                <a:cs typeface="Tw Cen MT"/>
              </a:rPr>
              <a:t>rental</a:t>
            </a:r>
            <a:r>
              <a:rPr sz="1600" spc="-10" dirty="0">
                <a:solidFill>
                  <a:srgbClr val="2D2B20"/>
                </a:solidFill>
                <a:latin typeface="Tw Cen MT"/>
                <a:cs typeface="Tw Cen MT"/>
              </a:rPr>
              <a:t> housing </a:t>
            </a:r>
            <a:r>
              <a:rPr sz="1600" dirty="0">
                <a:solidFill>
                  <a:srgbClr val="2D2B20"/>
                </a:solidFill>
                <a:latin typeface="Tw Cen MT"/>
                <a:cs typeface="Tw Cen MT"/>
              </a:rPr>
              <a:t>that</a:t>
            </a:r>
            <a:r>
              <a:rPr sz="1600" spc="-20" dirty="0">
                <a:solidFill>
                  <a:srgbClr val="2D2B20"/>
                </a:solidFill>
                <a:latin typeface="Tw Cen MT"/>
                <a:cs typeface="Tw Cen MT"/>
              </a:rPr>
              <a:t> </a:t>
            </a:r>
            <a:r>
              <a:rPr sz="1600" dirty="0">
                <a:solidFill>
                  <a:srgbClr val="2D2B20"/>
                </a:solidFill>
                <a:latin typeface="Tw Cen MT"/>
                <a:cs typeface="Tw Cen MT"/>
              </a:rPr>
              <a:t>is</a:t>
            </a:r>
            <a:r>
              <a:rPr sz="1600" spc="-10" dirty="0">
                <a:solidFill>
                  <a:srgbClr val="2D2B20"/>
                </a:solidFill>
                <a:latin typeface="Tw Cen MT"/>
                <a:cs typeface="Tw Cen MT"/>
              </a:rPr>
              <a:t> </a:t>
            </a:r>
            <a:r>
              <a:rPr sz="1600" dirty="0">
                <a:solidFill>
                  <a:srgbClr val="2D2B20"/>
                </a:solidFill>
                <a:latin typeface="Tw Cen MT"/>
                <a:cs typeface="Tw Cen MT"/>
              </a:rPr>
              <a:t>being</a:t>
            </a:r>
            <a:r>
              <a:rPr sz="1600" spc="-20" dirty="0">
                <a:solidFill>
                  <a:srgbClr val="2D2B20"/>
                </a:solidFill>
                <a:latin typeface="Tw Cen MT"/>
                <a:cs typeface="Tw Cen MT"/>
              </a:rPr>
              <a:t> </a:t>
            </a:r>
            <a:r>
              <a:rPr sz="1600" dirty="0">
                <a:solidFill>
                  <a:srgbClr val="2D2B20"/>
                </a:solidFill>
                <a:latin typeface="Tw Cen MT"/>
                <a:cs typeface="Tw Cen MT"/>
              </a:rPr>
              <a:t>rehabilitated</a:t>
            </a:r>
            <a:r>
              <a:rPr sz="1600" spc="-25" dirty="0">
                <a:solidFill>
                  <a:srgbClr val="2D2B20"/>
                </a:solidFill>
                <a:latin typeface="Tw Cen MT"/>
                <a:cs typeface="Tw Cen MT"/>
              </a:rPr>
              <a:t> </a:t>
            </a:r>
            <a:r>
              <a:rPr sz="1600" spc="-20" dirty="0">
                <a:solidFill>
                  <a:srgbClr val="2D2B20"/>
                </a:solidFill>
                <a:latin typeface="Tw Cen MT"/>
                <a:cs typeface="Tw Cen MT"/>
              </a:rPr>
              <a:t>with </a:t>
            </a:r>
            <a:r>
              <a:rPr sz="1600" dirty="0">
                <a:solidFill>
                  <a:srgbClr val="2D2B20"/>
                </a:solidFill>
                <a:latin typeface="Tw Cen MT"/>
                <a:cs typeface="Tw Cen MT"/>
              </a:rPr>
              <a:t>HOME-ARP</a:t>
            </a:r>
            <a:r>
              <a:rPr sz="1600" spc="-20" dirty="0">
                <a:solidFill>
                  <a:srgbClr val="2D2B20"/>
                </a:solidFill>
                <a:latin typeface="Tw Cen MT"/>
                <a:cs typeface="Tw Cen MT"/>
              </a:rPr>
              <a:t> </a:t>
            </a:r>
            <a:r>
              <a:rPr sz="1600" dirty="0">
                <a:solidFill>
                  <a:srgbClr val="2D2B20"/>
                </a:solidFill>
                <a:latin typeface="Tw Cen MT"/>
                <a:cs typeface="Tw Cen MT"/>
              </a:rPr>
              <a:t>funds,</a:t>
            </a:r>
            <a:r>
              <a:rPr sz="1600" spc="-5" dirty="0">
                <a:solidFill>
                  <a:srgbClr val="2D2B20"/>
                </a:solidFill>
                <a:latin typeface="Tw Cen MT"/>
                <a:cs typeface="Tw Cen MT"/>
              </a:rPr>
              <a:t> </a:t>
            </a:r>
            <a:r>
              <a:rPr sz="1600" dirty="0">
                <a:solidFill>
                  <a:srgbClr val="2D2B20"/>
                </a:solidFill>
                <a:latin typeface="Tw Cen MT"/>
                <a:cs typeface="Tw Cen MT"/>
              </a:rPr>
              <a:t>it</a:t>
            </a:r>
            <a:r>
              <a:rPr sz="1600" spc="-5" dirty="0">
                <a:solidFill>
                  <a:srgbClr val="2D2B20"/>
                </a:solidFill>
                <a:latin typeface="Tw Cen MT"/>
                <a:cs typeface="Tw Cen MT"/>
              </a:rPr>
              <a:t> </a:t>
            </a:r>
            <a:r>
              <a:rPr sz="1600" dirty="0">
                <a:solidFill>
                  <a:srgbClr val="2D2B20"/>
                </a:solidFill>
                <a:latin typeface="Tw Cen MT"/>
                <a:cs typeface="Tw Cen MT"/>
              </a:rPr>
              <a:t>must</a:t>
            </a:r>
            <a:r>
              <a:rPr sz="1600" spc="-5" dirty="0">
                <a:solidFill>
                  <a:srgbClr val="2D2B20"/>
                </a:solidFill>
                <a:latin typeface="Tw Cen MT"/>
                <a:cs typeface="Tw Cen MT"/>
              </a:rPr>
              <a:t> </a:t>
            </a:r>
            <a:r>
              <a:rPr sz="1600" dirty="0">
                <a:solidFill>
                  <a:srgbClr val="2D2B20"/>
                </a:solidFill>
                <a:latin typeface="Tw Cen MT"/>
                <a:cs typeface="Tw Cen MT"/>
              </a:rPr>
              <a:t>state</a:t>
            </a:r>
            <a:r>
              <a:rPr sz="1600" spc="-5" dirty="0">
                <a:solidFill>
                  <a:srgbClr val="2D2B20"/>
                </a:solidFill>
                <a:latin typeface="Tw Cen MT"/>
                <a:cs typeface="Tw Cen MT"/>
              </a:rPr>
              <a:t> </a:t>
            </a:r>
            <a:r>
              <a:rPr sz="1600" spc="-25" dirty="0">
                <a:solidFill>
                  <a:srgbClr val="2D2B20"/>
                </a:solidFill>
                <a:latin typeface="Tw Cen MT"/>
                <a:cs typeface="Tw Cen MT"/>
              </a:rPr>
              <a:t>its </a:t>
            </a:r>
            <a:r>
              <a:rPr sz="1600" dirty="0">
                <a:solidFill>
                  <a:srgbClr val="2D2B20"/>
                </a:solidFill>
                <a:latin typeface="Tw Cen MT"/>
                <a:cs typeface="Tw Cen MT"/>
              </a:rPr>
              <a:t>refinancing</a:t>
            </a:r>
            <a:r>
              <a:rPr sz="1600" spc="-25" dirty="0">
                <a:solidFill>
                  <a:srgbClr val="2D2B20"/>
                </a:solidFill>
                <a:latin typeface="Tw Cen MT"/>
                <a:cs typeface="Tw Cen MT"/>
              </a:rPr>
              <a:t> </a:t>
            </a:r>
            <a:r>
              <a:rPr sz="1600" dirty="0">
                <a:solidFill>
                  <a:srgbClr val="2D2B20"/>
                </a:solidFill>
                <a:latin typeface="Tw Cen MT"/>
                <a:cs typeface="Tw Cen MT"/>
              </a:rPr>
              <a:t>guidelines</a:t>
            </a:r>
            <a:r>
              <a:rPr sz="1600" spc="-25" dirty="0">
                <a:solidFill>
                  <a:srgbClr val="2D2B20"/>
                </a:solidFill>
                <a:latin typeface="Tw Cen MT"/>
                <a:cs typeface="Tw Cen MT"/>
              </a:rPr>
              <a:t> </a:t>
            </a:r>
            <a:r>
              <a:rPr sz="1600" dirty="0">
                <a:solidFill>
                  <a:srgbClr val="2D2B20"/>
                </a:solidFill>
                <a:latin typeface="Tw Cen MT"/>
                <a:cs typeface="Tw Cen MT"/>
              </a:rPr>
              <a:t>in </a:t>
            </a:r>
            <a:r>
              <a:rPr sz="1600" spc="-10" dirty="0">
                <a:solidFill>
                  <a:srgbClr val="2D2B20"/>
                </a:solidFill>
                <a:latin typeface="Tw Cen MT"/>
                <a:cs typeface="Tw Cen MT"/>
              </a:rPr>
              <a:t>accordance </a:t>
            </a:r>
            <a:r>
              <a:rPr sz="1600" dirty="0">
                <a:solidFill>
                  <a:srgbClr val="2D2B20"/>
                </a:solidFill>
                <a:latin typeface="Tw Cen MT"/>
                <a:cs typeface="Tw Cen MT"/>
              </a:rPr>
              <a:t>with</a:t>
            </a:r>
            <a:r>
              <a:rPr sz="1600" spc="-5" dirty="0">
                <a:solidFill>
                  <a:srgbClr val="2D2B20"/>
                </a:solidFill>
                <a:latin typeface="Tw Cen MT"/>
                <a:cs typeface="Tw Cen MT"/>
              </a:rPr>
              <a:t> </a:t>
            </a:r>
            <a:r>
              <a:rPr sz="1600" dirty="0">
                <a:solidFill>
                  <a:srgbClr val="2D2B20"/>
                </a:solidFill>
                <a:latin typeface="Tw Cen MT"/>
                <a:cs typeface="Tw Cen MT"/>
              </a:rPr>
              <a:t>24</a:t>
            </a:r>
            <a:r>
              <a:rPr sz="1600" spc="-5" dirty="0">
                <a:solidFill>
                  <a:srgbClr val="2D2B20"/>
                </a:solidFill>
                <a:latin typeface="Tw Cen MT"/>
                <a:cs typeface="Tw Cen MT"/>
              </a:rPr>
              <a:t> </a:t>
            </a:r>
            <a:r>
              <a:rPr sz="1600" dirty="0">
                <a:solidFill>
                  <a:srgbClr val="2D2B20"/>
                </a:solidFill>
                <a:latin typeface="Tw Cen MT"/>
                <a:cs typeface="Tw Cen MT"/>
              </a:rPr>
              <a:t>CFR </a:t>
            </a:r>
            <a:r>
              <a:rPr sz="1600" spc="-10" dirty="0">
                <a:solidFill>
                  <a:srgbClr val="2D2B20"/>
                </a:solidFill>
                <a:latin typeface="Tw Cen MT"/>
                <a:cs typeface="Tw Cen MT"/>
              </a:rPr>
              <a:t>92.206(b</a:t>
            </a:r>
            <a:r>
              <a:rPr sz="1600" spc="-10" dirty="0" smtClean="0">
                <a:solidFill>
                  <a:srgbClr val="2D2B20"/>
                </a:solidFill>
                <a:latin typeface="Tw Cen MT"/>
                <a:cs typeface="Tw Cen MT"/>
              </a:rPr>
              <a:t>).</a:t>
            </a:r>
            <a:endParaRPr lang="en-US" sz="1600" spc="-10" dirty="0" smtClean="0">
              <a:solidFill>
                <a:srgbClr val="2D2B20"/>
              </a:solidFill>
              <a:latin typeface="Tw Cen MT"/>
              <a:cs typeface="Tw Cen MT"/>
            </a:endParaRPr>
          </a:p>
          <a:p>
            <a:pPr marL="12700" marR="5080" indent="-1270" algn="ctr">
              <a:lnSpc>
                <a:spcPct val="81700"/>
              </a:lnSpc>
              <a:spcBef>
                <a:spcPts val="515"/>
              </a:spcBef>
            </a:pPr>
            <a:endParaRPr lang="en-US" sz="1600" spc="-10" dirty="0">
              <a:solidFill>
                <a:srgbClr val="2D2B20"/>
              </a:solidFill>
              <a:latin typeface="Tw Cen MT"/>
              <a:cs typeface="Tw Cen MT"/>
            </a:endParaRPr>
          </a:p>
          <a:p>
            <a:pPr marL="12700" marR="5080" indent="-1270" algn="ctr">
              <a:lnSpc>
                <a:spcPct val="81700"/>
              </a:lnSpc>
              <a:spcBef>
                <a:spcPts val="515"/>
              </a:spcBef>
            </a:pPr>
            <a:r>
              <a:rPr lang="en-US" sz="1600" spc="-10" dirty="0" smtClean="0">
                <a:solidFill>
                  <a:srgbClr val="2D2B20"/>
                </a:solidFill>
                <a:latin typeface="Tw Cen MT"/>
                <a:cs typeface="Tw Cen MT"/>
              </a:rPr>
              <a:t>Not designated as an eligible activity in the Allocation Plan</a:t>
            </a:r>
            <a:endParaRPr sz="1600" dirty="0">
              <a:latin typeface="Tw Cen MT"/>
              <a:cs typeface="Tw Cen M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30325"/>
            <a:ext cx="11506200" cy="781624"/>
          </a:xfrm>
          <a:prstGeom prst="rect">
            <a:avLst/>
          </a:prstGeom>
        </p:spPr>
        <p:txBody>
          <a:bodyPr vert="horz" wrap="square" lIns="0" tIns="12065" rIns="0" bIns="0" rtlCol="0">
            <a:spAutoFit/>
          </a:bodyPr>
          <a:lstStyle/>
          <a:p>
            <a:pPr marL="12700">
              <a:lnSpc>
                <a:spcPct val="100000"/>
              </a:lnSpc>
              <a:spcBef>
                <a:spcPts val="95"/>
              </a:spcBef>
            </a:pPr>
            <a:r>
              <a:rPr lang="en-US" spc="50" dirty="0" smtClean="0"/>
              <a:t>PREFERENCES/LIMITATIONS/METHODS OF PRIORITIZATION</a:t>
            </a:r>
            <a:endParaRPr spc="50" dirty="0"/>
          </a:p>
        </p:txBody>
      </p:sp>
      <p:sp>
        <p:nvSpPr>
          <p:cNvPr id="5" name="object 5"/>
          <p:cNvSpPr txBox="1"/>
          <p:nvPr/>
        </p:nvSpPr>
        <p:spPr>
          <a:xfrm>
            <a:off x="1066800" y="2209800"/>
            <a:ext cx="10515600" cy="1447832"/>
          </a:xfrm>
          <a:prstGeom prst="rect">
            <a:avLst/>
          </a:prstGeom>
        </p:spPr>
        <p:txBody>
          <a:bodyPr vert="horz" wrap="square" lIns="0" tIns="57150" rIns="0" bIns="0" rtlCol="0">
            <a:spAutoFit/>
          </a:bodyPr>
          <a:lstStyle/>
          <a:p>
            <a:pPr marL="12700" marR="5080" algn="l">
              <a:lnSpc>
                <a:spcPct val="81700"/>
              </a:lnSpc>
              <a:spcBef>
                <a:spcPts val="450"/>
              </a:spcBef>
            </a:pPr>
            <a:r>
              <a:rPr lang="en-US" sz="2000" dirty="0" smtClean="0">
                <a:solidFill>
                  <a:srgbClr val="2D2B20"/>
                </a:solidFill>
                <a:latin typeface="Tw Cen MT"/>
                <a:cs typeface="Tw Cen MT"/>
              </a:rPr>
              <a:t>A </a:t>
            </a:r>
            <a:r>
              <a:rPr lang="en-US" sz="2000" b="1" dirty="0" smtClean="0">
                <a:solidFill>
                  <a:srgbClr val="2D2B20"/>
                </a:solidFill>
                <a:latin typeface="Tw Cen MT"/>
                <a:cs typeface="Tw Cen MT"/>
              </a:rPr>
              <a:t>Preference</a:t>
            </a:r>
            <a:r>
              <a:rPr lang="en-US" sz="2000" dirty="0" smtClean="0">
                <a:solidFill>
                  <a:srgbClr val="2D2B20"/>
                </a:solidFill>
                <a:latin typeface="Tw Cen MT"/>
                <a:cs typeface="Tw Cen MT"/>
              </a:rPr>
              <a:t> permits an eligible Qualified Population applicant to be selected for assistance </a:t>
            </a:r>
            <a:r>
              <a:rPr lang="en-US" sz="2000" i="1" u="sng" dirty="0" smtClean="0">
                <a:solidFill>
                  <a:srgbClr val="2D2B20"/>
                </a:solidFill>
                <a:latin typeface="Tw Cen MT"/>
                <a:cs typeface="Tw Cen MT"/>
              </a:rPr>
              <a:t>before</a:t>
            </a:r>
            <a:r>
              <a:rPr lang="en-US" sz="2000" dirty="0" smtClean="0">
                <a:solidFill>
                  <a:srgbClr val="2D2B20"/>
                </a:solidFill>
                <a:latin typeface="Tw Cen MT"/>
                <a:cs typeface="Tw Cen MT"/>
              </a:rPr>
              <a:t> another eligible qualifying applicant.</a:t>
            </a:r>
          </a:p>
          <a:p>
            <a:pPr marL="355600" marR="5080" indent="-342900" algn="l">
              <a:lnSpc>
                <a:spcPct val="81700"/>
              </a:lnSpc>
              <a:spcBef>
                <a:spcPts val="450"/>
              </a:spcBef>
              <a:buFont typeface="Arial" panose="020B0604020202020204" pitchFamily="34" charset="0"/>
              <a:buChar char="•"/>
            </a:pPr>
            <a:r>
              <a:rPr lang="en-US" sz="2000" dirty="0" smtClean="0">
                <a:solidFill>
                  <a:srgbClr val="2D2B20"/>
                </a:solidFill>
                <a:latin typeface="Tw Cen MT"/>
                <a:cs typeface="Tw Cen MT"/>
              </a:rPr>
              <a:t>A preference has been established for Category 1 – Homeless; with a subpopulation of Chronically Homeless</a:t>
            </a:r>
          </a:p>
          <a:p>
            <a:pPr marL="355600" marR="5080" lvl="5" indent="-342900" algn="l">
              <a:lnSpc>
                <a:spcPct val="81700"/>
              </a:lnSpc>
              <a:spcBef>
                <a:spcPts val="450"/>
              </a:spcBef>
              <a:buFont typeface="Arial" panose="020B0604020202020204" pitchFamily="34" charset="0"/>
              <a:buChar char="•"/>
            </a:pPr>
            <a:r>
              <a:rPr lang="en-US" sz="2000" dirty="0" smtClean="0">
                <a:solidFill>
                  <a:srgbClr val="2D2B20"/>
                </a:solidFill>
                <a:latin typeface="Tw Cen MT"/>
                <a:cs typeface="Tw Cen MT"/>
              </a:rPr>
              <a:t>Chronic Homeless – Homeless for a period of one year or more with verified disability	</a:t>
            </a:r>
            <a:endParaRPr sz="2000" dirty="0">
              <a:latin typeface="Tw Cen MT"/>
              <a:cs typeface="Tw Cen MT"/>
            </a:endParaRPr>
          </a:p>
        </p:txBody>
      </p:sp>
      <p:sp>
        <p:nvSpPr>
          <p:cNvPr id="8" name="object 8"/>
          <p:cNvSpPr txBox="1"/>
          <p:nvPr/>
        </p:nvSpPr>
        <p:spPr>
          <a:xfrm>
            <a:off x="1066800" y="3368810"/>
            <a:ext cx="10744200" cy="1195455"/>
          </a:xfrm>
          <a:prstGeom prst="rect">
            <a:avLst/>
          </a:prstGeom>
        </p:spPr>
        <p:txBody>
          <a:bodyPr vert="horz" wrap="square" lIns="0" tIns="57150" rIns="0" bIns="0" rtlCol="0">
            <a:spAutoFit/>
          </a:bodyPr>
          <a:lstStyle/>
          <a:p>
            <a:pPr marL="12065" marR="5080" indent="1270" algn="l">
              <a:lnSpc>
                <a:spcPct val="81700"/>
              </a:lnSpc>
              <a:spcBef>
                <a:spcPts val="450"/>
              </a:spcBef>
            </a:pPr>
            <a:endParaRPr lang="en-US" sz="2000" dirty="0" smtClean="0">
              <a:solidFill>
                <a:srgbClr val="2D2B20"/>
              </a:solidFill>
              <a:latin typeface="Tw Cen MT"/>
              <a:cs typeface="Tw Cen MT"/>
            </a:endParaRPr>
          </a:p>
          <a:p>
            <a:pPr marL="12065" marR="5080" indent="1270" algn="l">
              <a:lnSpc>
                <a:spcPct val="81700"/>
              </a:lnSpc>
              <a:spcBef>
                <a:spcPts val="450"/>
              </a:spcBef>
            </a:pPr>
            <a:r>
              <a:rPr lang="en-US" sz="2000" dirty="0" smtClean="0">
                <a:solidFill>
                  <a:srgbClr val="2D2B20"/>
                </a:solidFill>
                <a:latin typeface="Tw Cen MT"/>
                <a:cs typeface="Tw Cen MT"/>
              </a:rPr>
              <a:t>A </a:t>
            </a:r>
            <a:r>
              <a:rPr lang="en-US" sz="2000" b="1" dirty="0" smtClean="0">
                <a:solidFill>
                  <a:srgbClr val="2D2B20"/>
                </a:solidFill>
                <a:latin typeface="Tw Cen MT"/>
                <a:cs typeface="Tw Cen MT"/>
              </a:rPr>
              <a:t>Limitation</a:t>
            </a:r>
            <a:r>
              <a:rPr lang="en-US" sz="2000" dirty="0" smtClean="0">
                <a:solidFill>
                  <a:srgbClr val="2D2B20"/>
                </a:solidFill>
                <a:latin typeface="Tw Cen MT"/>
                <a:cs typeface="Tw Cen MT"/>
              </a:rPr>
              <a:t> purposefully </a:t>
            </a:r>
            <a:r>
              <a:rPr lang="en-US" sz="2000" i="1" u="sng" dirty="0" smtClean="0">
                <a:solidFill>
                  <a:srgbClr val="2D2B20"/>
                </a:solidFill>
                <a:latin typeface="Tw Cen MT"/>
                <a:cs typeface="Tw Cen MT"/>
              </a:rPr>
              <a:t>excludes</a:t>
            </a:r>
            <a:r>
              <a:rPr lang="en-US" sz="2000" dirty="0" smtClean="0">
                <a:solidFill>
                  <a:srgbClr val="2D2B20"/>
                </a:solidFill>
                <a:latin typeface="Tw Cen MT"/>
                <a:cs typeface="Tw Cen MT"/>
              </a:rPr>
              <a:t> an eligible Qualified Population applicant from applying for or receiving assistance</a:t>
            </a:r>
          </a:p>
          <a:p>
            <a:pPr marL="354965" marR="5080" indent="-342900" algn="l">
              <a:lnSpc>
                <a:spcPct val="81700"/>
              </a:lnSpc>
              <a:spcBef>
                <a:spcPts val="450"/>
              </a:spcBef>
              <a:buFont typeface="Arial" panose="020B0604020202020204" pitchFamily="34" charset="0"/>
              <a:buChar char="•"/>
            </a:pPr>
            <a:r>
              <a:rPr lang="en-US" sz="2000" dirty="0" smtClean="0">
                <a:solidFill>
                  <a:srgbClr val="2D2B20"/>
                </a:solidFill>
                <a:latin typeface="Tw Cen MT"/>
                <a:cs typeface="Tw Cen MT"/>
              </a:rPr>
              <a:t>No limitations are proposed</a:t>
            </a:r>
            <a:endParaRPr sz="2000" dirty="0">
              <a:latin typeface="Tw Cen MT"/>
              <a:cs typeface="Tw Cen MT"/>
            </a:endParaRPr>
          </a:p>
        </p:txBody>
      </p:sp>
      <p:sp>
        <p:nvSpPr>
          <p:cNvPr id="10" name="object 10"/>
          <p:cNvSpPr txBox="1"/>
          <p:nvPr/>
        </p:nvSpPr>
        <p:spPr>
          <a:xfrm>
            <a:off x="1066800" y="4734596"/>
            <a:ext cx="10287000" cy="1517082"/>
          </a:xfrm>
          <a:prstGeom prst="rect">
            <a:avLst/>
          </a:prstGeom>
        </p:spPr>
        <p:txBody>
          <a:bodyPr vert="horz" wrap="square" lIns="0" tIns="62230" rIns="0" bIns="0" rtlCol="0">
            <a:spAutoFit/>
          </a:bodyPr>
          <a:lstStyle/>
          <a:p>
            <a:pPr marL="12700" marR="5080" indent="-1270" algn="l">
              <a:lnSpc>
                <a:spcPct val="81700"/>
              </a:lnSpc>
              <a:spcBef>
                <a:spcPts val="515"/>
              </a:spcBef>
            </a:pPr>
            <a:r>
              <a:rPr lang="en-US" sz="2000" dirty="0" smtClean="0">
                <a:solidFill>
                  <a:srgbClr val="2D2B20"/>
                </a:solidFill>
                <a:latin typeface="Tw Cen MT"/>
                <a:cs typeface="Tw Cen MT"/>
              </a:rPr>
              <a:t>A </a:t>
            </a:r>
            <a:r>
              <a:rPr lang="en-US" sz="2000" b="1" dirty="0" smtClean="0">
                <a:solidFill>
                  <a:srgbClr val="2D2B20"/>
                </a:solidFill>
                <a:latin typeface="Tw Cen MT"/>
                <a:cs typeface="Tw Cen MT"/>
              </a:rPr>
              <a:t>Method of Prioritization </a:t>
            </a:r>
            <a:r>
              <a:rPr lang="en-US" sz="2000" dirty="0" smtClean="0">
                <a:solidFill>
                  <a:srgbClr val="2D2B20"/>
                </a:solidFill>
                <a:latin typeface="Tw Cen MT"/>
                <a:cs typeface="Tw Cen MT"/>
              </a:rPr>
              <a:t>is the </a:t>
            </a:r>
            <a:r>
              <a:rPr lang="en-US" sz="2000" i="1" u="sng" dirty="0" smtClean="0">
                <a:solidFill>
                  <a:srgbClr val="2D2B20"/>
                </a:solidFill>
                <a:latin typeface="Tw Cen MT"/>
                <a:cs typeface="Tw Cen MT"/>
              </a:rPr>
              <a:t>process</a:t>
            </a:r>
            <a:r>
              <a:rPr lang="en-US" sz="2000" dirty="0" smtClean="0">
                <a:solidFill>
                  <a:srgbClr val="2D2B20"/>
                </a:solidFill>
                <a:latin typeface="Tw Cen MT"/>
                <a:cs typeface="Tw Cen MT"/>
              </a:rPr>
              <a:t> used to determine how two or more eligible Qualified Population applicants qualifying for preferences are selected for HOME-ARP assistance.</a:t>
            </a:r>
          </a:p>
          <a:p>
            <a:pPr marL="354330" marR="5080" indent="-342900" algn="l">
              <a:lnSpc>
                <a:spcPct val="81700"/>
              </a:lnSpc>
              <a:spcBef>
                <a:spcPts val="515"/>
              </a:spcBef>
              <a:buFont typeface="Arial" panose="020B0604020202020204" pitchFamily="34" charset="0"/>
              <a:buChar char="•"/>
            </a:pPr>
            <a:r>
              <a:rPr lang="en-US" sz="2000" dirty="0" smtClean="0">
                <a:solidFill>
                  <a:srgbClr val="2D2B20"/>
                </a:solidFill>
                <a:latin typeface="Tw Cen MT"/>
                <a:cs typeface="Tw Cen MT"/>
              </a:rPr>
              <a:t>Referrals may be made from multiple sources CoC; CCM, DV provider, other entities</a:t>
            </a:r>
          </a:p>
          <a:p>
            <a:pPr marL="354330" marR="5080" indent="-342900" algn="l">
              <a:lnSpc>
                <a:spcPct val="81700"/>
              </a:lnSpc>
              <a:spcBef>
                <a:spcPts val="515"/>
              </a:spcBef>
              <a:buFont typeface="Arial" panose="020B0604020202020204" pitchFamily="34" charset="0"/>
              <a:buChar char="•"/>
            </a:pPr>
            <a:r>
              <a:rPr lang="en-US" sz="2000" dirty="0" smtClean="0">
                <a:solidFill>
                  <a:srgbClr val="2D2B20"/>
                </a:solidFill>
                <a:latin typeface="Tw Cen MT"/>
                <a:cs typeface="Tw Cen MT"/>
              </a:rPr>
              <a:t>Waiting list will be utilized</a:t>
            </a:r>
          </a:p>
          <a:p>
            <a:pPr marL="354330" marR="5080" indent="-342900" algn="l">
              <a:lnSpc>
                <a:spcPct val="81700"/>
              </a:lnSpc>
              <a:spcBef>
                <a:spcPts val="515"/>
              </a:spcBef>
              <a:buFont typeface="Arial" panose="020B0604020202020204" pitchFamily="34" charset="0"/>
              <a:buChar char="•"/>
            </a:pPr>
            <a:r>
              <a:rPr lang="en-US" sz="2000" dirty="0" smtClean="0">
                <a:solidFill>
                  <a:srgbClr val="2D2B20"/>
                </a:solidFill>
                <a:latin typeface="Tw Cen MT"/>
                <a:cs typeface="Tw Cen MT"/>
              </a:rPr>
              <a:t>Prioritization will be based upon length of time homeless</a:t>
            </a:r>
            <a:endParaRPr sz="2000" dirty="0">
              <a:latin typeface="Tw Cen MT"/>
              <a:cs typeface="Tw Cen MT"/>
            </a:endParaRPr>
          </a:p>
        </p:txBody>
      </p:sp>
    </p:spTree>
    <p:extLst>
      <p:ext uri="{BB962C8B-B14F-4D97-AF65-F5344CB8AC3E}">
        <p14:creationId xmlns:p14="http://schemas.microsoft.com/office/powerpoint/2010/main" val="1932238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38100"/>
            <a:ext cx="12192000" cy="4572000"/>
          </a:xfrm>
          <a:custGeom>
            <a:avLst/>
            <a:gdLst/>
            <a:ahLst/>
            <a:cxnLst/>
            <a:rect l="l" t="t" r="r" b="b"/>
            <a:pathLst>
              <a:path w="12192000" h="4572000">
                <a:moveTo>
                  <a:pt x="12192000" y="0"/>
                </a:moveTo>
                <a:lnTo>
                  <a:pt x="0" y="0"/>
                </a:lnTo>
                <a:lnTo>
                  <a:pt x="0" y="4572000"/>
                </a:lnTo>
                <a:lnTo>
                  <a:pt x="12192000" y="4572000"/>
                </a:lnTo>
                <a:lnTo>
                  <a:pt x="12192000" y="0"/>
                </a:lnTo>
                <a:close/>
              </a:path>
            </a:pathLst>
          </a:custGeom>
          <a:solidFill>
            <a:srgbClr val="9CBDBC"/>
          </a:solidFill>
        </p:spPr>
        <p:txBody>
          <a:bodyPr wrap="square" lIns="0" tIns="0" rIns="0" bIns="0" rtlCol="0"/>
          <a:lstStyle/>
          <a:p>
            <a:endParaRPr/>
          </a:p>
        </p:txBody>
      </p:sp>
      <p:sp>
        <p:nvSpPr>
          <p:cNvPr id="3" name="object 3"/>
          <p:cNvSpPr/>
          <p:nvPr/>
        </p:nvSpPr>
        <p:spPr>
          <a:xfrm>
            <a:off x="11201400" y="5187441"/>
            <a:ext cx="0" cy="914400"/>
          </a:xfrm>
          <a:custGeom>
            <a:avLst/>
            <a:gdLst/>
            <a:ahLst/>
            <a:cxnLst/>
            <a:rect l="l" t="t" r="r" b="b"/>
            <a:pathLst>
              <a:path h="914400">
                <a:moveTo>
                  <a:pt x="0" y="914400"/>
                </a:moveTo>
                <a:lnTo>
                  <a:pt x="0" y="0"/>
                </a:lnTo>
              </a:path>
            </a:pathLst>
          </a:custGeom>
          <a:ln w="19050">
            <a:solidFill>
              <a:srgbClr val="9CBDBC"/>
            </a:solidFill>
          </a:ln>
        </p:spPr>
        <p:txBody>
          <a:bodyPr wrap="square" lIns="0" tIns="0" rIns="0" bIns="0" rtlCol="0"/>
          <a:lstStyle/>
          <a:p>
            <a:endParaRPr/>
          </a:p>
        </p:txBody>
      </p:sp>
      <p:sp>
        <p:nvSpPr>
          <p:cNvPr id="4" name="object 4"/>
          <p:cNvSpPr txBox="1">
            <a:spLocks noGrp="1"/>
          </p:cNvSpPr>
          <p:nvPr>
            <p:ph type="title"/>
          </p:nvPr>
        </p:nvSpPr>
        <p:spPr>
          <a:xfrm>
            <a:off x="4572000" y="4661606"/>
            <a:ext cx="6267029" cy="2043508"/>
          </a:xfrm>
          <a:prstGeom prst="rect">
            <a:avLst/>
          </a:prstGeom>
        </p:spPr>
        <p:txBody>
          <a:bodyPr vert="horz" wrap="square" lIns="0" tIns="12065" rIns="0" bIns="0" rtlCol="0">
            <a:spAutoFit/>
          </a:bodyPr>
          <a:lstStyle/>
          <a:p>
            <a:pPr marL="12700" algn="r">
              <a:lnSpc>
                <a:spcPct val="100000"/>
              </a:lnSpc>
              <a:spcBef>
                <a:spcPts val="95"/>
              </a:spcBef>
            </a:pPr>
            <a:r>
              <a:rPr lang="en-US" sz="4400" spc="130" dirty="0" smtClean="0"/>
              <a:t>CITY OF NORMAN</a:t>
            </a:r>
            <a:br>
              <a:rPr lang="en-US" sz="4400" spc="130" dirty="0" smtClean="0"/>
            </a:br>
            <a:r>
              <a:rPr lang="en-US" sz="4400" spc="130" dirty="0" smtClean="0"/>
              <a:t>HOME ARP</a:t>
            </a:r>
            <a:br>
              <a:rPr lang="en-US" sz="4400" spc="130" dirty="0" smtClean="0"/>
            </a:br>
            <a:r>
              <a:rPr lang="en-US" sz="4400" spc="130" dirty="0" smtClean="0"/>
              <a:t>Allocation Plan Funding Summary</a:t>
            </a:r>
            <a:endParaRPr sz="4400" spc="130" dirty="0"/>
          </a:p>
        </p:txBody>
      </p:sp>
      <p:grpSp>
        <p:nvGrpSpPr>
          <p:cNvPr id="22" name="Group 21"/>
          <p:cNvGrpSpPr/>
          <p:nvPr/>
        </p:nvGrpSpPr>
        <p:grpSpPr>
          <a:xfrm>
            <a:off x="838200" y="533400"/>
            <a:ext cx="3104749" cy="2733733"/>
            <a:chOff x="390408" y="308356"/>
            <a:chExt cx="3104749" cy="2733733"/>
          </a:xfrm>
        </p:grpSpPr>
        <p:grpSp>
          <p:nvGrpSpPr>
            <p:cNvPr id="5" name="object 3"/>
            <p:cNvGrpSpPr/>
            <p:nvPr/>
          </p:nvGrpSpPr>
          <p:grpSpPr>
            <a:xfrm>
              <a:off x="1294447" y="308356"/>
              <a:ext cx="1296670" cy="1296670"/>
              <a:chOff x="454913" y="1960626"/>
              <a:chExt cx="1296670" cy="1296670"/>
            </a:xfrm>
            <a:solidFill>
              <a:srgbClr val="C0504D"/>
            </a:solidFill>
          </p:grpSpPr>
          <p:sp>
            <p:nvSpPr>
              <p:cNvPr id="6" name="object 4"/>
              <p:cNvSpPr/>
              <p:nvPr/>
            </p:nvSpPr>
            <p:spPr>
              <a:xfrm>
                <a:off x="454913" y="1960626"/>
                <a:ext cx="1296670" cy="1296670"/>
              </a:xfrm>
              <a:custGeom>
                <a:avLst/>
                <a:gdLst/>
                <a:ahLst/>
                <a:cxnLst/>
                <a:rect l="l" t="t" r="r" b="b"/>
                <a:pathLst>
                  <a:path w="1296670" h="1296670">
                    <a:moveTo>
                      <a:pt x="648080" y="0"/>
                    </a:moveTo>
                    <a:lnTo>
                      <a:pt x="599714" y="1777"/>
                    </a:lnTo>
                    <a:lnTo>
                      <a:pt x="552312" y="7027"/>
                    </a:lnTo>
                    <a:lnTo>
                      <a:pt x="506001" y="15624"/>
                    </a:lnTo>
                    <a:lnTo>
                      <a:pt x="460907" y="27442"/>
                    </a:lnTo>
                    <a:lnTo>
                      <a:pt x="417153" y="42356"/>
                    </a:lnTo>
                    <a:lnTo>
                      <a:pt x="374866" y="60240"/>
                    </a:lnTo>
                    <a:lnTo>
                      <a:pt x="334172" y="80970"/>
                    </a:lnTo>
                    <a:lnTo>
                      <a:pt x="295194" y="104419"/>
                    </a:lnTo>
                    <a:lnTo>
                      <a:pt x="258059" y="130463"/>
                    </a:lnTo>
                    <a:lnTo>
                      <a:pt x="222892" y="158976"/>
                    </a:lnTo>
                    <a:lnTo>
                      <a:pt x="189818" y="189833"/>
                    </a:lnTo>
                    <a:lnTo>
                      <a:pt x="158963" y="222908"/>
                    </a:lnTo>
                    <a:lnTo>
                      <a:pt x="130452" y="258076"/>
                    </a:lnTo>
                    <a:lnTo>
                      <a:pt x="104410" y="295211"/>
                    </a:lnTo>
                    <a:lnTo>
                      <a:pt x="80962" y="334189"/>
                    </a:lnTo>
                    <a:lnTo>
                      <a:pt x="60234" y="374883"/>
                    </a:lnTo>
                    <a:lnTo>
                      <a:pt x="42351" y="417169"/>
                    </a:lnTo>
                    <a:lnTo>
                      <a:pt x="27439" y="460920"/>
                    </a:lnTo>
                    <a:lnTo>
                      <a:pt x="15622" y="506013"/>
                    </a:lnTo>
                    <a:lnTo>
                      <a:pt x="7026" y="552321"/>
                    </a:lnTo>
                    <a:lnTo>
                      <a:pt x="1777" y="599718"/>
                    </a:lnTo>
                    <a:lnTo>
                      <a:pt x="0" y="648081"/>
                    </a:lnTo>
                    <a:lnTo>
                      <a:pt x="1777" y="696443"/>
                    </a:lnTo>
                    <a:lnTo>
                      <a:pt x="7026" y="743840"/>
                    </a:lnTo>
                    <a:lnTo>
                      <a:pt x="15622" y="790148"/>
                    </a:lnTo>
                    <a:lnTo>
                      <a:pt x="27439" y="835241"/>
                    </a:lnTo>
                    <a:lnTo>
                      <a:pt x="42351" y="878992"/>
                    </a:lnTo>
                    <a:lnTo>
                      <a:pt x="60234" y="921278"/>
                    </a:lnTo>
                    <a:lnTo>
                      <a:pt x="80962" y="961972"/>
                    </a:lnTo>
                    <a:lnTo>
                      <a:pt x="104410" y="1000950"/>
                    </a:lnTo>
                    <a:lnTo>
                      <a:pt x="130452" y="1038085"/>
                    </a:lnTo>
                    <a:lnTo>
                      <a:pt x="158963" y="1073253"/>
                    </a:lnTo>
                    <a:lnTo>
                      <a:pt x="189818" y="1106328"/>
                    </a:lnTo>
                    <a:lnTo>
                      <a:pt x="222892" y="1137185"/>
                    </a:lnTo>
                    <a:lnTo>
                      <a:pt x="258059" y="1165698"/>
                    </a:lnTo>
                    <a:lnTo>
                      <a:pt x="295194" y="1191742"/>
                    </a:lnTo>
                    <a:lnTo>
                      <a:pt x="334172" y="1215191"/>
                    </a:lnTo>
                    <a:lnTo>
                      <a:pt x="374866" y="1235921"/>
                    </a:lnTo>
                    <a:lnTo>
                      <a:pt x="417153" y="1253805"/>
                    </a:lnTo>
                    <a:lnTo>
                      <a:pt x="460907" y="1268719"/>
                    </a:lnTo>
                    <a:lnTo>
                      <a:pt x="506001" y="1280537"/>
                    </a:lnTo>
                    <a:lnTo>
                      <a:pt x="552312" y="1289134"/>
                    </a:lnTo>
                    <a:lnTo>
                      <a:pt x="599714" y="1294384"/>
                    </a:lnTo>
                    <a:lnTo>
                      <a:pt x="648080" y="1296162"/>
                    </a:lnTo>
                    <a:lnTo>
                      <a:pt x="696443" y="1294384"/>
                    </a:lnTo>
                    <a:lnTo>
                      <a:pt x="743840" y="1289134"/>
                    </a:lnTo>
                    <a:lnTo>
                      <a:pt x="790148" y="1280537"/>
                    </a:lnTo>
                    <a:lnTo>
                      <a:pt x="835241" y="1268719"/>
                    </a:lnTo>
                    <a:lnTo>
                      <a:pt x="878992" y="1253805"/>
                    </a:lnTo>
                    <a:lnTo>
                      <a:pt x="921278" y="1235921"/>
                    </a:lnTo>
                    <a:lnTo>
                      <a:pt x="961972" y="1215191"/>
                    </a:lnTo>
                    <a:lnTo>
                      <a:pt x="1000950" y="1191742"/>
                    </a:lnTo>
                    <a:lnTo>
                      <a:pt x="1038085" y="1165698"/>
                    </a:lnTo>
                    <a:lnTo>
                      <a:pt x="1073253" y="1137185"/>
                    </a:lnTo>
                    <a:lnTo>
                      <a:pt x="1106328" y="1106328"/>
                    </a:lnTo>
                    <a:lnTo>
                      <a:pt x="1137185" y="1073253"/>
                    </a:lnTo>
                    <a:lnTo>
                      <a:pt x="1165698" y="1038085"/>
                    </a:lnTo>
                    <a:lnTo>
                      <a:pt x="1191742" y="1000950"/>
                    </a:lnTo>
                    <a:lnTo>
                      <a:pt x="1215191" y="961972"/>
                    </a:lnTo>
                    <a:lnTo>
                      <a:pt x="1235921" y="921278"/>
                    </a:lnTo>
                    <a:lnTo>
                      <a:pt x="1253805" y="878992"/>
                    </a:lnTo>
                    <a:lnTo>
                      <a:pt x="1268719" y="835241"/>
                    </a:lnTo>
                    <a:lnTo>
                      <a:pt x="1280537" y="790148"/>
                    </a:lnTo>
                    <a:lnTo>
                      <a:pt x="1289134" y="743840"/>
                    </a:lnTo>
                    <a:lnTo>
                      <a:pt x="1294384" y="696443"/>
                    </a:lnTo>
                    <a:lnTo>
                      <a:pt x="1296162" y="648081"/>
                    </a:lnTo>
                    <a:lnTo>
                      <a:pt x="1294384" y="599718"/>
                    </a:lnTo>
                    <a:lnTo>
                      <a:pt x="1289134" y="552321"/>
                    </a:lnTo>
                    <a:lnTo>
                      <a:pt x="1280537" y="506013"/>
                    </a:lnTo>
                    <a:lnTo>
                      <a:pt x="1268719" y="460920"/>
                    </a:lnTo>
                    <a:lnTo>
                      <a:pt x="1253805" y="417169"/>
                    </a:lnTo>
                    <a:lnTo>
                      <a:pt x="1235921" y="374883"/>
                    </a:lnTo>
                    <a:lnTo>
                      <a:pt x="1215191" y="334189"/>
                    </a:lnTo>
                    <a:lnTo>
                      <a:pt x="1191742" y="295211"/>
                    </a:lnTo>
                    <a:lnTo>
                      <a:pt x="1165698" y="258076"/>
                    </a:lnTo>
                    <a:lnTo>
                      <a:pt x="1137185" y="222908"/>
                    </a:lnTo>
                    <a:lnTo>
                      <a:pt x="1106328" y="189833"/>
                    </a:lnTo>
                    <a:lnTo>
                      <a:pt x="1073253" y="158976"/>
                    </a:lnTo>
                    <a:lnTo>
                      <a:pt x="1038085" y="130463"/>
                    </a:lnTo>
                    <a:lnTo>
                      <a:pt x="1000950" y="104419"/>
                    </a:lnTo>
                    <a:lnTo>
                      <a:pt x="961972" y="80970"/>
                    </a:lnTo>
                    <a:lnTo>
                      <a:pt x="921278" y="60240"/>
                    </a:lnTo>
                    <a:lnTo>
                      <a:pt x="878992" y="42356"/>
                    </a:lnTo>
                    <a:lnTo>
                      <a:pt x="835241" y="27442"/>
                    </a:lnTo>
                    <a:lnTo>
                      <a:pt x="790148" y="15624"/>
                    </a:lnTo>
                    <a:lnTo>
                      <a:pt x="743840" y="7027"/>
                    </a:lnTo>
                    <a:lnTo>
                      <a:pt x="696443" y="1777"/>
                    </a:lnTo>
                    <a:lnTo>
                      <a:pt x="648080" y="0"/>
                    </a:lnTo>
                    <a:close/>
                  </a:path>
                </a:pathLst>
              </a:custGeom>
              <a:grpFill/>
              <a:ln>
                <a:solidFill>
                  <a:schemeClr val="bg1"/>
                </a:solidFill>
              </a:ln>
            </p:spPr>
            <p:txBody>
              <a:bodyPr wrap="square" lIns="0" tIns="0" rIns="0" bIns="0" rtlCol="0"/>
              <a:lstStyle/>
              <a:p>
                <a:endParaRPr/>
              </a:p>
            </p:txBody>
          </p:sp>
          <p:sp>
            <p:nvSpPr>
              <p:cNvPr id="7" name="object 5"/>
              <p:cNvSpPr/>
              <p:nvPr/>
            </p:nvSpPr>
            <p:spPr>
              <a:xfrm>
                <a:off x="799483" y="2573634"/>
                <a:ext cx="183515" cy="276225"/>
              </a:xfrm>
              <a:custGeom>
                <a:avLst/>
                <a:gdLst/>
                <a:ahLst/>
                <a:cxnLst/>
                <a:rect l="l" t="t" r="r" b="b"/>
                <a:pathLst>
                  <a:path w="183515" h="276225">
                    <a:moveTo>
                      <a:pt x="183387" y="0"/>
                    </a:moveTo>
                    <a:lnTo>
                      <a:pt x="0" y="0"/>
                    </a:lnTo>
                    <a:lnTo>
                      <a:pt x="0" y="275901"/>
                    </a:lnTo>
                    <a:lnTo>
                      <a:pt x="76413" y="275901"/>
                    </a:lnTo>
                    <a:lnTo>
                      <a:pt x="76413" y="229917"/>
                    </a:lnTo>
                    <a:lnTo>
                      <a:pt x="183387" y="229917"/>
                    </a:lnTo>
                    <a:lnTo>
                      <a:pt x="183387" y="199262"/>
                    </a:lnTo>
                    <a:lnTo>
                      <a:pt x="45845" y="199261"/>
                    </a:lnTo>
                    <a:lnTo>
                      <a:pt x="45845" y="168606"/>
                    </a:lnTo>
                    <a:lnTo>
                      <a:pt x="183387" y="168606"/>
                    </a:lnTo>
                    <a:lnTo>
                      <a:pt x="183387" y="137950"/>
                    </a:lnTo>
                    <a:lnTo>
                      <a:pt x="45845" y="137950"/>
                    </a:lnTo>
                    <a:lnTo>
                      <a:pt x="45845" y="107294"/>
                    </a:lnTo>
                    <a:lnTo>
                      <a:pt x="183387" y="107294"/>
                    </a:lnTo>
                    <a:lnTo>
                      <a:pt x="183387" y="76639"/>
                    </a:lnTo>
                    <a:lnTo>
                      <a:pt x="45845" y="76639"/>
                    </a:lnTo>
                    <a:lnTo>
                      <a:pt x="45845" y="45983"/>
                    </a:lnTo>
                    <a:lnTo>
                      <a:pt x="183387" y="45983"/>
                    </a:lnTo>
                    <a:lnTo>
                      <a:pt x="183387" y="0"/>
                    </a:lnTo>
                    <a:close/>
                  </a:path>
                  <a:path w="183515" h="276225">
                    <a:moveTo>
                      <a:pt x="183387" y="229917"/>
                    </a:moveTo>
                    <a:lnTo>
                      <a:pt x="106977" y="229917"/>
                    </a:lnTo>
                    <a:lnTo>
                      <a:pt x="106977" y="275901"/>
                    </a:lnTo>
                    <a:lnTo>
                      <a:pt x="183387" y="275901"/>
                    </a:lnTo>
                    <a:lnTo>
                      <a:pt x="183387" y="229917"/>
                    </a:lnTo>
                    <a:close/>
                  </a:path>
                  <a:path w="183515" h="276225">
                    <a:moveTo>
                      <a:pt x="106977" y="168606"/>
                    </a:moveTo>
                    <a:lnTo>
                      <a:pt x="76413" y="168606"/>
                    </a:lnTo>
                    <a:lnTo>
                      <a:pt x="76413" y="199261"/>
                    </a:lnTo>
                    <a:lnTo>
                      <a:pt x="106977" y="199261"/>
                    </a:lnTo>
                    <a:lnTo>
                      <a:pt x="106977" y="168606"/>
                    </a:lnTo>
                    <a:close/>
                  </a:path>
                  <a:path w="183515" h="276225">
                    <a:moveTo>
                      <a:pt x="183387" y="168606"/>
                    </a:moveTo>
                    <a:lnTo>
                      <a:pt x="137541" y="168606"/>
                    </a:lnTo>
                    <a:lnTo>
                      <a:pt x="137541" y="199262"/>
                    </a:lnTo>
                    <a:lnTo>
                      <a:pt x="183387" y="199262"/>
                    </a:lnTo>
                    <a:lnTo>
                      <a:pt x="183387" y="168606"/>
                    </a:lnTo>
                    <a:close/>
                  </a:path>
                  <a:path w="183515" h="276225">
                    <a:moveTo>
                      <a:pt x="106977" y="107294"/>
                    </a:moveTo>
                    <a:lnTo>
                      <a:pt x="76413" y="107294"/>
                    </a:lnTo>
                    <a:lnTo>
                      <a:pt x="76413" y="137950"/>
                    </a:lnTo>
                    <a:lnTo>
                      <a:pt x="106977" y="137950"/>
                    </a:lnTo>
                    <a:lnTo>
                      <a:pt x="106977" y="107294"/>
                    </a:lnTo>
                    <a:close/>
                  </a:path>
                  <a:path w="183515" h="276225">
                    <a:moveTo>
                      <a:pt x="183387" y="107294"/>
                    </a:moveTo>
                    <a:lnTo>
                      <a:pt x="137541" y="107294"/>
                    </a:lnTo>
                    <a:lnTo>
                      <a:pt x="137541" y="137950"/>
                    </a:lnTo>
                    <a:lnTo>
                      <a:pt x="183387" y="137950"/>
                    </a:lnTo>
                    <a:lnTo>
                      <a:pt x="183387" y="107294"/>
                    </a:lnTo>
                    <a:close/>
                  </a:path>
                  <a:path w="183515" h="276225">
                    <a:moveTo>
                      <a:pt x="106977" y="45983"/>
                    </a:moveTo>
                    <a:lnTo>
                      <a:pt x="76413" y="45983"/>
                    </a:lnTo>
                    <a:lnTo>
                      <a:pt x="76413" y="76639"/>
                    </a:lnTo>
                    <a:lnTo>
                      <a:pt x="106977" y="76639"/>
                    </a:lnTo>
                    <a:lnTo>
                      <a:pt x="106977" y="45983"/>
                    </a:lnTo>
                    <a:close/>
                  </a:path>
                  <a:path w="183515" h="276225">
                    <a:moveTo>
                      <a:pt x="183387" y="45983"/>
                    </a:moveTo>
                    <a:lnTo>
                      <a:pt x="137541" y="45983"/>
                    </a:lnTo>
                    <a:lnTo>
                      <a:pt x="137541" y="76639"/>
                    </a:lnTo>
                    <a:lnTo>
                      <a:pt x="183387" y="76639"/>
                    </a:lnTo>
                    <a:lnTo>
                      <a:pt x="183387" y="45983"/>
                    </a:lnTo>
                    <a:close/>
                  </a:path>
                </a:pathLst>
              </a:custGeom>
              <a:grpFill/>
              <a:ln>
                <a:solidFill>
                  <a:schemeClr val="bg1"/>
                </a:solidFill>
              </a:ln>
            </p:spPr>
            <p:txBody>
              <a:bodyPr wrap="square" lIns="0" tIns="0" rIns="0" bIns="0" rtlCol="0"/>
              <a:lstStyle/>
              <a:p>
                <a:endParaRPr/>
              </a:p>
            </p:txBody>
          </p:sp>
          <p:pic>
            <p:nvPicPr>
              <p:cNvPr id="8" name="object 6"/>
              <p:cNvPicPr/>
              <p:nvPr/>
            </p:nvPicPr>
            <p:blipFill>
              <a:blip r:embed="rId2" cstate="print"/>
              <a:stretch>
                <a:fillRect/>
              </a:stretch>
            </p:blipFill>
            <p:spPr>
              <a:xfrm>
                <a:off x="1013435" y="2634945"/>
                <a:ext cx="183383" cy="214589"/>
              </a:xfrm>
              <a:prstGeom prst="rect">
                <a:avLst/>
              </a:prstGeom>
              <a:grpFill/>
              <a:ln>
                <a:solidFill>
                  <a:schemeClr val="bg1"/>
                </a:solidFill>
              </a:ln>
            </p:spPr>
          </p:pic>
          <p:sp>
            <p:nvSpPr>
              <p:cNvPr id="9" name="object 7"/>
              <p:cNvSpPr/>
              <p:nvPr/>
            </p:nvSpPr>
            <p:spPr>
              <a:xfrm>
                <a:off x="1227383" y="2389700"/>
                <a:ext cx="183515" cy="460375"/>
              </a:xfrm>
              <a:custGeom>
                <a:avLst/>
                <a:gdLst/>
                <a:ahLst/>
                <a:cxnLst/>
                <a:rect l="l" t="t" r="r" b="b"/>
                <a:pathLst>
                  <a:path w="183515" h="460375">
                    <a:moveTo>
                      <a:pt x="0" y="0"/>
                    </a:moveTo>
                    <a:lnTo>
                      <a:pt x="0" y="459835"/>
                    </a:lnTo>
                    <a:lnTo>
                      <a:pt x="76409" y="459835"/>
                    </a:lnTo>
                    <a:lnTo>
                      <a:pt x="76409" y="413851"/>
                    </a:lnTo>
                    <a:lnTo>
                      <a:pt x="183383" y="413851"/>
                    </a:lnTo>
                    <a:lnTo>
                      <a:pt x="183383" y="383196"/>
                    </a:lnTo>
                    <a:lnTo>
                      <a:pt x="45845" y="383196"/>
                    </a:lnTo>
                    <a:lnTo>
                      <a:pt x="45845" y="352540"/>
                    </a:lnTo>
                    <a:lnTo>
                      <a:pt x="183383" y="352540"/>
                    </a:lnTo>
                    <a:lnTo>
                      <a:pt x="183383" y="321884"/>
                    </a:lnTo>
                    <a:lnTo>
                      <a:pt x="45845" y="321884"/>
                    </a:lnTo>
                    <a:lnTo>
                      <a:pt x="45845" y="291229"/>
                    </a:lnTo>
                    <a:lnTo>
                      <a:pt x="183383" y="291229"/>
                    </a:lnTo>
                    <a:lnTo>
                      <a:pt x="183383" y="260573"/>
                    </a:lnTo>
                    <a:lnTo>
                      <a:pt x="45845" y="260573"/>
                    </a:lnTo>
                    <a:lnTo>
                      <a:pt x="45845" y="229917"/>
                    </a:lnTo>
                    <a:lnTo>
                      <a:pt x="183383" y="229917"/>
                    </a:lnTo>
                    <a:lnTo>
                      <a:pt x="183383" y="199262"/>
                    </a:lnTo>
                    <a:lnTo>
                      <a:pt x="45845" y="199261"/>
                    </a:lnTo>
                    <a:lnTo>
                      <a:pt x="45845" y="168606"/>
                    </a:lnTo>
                    <a:lnTo>
                      <a:pt x="183383" y="168606"/>
                    </a:lnTo>
                    <a:lnTo>
                      <a:pt x="183383" y="137950"/>
                    </a:lnTo>
                    <a:lnTo>
                      <a:pt x="45845" y="137950"/>
                    </a:lnTo>
                    <a:lnTo>
                      <a:pt x="45845" y="107294"/>
                    </a:lnTo>
                    <a:lnTo>
                      <a:pt x="183383" y="107294"/>
                    </a:lnTo>
                    <a:lnTo>
                      <a:pt x="183383" y="84303"/>
                    </a:lnTo>
                    <a:lnTo>
                      <a:pt x="45845" y="84303"/>
                    </a:lnTo>
                    <a:lnTo>
                      <a:pt x="45845" y="53647"/>
                    </a:lnTo>
                    <a:lnTo>
                      <a:pt x="183383" y="53647"/>
                    </a:lnTo>
                    <a:lnTo>
                      <a:pt x="183383" y="22991"/>
                    </a:lnTo>
                    <a:lnTo>
                      <a:pt x="0" y="0"/>
                    </a:lnTo>
                    <a:close/>
                  </a:path>
                  <a:path w="183515" h="460375">
                    <a:moveTo>
                      <a:pt x="183383" y="413851"/>
                    </a:moveTo>
                    <a:lnTo>
                      <a:pt x="106973" y="413851"/>
                    </a:lnTo>
                    <a:lnTo>
                      <a:pt x="106973" y="459835"/>
                    </a:lnTo>
                    <a:lnTo>
                      <a:pt x="183383" y="459835"/>
                    </a:lnTo>
                    <a:lnTo>
                      <a:pt x="183383" y="413851"/>
                    </a:lnTo>
                    <a:close/>
                  </a:path>
                  <a:path w="183515" h="460375">
                    <a:moveTo>
                      <a:pt x="106973" y="352540"/>
                    </a:moveTo>
                    <a:lnTo>
                      <a:pt x="76409" y="352540"/>
                    </a:lnTo>
                    <a:lnTo>
                      <a:pt x="76409" y="383196"/>
                    </a:lnTo>
                    <a:lnTo>
                      <a:pt x="106973" y="383196"/>
                    </a:lnTo>
                    <a:lnTo>
                      <a:pt x="106973" y="352540"/>
                    </a:lnTo>
                    <a:close/>
                  </a:path>
                  <a:path w="183515" h="460375">
                    <a:moveTo>
                      <a:pt x="183383" y="352540"/>
                    </a:moveTo>
                    <a:lnTo>
                      <a:pt x="137537" y="352540"/>
                    </a:lnTo>
                    <a:lnTo>
                      <a:pt x="137537" y="383196"/>
                    </a:lnTo>
                    <a:lnTo>
                      <a:pt x="183383" y="383196"/>
                    </a:lnTo>
                    <a:lnTo>
                      <a:pt x="183383" y="352540"/>
                    </a:lnTo>
                    <a:close/>
                  </a:path>
                  <a:path w="183515" h="460375">
                    <a:moveTo>
                      <a:pt x="106973" y="291229"/>
                    </a:moveTo>
                    <a:lnTo>
                      <a:pt x="76409" y="291229"/>
                    </a:lnTo>
                    <a:lnTo>
                      <a:pt x="76409" y="321884"/>
                    </a:lnTo>
                    <a:lnTo>
                      <a:pt x="106973" y="321884"/>
                    </a:lnTo>
                    <a:lnTo>
                      <a:pt x="106973" y="291229"/>
                    </a:lnTo>
                    <a:close/>
                  </a:path>
                  <a:path w="183515" h="460375">
                    <a:moveTo>
                      <a:pt x="183383" y="291229"/>
                    </a:moveTo>
                    <a:lnTo>
                      <a:pt x="137537" y="291229"/>
                    </a:lnTo>
                    <a:lnTo>
                      <a:pt x="137537" y="321884"/>
                    </a:lnTo>
                    <a:lnTo>
                      <a:pt x="183383" y="321884"/>
                    </a:lnTo>
                    <a:lnTo>
                      <a:pt x="183383" y="291229"/>
                    </a:lnTo>
                    <a:close/>
                  </a:path>
                  <a:path w="183515" h="460375">
                    <a:moveTo>
                      <a:pt x="106973" y="229917"/>
                    </a:moveTo>
                    <a:lnTo>
                      <a:pt x="76409" y="229917"/>
                    </a:lnTo>
                    <a:lnTo>
                      <a:pt x="76409" y="260573"/>
                    </a:lnTo>
                    <a:lnTo>
                      <a:pt x="106973" y="260573"/>
                    </a:lnTo>
                    <a:lnTo>
                      <a:pt x="106973" y="229917"/>
                    </a:lnTo>
                    <a:close/>
                  </a:path>
                  <a:path w="183515" h="460375">
                    <a:moveTo>
                      <a:pt x="183383" y="229917"/>
                    </a:moveTo>
                    <a:lnTo>
                      <a:pt x="137537" y="229917"/>
                    </a:lnTo>
                    <a:lnTo>
                      <a:pt x="137537" y="260573"/>
                    </a:lnTo>
                    <a:lnTo>
                      <a:pt x="183383" y="260573"/>
                    </a:lnTo>
                    <a:lnTo>
                      <a:pt x="183383" y="229917"/>
                    </a:lnTo>
                    <a:close/>
                  </a:path>
                  <a:path w="183515" h="460375">
                    <a:moveTo>
                      <a:pt x="106973" y="168606"/>
                    </a:moveTo>
                    <a:lnTo>
                      <a:pt x="76409" y="168606"/>
                    </a:lnTo>
                    <a:lnTo>
                      <a:pt x="76409" y="199261"/>
                    </a:lnTo>
                    <a:lnTo>
                      <a:pt x="106973" y="199261"/>
                    </a:lnTo>
                    <a:lnTo>
                      <a:pt x="106973" y="168606"/>
                    </a:lnTo>
                    <a:close/>
                  </a:path>
                  <a:path w="183515" h="460375">
                    <a:moveTo>
                      <a:pt x="183383" y="168606"/>
                    </a:moveTo>
                    <a:lnTo>
                      <a:pt x="137537" y="168606"/>
                    </a:lnTo>
                    <a:lnTo>
                      <a:pt x="137537" y="199262"/>
                    </a:lnTo>
                    <a:lnTo>
                      <a:pt x="183383" y="199262"/>
                    </a:lnTo>
                    <a:lnTo>
                      <a:pt x="183383" y="168606"/>
                    </a:lnTo>
                    <a:close/>
                  </a:path>
                  <a:path w="183515" h="460375">
                    <a:moveTo>
                      <a:pt x="106973" y="107294"/>
                    </a:moveTo>
                    <a:lnTo>
                      <a:pt x="76409" y="107294"/>
                    </a:lnTo>
                    <a:lnTo>
                      <a:pt x="76409" y="137950"/>
                    </a:lnTo>
                    <a:lnTo>
                      <a:pt x="106973" y="137950"/>
                    </a:lnTo>
                    <a:lnTo>
                      <a:pt x="106973" y="107294"/>
                    </a:lnTo>
                    <a:close/>
                  </a:path>
                  <a:path w="183515" h="460375">
                    <a:moveTo>
                      <a:pt x="183383" y="107294"/>
                    </a:moveTo>
                    <a:lnTo>
                      <a:pt x="137537" y="107294"/>
                    </a:lnTo>
                    <a:lnTo>
                      <a:pt x="137537" y="137950"/>
                    </a:lnTo>
                    <a:lnTo>
                      <a:pt x="183383" y="137950"/>
                    </a:lnTo>
                    <a:lnTo>
                      <a:pt x="183383" y="107294"/>
                    </a:lnTo>
                    <a:close/>
                  </a:path>
                  <a:path w="183515" h="460375">
                    <a:moveTo>
                      <a:pt x="106973" y="53647"/>
                    </a:moveTo>
                    <a:lnTo>
                      <a:pt x="76409" y="53647"/>
                    </a:lnTo>
                    <a:lnTo>
                      <a:pt x="76409" y="84303"/>
                    </a:lnTo>
                    <a:lnTo>
                      <a:pt x="106973" y="84303"/>
                    </a:lnTo>
                    <a:lnTo>
                      <a:pt x="106973" y="53647"/>
                    </a:lnTo>
                    <a:close/>
                  </a:path>
                  <a:path w="183515" h="460375">
                    <a:moveTo>
                      <a:pt x="183383" y="53647"/>
                    </a:moveTo>
                    <a:lnTo>
                      <a:pt x="137537" y="53647"/>
                    </a:lnTo>
                    <a:lnTo>
                      <a:pt x="137537" y="84303"/>
                    </a:lnTo>
                    <a:lnTo>
                      <a:pt x="183383" y="84303"/>
                    </a:lnTo>
                    <a:lnTo>
                      <a:pt x="183383" y="53647"/>
                    </a:lnTo>
                    <a:close/>
                  </a:path>
                </a:pathLst>
              </a:custGeom>
              <a:grpFill/>
              <a:ln>
                <a:solidFill>
                  <a:schemeClr val="bg1"/>
                </a:solidFill>
              </a:ln>
            </p:spPr>
            <p:txBody>
              <a:bodyPr wrap="square" lIns="0" tIns="0" rIns="0" bIns="0" rtlCol="0"/>
              <a:lstStyle/>
              <a:p>
                <a:endParaRPr/>
              </a:p>
            </p:txBody>
          </p:sp>
          <p:pic>
            <p:nvPicPr>
              <p:cNvPr id="10" name="object 8"/>
              <p:cNvPicPr/>
              <p:nvPr/>
            </p:nvPicPr>
            <p:blipFill>
              <a:blip r:embed="rId3" cstate="print"/>
              <a:stretch>
                <a:fillRect/>
              </a:stretch>
            </p:blipFill>
            <p:spPr>
              <a:xfrm>
                <a:off x="906461" y="2374372"/>
                <a:ext cx="183383" cy="229917"/>
              </a:xfrm>
              <a:prstGeom prst="rect">
                <a:avLst/>
              </a:prstGeom>
              <a:grpFill/>
              <a:ln>
                <a:solidFill>
                  <a:schemeClr val="bg1"/>
                </a:solidFill>
              </a:ln>
            </p:spPr>
          </p:pic>
        </p:grpSp>
        <p:sp>
          <p:nvSpPr>
            <p:cNvPr id="11" name="object 9"/>
            <p:cNvSpPr txBox="1"/>
            <p:nvPr/>
          </p:nvSpPr>
          <p:spPr>
            <a:xfrm>
              <a:off x="390408" y="1935632"/>
              <a:ext cx="3104749" cy="1106457"/>
            </a:xfrm>
            <a:prstGeom prst="rect">
              <a:avLst/>
            </a:prstGeom>
          </p:spPr>
          <p:txBody>
            <a:bodyPr vert="horz" wrap="square" lIns="0" tIns="46355" rIns="0" bIns="0" rtlCol="0">
              <a:spAutoFit/>
            </a:bodyPr>
            <a:lstStyle/>
            <a:p>
              <a:pPr marL="12065" marR="5080" indent="1905" algn="ctr">
                <a:lnSpc>
                  <a:spcPct val="90800"/>
                </a:lnSpc>
                <a:spcBef>
                  <a:spcPts val="365"/>
                </a:spcBef>
              </a:pPr>
              <a:r>
                <a:rPr sz="2400" spc="-10" dirty="0">
                  <a:solidFill>
                    <a:srgbClr val="2D2B20"/>
                  </a:solidFill>
                  <a:latin typeface="Tw Cen MT"/>
                  <a:cs typeface="Tw Cen MT"/>
                </a:rPr>
                <a:t>PRODUCTION </a:t>
              </a:r>
              <a:r>
                <a:rPr sz="2400" dirty="0" smtClean="0">
                  <a:solidFill>
                    <a:srgbClr val="2D2B20"/>
                  </a:solidFill>
                  <a:latin typeface="Tw Cen MT"/>
                  <a:cs typeface="Tw Cen MT"/>
                </a:rPr>
                <a:t>OF </a:t>
              </a:r>
              <a:r>
                <a:rPr sz="2400" spc="-10" dirty="0">
                  <a:solidFill>
                    <a:srgbClr val="2D2B20"/>
                  </a:solidFill>
                  <a:latin typeface="Tw Cen MT"/>
                  <a:cs typeface="Tw Cen MT"/>
                </a:rPr>
                <a:t>AFFORDABLE </a:t>
              </a:r>
              <a:r>
                <a:rPr sz="2400" spc="-10" dirty="0" smtClean="0">
                  <a:solidFill>
                    <a:srgbClr val="2D2B20"/>
                  </a:solidFill>
                  <a:latin typeface="Tw Cen MT"/>
                  <a:cs typeface="Tw Cen MT"/>
                </a:rPr>
                <a:t>HOUSING</a:t>
              </a:r>
              <a:endParaRPr lang="en-US" sz="2400" spc="-10" dirty="0" smtClean="0">
                <a:solidFill>
                  <a:srgbClr val="2D2B20"/>
                </a:solidFill>
                <a:latin typeface="Tw Cen MT"/>
                <a:cs typeface="Tw Cen MT"/>
              </a:endParaRPr>
            </a:p>
            <a:p>
              <a:pPr marL="12065" marR="5080" indent="1905" algn="ctr">
                <a:lnSpc>
                  <a:spcPct val="90800"/>
                </a:lnSpc>
                <a:spcBef>
                  <a:spcPts val="365"/>
                </a:spcBef>
              </a:pPr>
              <a:r>
                <a:rPr lang="en-US" sz="2400" spc="-10" dirty="0" smtClean="0">
                  <a:solidFill>
                    <a:srgbClr val="2D2B20"/>
                  </a:solidFill>
                  <a:latin typeface="Tw Cen MT"/>
                  <a:cs typeface="Tw Cen MT"/>
                </a:rPr>
                <a:t>$1,226,908</a:t>
              </a:r>
            </a:p>
          </p:txBody>
        </p:sp>
      </p:grpSp>
      <p:grpSp>
        <p:nvGrpSpPr>
          <p:cNvPr id="23" name="Group 22"/>
          <p:cNvGrpSpPr/>
          <p:nvPr/>
        </p:nvGrpSpPr>
        <p:grpSpPr>
          <a:xfrm>
            <a:off x="4415398" y="543225"/>
            <a:ext cx="3268727" cy="2397615"/>
            <a:chOff x="3967606" y="318181"/>
            <a:chExt cx="3268727" cy="2397615"/>
          </a:xfrm>
        </p:grpSpPr>
        <p:grpSp>
          <p:nvGrpSpPr>
            <p:cNvPr id="12" name="object 16"/>
            <p:cNvGrpSpPr/>
            <p:nvPr/>
          </p:nvGrpSpPr>
          <p:grpSpPr>
            <a:xfrm>
              <a:off x="4954269" y="318181"/>
              <a:ext cx="1295400" cy="1296670"/>
              <a:chOff x="5448300" y="1960626"/>
              <a:chExt cx="1295400" cy="1296670"/>
            </a:xfrm>
            <a:solidFill>
              <a:srgbClr val="B09F88"/>
            </a:solidFill>
          </p:grpSpPr>
          <p:sp>
            <p:nvSpPr>
              <p:cNvPr id="13" name="object 17"/>
              <p:cNvSpPr/>
              <p:nvPr/>
            </p:nvSpPr>
            <p:spPr>
              <a:xfrm>
                <a:off x="5448300" y="1960626"/>
                <a:ext cx="1295400" cy="1296670"/>
              </a:xfrm>
              <a:custGeom>
                <a:avLst/>
                <a:gdLst/>
                <a:ahLst/>
                <a:cxnLst/>
                <a:rect l="l" t="t" r="r" b="b"/>
                <a:pathLst>
                  <a:path w="1295400" h="1296670">
                    <a:moveTo>
                      <a:pt x="647700" y="0"/>
                    </a:moveTo>
                    <a:lnTo>
                      <a:pt x="599355" y="1777"/>
                    </a:lnTo>
                    <a:lnTo>
                      <a:pt x="551977" y="7027"/>
                    </a:lnTo>
                    <a:lnTo>
                      <a:pt x="505690" y="15624"/>
                    </a:lnTo>
                    <a:lnTo>
                      <a:pt x="460619" y="27442"/>
                    </a:lnTo>
                    <a:lnTo>
                      <a:pt x="416889" y="42356"/>
                    </a:lnTo>
                    <a:lnTo>
                      <a:pt x="374626" y="60240"/>
                    </a:lnTo>
                    <a:lnTo>
                      <a:pt x="333955" y="80970"/>
                    </a:lnTo>
                    <a:lnTo>
                      <a:pt x="295001" y="104419"/>
                    </a:lnTo>
                    <a:lnTo>
                      <a:pt x="257888" y="130463"/>
                    </a:lnTo>
                    <a:lnTo>
                      <a:pt x="222743" y="158976"/>
                    </a:lnTo>
                    <a:lnTo>
                      <a:pt x="189690" y="189833"/>
                    </a:lnTo>
                    <a:lnTo>
                      <a:pt x="158854" y="222908"/>
                    </a:lnTo>
                    <a:lnTo>
                      <a:pt x="130362" y="258076"/>
                    </a:lnTo>
                    <a:lnTo>
                      <a:pt x="104337" y="295211"/>
                    </a:lnTo>
                    <a:lnTo>
                      <a:pt x="80905" y="334189"/>
                    </a:lnTo>
                    <a:lnTo>
                      <a:pt x="60191" y="374883"/>
                    </a:lnTo>
                    <a:lnTo>
                      <a:pt x="42321" y="417169"/>
                    </a:lnTo>
                    <a:lnTo>
                      <a:pt x="27419" y="460920"/>
                    </a:lnTo>
                    <a:lnTo>
                      <a:pt x="15611" y="506013"/>
                    </a:lnTo>
                    <a:lnTo>
                      <a:pt x="7021" y="552321"/>
                    </a:lnTo>
                    <a:lnTo>
                      <a:pt x="1776" y="599718"/>
                    </a:lnTo>
                    <a:lnTo>
                      <a:pt x="0" y="648081"/>
                    </a:lnTo>
                    <a:lnTo>
                      <a:pt x="1776" y="696443"/>
                    </a:lnTo>
                    <a:lnTo>
                      <a:pt x="7021" y="743840"/>
                    </a:lnTo>
                    <a:lnTo>
                      <a:pt x="15611" y="790148"/>
                    </a:lnTo>
                    <a:lnTo>
                      <a:pt x="27419" y="835241"/>
                    </a:lnTo>
                    <a:lnTo>
                      <a:pt x="42321" y="878992"/>
                    </a:lnTo>
                    <a:lnTo>
                      <a:pt x="60191" y="921278"/>
                    </a:lnTo>
                    <a:lnTo>
                      <a:pt x="80905" y="961972"/>
                    </a:lnTo>
                    <a:lnTo>
                      <a:pt x="104337" y="1000950"/>
                    </a:lnTo>
                    <a:lnTo>
                      <a:pt x="130362" y="1038085"/>
                    </a:lnTo>
                    <a:lnTo>
                      <a:pt x="158854" y="1073253"/>
                    </a:lnTo>
                    <a:lnTo>
                      <a:pt x="189690" y="1106328"/>
                    </a:lnTo>
                    <a:lnTo>
                      <a:pt x="222743" y="1137185"/>
                    </a:lnTo>
                    <a:lnTo>
                      <a:pt x="257888" y="1165698"/>
                    </a:lnTo>
                    <a:lnTo>
                      <a:pt x="295001" y="1191742"/>
                    </a:lnTo>
                    <a:lnTo>
                      <a:pt x="333955" y="1215191"/>
                    </a:lnTo>
                    <a:lnTo>
                      <a:pt x="374626" y="1235921"/>
                    </a:lnTo>
                    <a:lnTo>
                      <a:pt x="416889" y="1253805"/>
                    </a:lnTo>
                    <a:lnTo>
                      <a:pt x="460619" y="1268719"/>
                    </a:lnTo>
                    <a:lnTo>
                      <a:pt x="505690" y="1280537"/>
                    </a:lnTo>
                    <a:lnTo>
                      <a:pt x="551977" y="1289134"/>
                    </a:lnTo>
                    <a:lnTo>
                      <a:pt x="599355" y="1294384"/>
                    </a:lnTo>
                    <a:lnTo>
                      <a:pt x="647700" y="1296162"/>
                    </a:lnTo>
                    <a:lnTo>
                      <a:pt x="696044" y="1294384"/>
                    </a:lnTo>
                    <a:lnTo>
                      <a:pt x="743422" y="1289134"/>
                    </a:lnTo>
                    <a:lnTo>
                      <a:pt x="789709" y="1280537"/>
                    </a:lnTo>
                    <a:lnTo>
                      <a:pt x="834780" y="1268719"/>
                    </a:lnTo>
                    <a:lnTo>
                      <a:pt x="878510" y="1253805"/>
                    </a:lnTo>
                    <a:lnTo>
                      <a:pt x="920773" y="1235921"/>
                    </a:lnTo>
                    <a:lnTo>
                      <a:pt x="961444" y="1215191"/>
                    </a:lnTo>
                    <a:lnTo>
                      <a:pt x="1000398" y="1191742"/>
                    </a:lnTo>
                    <a:lnTo>
                      <a:pt x="1037511" y="1165698"/>
                    </a:lnTo>
                    <a:lnTo>
                      <a:pt x="1072656" y="1137185"/>
                    </a:lnTo>
                    <a:lnTo>
                      <a:pt x="1105709" y="1106328"/>
                    </a:lnTo>
                    <a:lnTo>
                      <a:pt x="1136545" y="1073253"/>
                    </a:lnTo>
                    <a:lnTo>
                      <a:pt x="1165037" y="1038085"/>
                    </a:lnTo>
                    <a:lnTo>
                      <a:pt x="1191062" y="1000950"/>
                    </a:lnTo>
                    <a:lnTo>
                      <a:pt x="1214494" y="961972"/>
                    </a:lnTo>
                    <a:lnTo>
                      <a:pt x="1235208" y="921278"/>
                    </a:lnTo>
                    <a:lnTo>
                      <a:pt x="1253078" y="878992"/>
                    </a:lnTo>
                    <a:lnTo>
                      <a:pt x="1267980" y="835241"/>
                    </a:lnTo>
                    <a:lnTo>
                      <a:pt x="1279788" y="790148"/>
                    </a:lnTo>
                    <a:lnTo>
                      <a:pt x="1288378" y="743840"/>
                    </a:lnTo>
                    <a:lnTo>
                      <a:pt x="1293623" y="696443"/>
                    </a:lnTo>
                    <a:lnTo>
                      <a:pt x="1295400" y="648081"/>
                    </a:lnTo>
                    <a:lnTo>
                      <a:pt x="1293623" y="599718"/>
                    </a:lnTo>
                    <a:lnTo>
                      <a:pt x="1288378" y="552321"/>
                    </a:lnTo>
                    <a:lnTo>
                      <a:pt x="1279788" y="506013"/>
                    </a:lnTo>
                    <a:lnTo>
                      <a:pt x="1267980" y="460920"/>
                    </a:lnTo>
                    <a:lnTo>
                      <a:pt x="1253078" y="417169"/>
                    </a:lnTo>
                    <a:lnTo>
                      <a:pt x="1235208" y="374883"/>
                    </a:lnTo>
                    <a:lnTo>
                      <a:pt x="1214494" y="334189"/>
                    </a:lnTo>
                    <a:lnTo>
                      <a:pt x="1191062" y="295211"/>
                    </a:lnTo>
                    <a:lnTo>
                      <a:pt x="1165037" y="258076"/>
                    </a:lnTo>
                    <a:lnTo>
                      <a:pt x="1136545" y="222908"/>
                    </a:lnTo>
                    <a:lnTo>
                      <a:pt x="1105709" y="189833"/>
                    </a:lnTo>
                    <a:lnTo>
                      <a:pt x="1072656" y="158976"/>
                    </a:lnTo>
                    <a:lnTo>
                      <a:pt x="1037511" y="130463"/>
                    </a:lnTo>
                    <a:lnTo>
                      <a:pt x="1000398" y="104419"/>
                    </a:lnTo>
                    <a:lnTo>
                      <a:pt x="961444" y="80970"/>
                    </a:lnTo>
                    <a:lnTo>
                      <a:pt x="920773" y="60240"/>
                    </a:lnTo>
                    <a:lnTo>
                      <a:pt x="878510" y="42356"/>
                    </a:lnTo>
                    <a:lnTo>
                      <a:pt x="834780" y="27442"/>
                    </a:lnTo>
                    <a:lnTo>
                      <a:pt x="789709" y="15624"/>
                    </a:lnTo>
                    <a:lnTo>
                      <a:pt x="743422" y="7027"/>
                    </a:lnTo>
                    <a:lnTo>
                      <a:pt x="696044" y="1777"/>
                    </a:lnTo>
                    <a:lnTo>
                      <a:pt x="647700" y="0"/>
                    </a:lnTo>
                    <a:close/>
                  </a:path>
                </a:pathLst>
              </a:custGeom>
              <a:grpFill/>
              <a:ln>
                <a:solidFill>
                  <a:schemeClr val="bg1"/>
                </a:solidFill>
              </a:ln>
            </p:spPr>
            <p:txBody>
              <a:bodyPr wrap="square" lIns="0" tIns="0" rIns="0" bIns="0" rtlCol="0"/>
              <a:lstStyle/>
              <a:p>
                <a:endParaRPr/>
              </a:p>
            </p:txBody>
          </p:sp>
          <p:sp>
            <p:nvSpPr>
              <p:cNvPr id="14" name="object 18"/>
              <p:cNvSpPr/>
              <p:nvPr/>
            </p:nvSpPr>
            <p:spPr>
              <a:xfrm>
                <a:off x="5743956" y="2277808"/>
                <a:ext cx="709295" cy="668655"/>
              </a:xfrm>
              <a:custGeom>
                <a:avLst/>
                <a:gdLst/>
                <a:ahLst/>
                <a:cxnLst/>
                <a:rect l="l" t="t" r="r" b="b"/>
                <a:pathLst>
                  <a:path w="709295" h="668655">
                    <a:moveTo>
                      <a:pt x="296481" y="380136"/>
                    </a:moveTo>
                    <a:lnTo>
                      <a:pt x="294182" y="372465"/>
                    </a:lnTo>
                    <a:lnTo>
                      <a:pt x="291896" y="364045"/>
                    </a:lnTo>
                    <a:lnTo>
                      <a:pt x="283489" y="359448"/>
                    </a:lnTo>
                    <a:lnTo>
                      <a:pt x="275844" y="361746"/>
                    </a:lnTo>
                    <a:lnTo>
                      <a:pt x="205549" y="380136"/>
                    </a:lnTo>
                    <a:lnTo>
                      <a:pt x="251777" y="354850"/>
                    </a:lnTo>
                    <a:lnTo>
                      <a:pt x="272796" y="343344"/>
                    </a:lnTo>
                    <a:lnTo>
                      <a:pt x="280428" y="339521"/>
                    </a:lnTo>
                    <a:lnTo>
                      <a:pt x="282727" y="330314"/>
                    </a:lnTo>
                    <a:lnTo>
                      <a:pt x="275082" y="314998"/>
                    </a:lnTo>
                    <a:lnTo>
                      <a:pt x="265912" y="312686"/>
                    </a:lnTo>
                    <a:lnTo>
                      <a:pt x="258279" y="316522"/>
                    </a:lnTo>
                    <a:lnTo>
                      <a:pt x="186448" y="354850"/>
                    </a:lnTo>
                    <a:lnTo>
                      <a:pt x="190779" y="351015"/>
                    </a:lnTo>
                    <a:lnTo>
                      <a:pt x="250634" y="298132"/>
                    </a:lnTo>
                    <a:lnTo>
                      <a:pt x="251396" y="288163"/>
                    </a:lnTo>
                    <a:lnTo>
                      <a:pt x="240703" y="275907"/>
                    </a:lnTo>
                    <a:lnTo>
                      <a:pt x="230771" y="275145"/>
                    </a:lnTo>
                    <a:lnTo>
                      <a:pt x="154355" y="341820"/>
                    </a:lnTo>
                    <a:lnTo>
                      <a:pt x="146900" y="344982"/>
                    </a:lnTo>
                    <a:lnTo>
                      <a:pt x="139458" y="347560"/>
                    </a:lnTo>
                    <a:lnTo>
                      <a:pt x="132003" y="349580"/>
                    </a:lnTo>
                    <a:lnTo>
                      <a:pt x="124561" y="351015"/>
                    </a:lnTo>
                    <a:lnTo>
                      <a:pt x="124561" y="350240"/>
                    </a:lnTo>
                    <a:lnTo>
                      <a:pt x="125323" y="350240"/>
                    </a:lnTo>
                    <a:lnTo>
                      <a:pt x="132715" y="333451"/>
                    </a:lnTo>
                    <a:lnTo>
                      <a:pt x="137452" y="315950"/>
                    </a:lnTo>
                    <a:lnTo>
                      <a:pt x="139179" y="298729"/>
                    </a:lnTo>
                    <a:lnTo>
                      <a:pt x="137541" y="282803"/>
                    </a:lnTo>
                    <a:lnTo>
                      <a:pt x="136017" y="275145"/>
                    </a:lnTo>
                    <a:lnTo>
                      <a:pt x="127609" y="270535"/>
                    </a:lnTo>
                    <a:lnTo>
                      <a:pt x="112331" y="273608"/>
                    </a:lnTo>
                    <a:lnTo>
                      <a:pt x="107746" y="282041"/>
                    </a:lnTo>
                    <a:lnTo>
                      <a:pt x="109270" y="289699"/>
                    </a:lnTo>
                    <a:lnTo>
                      <a:pt x="109232" y="298132"/>
                    </a:lnTo>
                    <a:lnTo>
                      <a:pt x="106413" y="307708"/>
                    </a:lnTo>
                    <a:lnTo>
                      <a:pt x="101536" y="318579"/>
                    </a:lnTo>
                    <a:lnTo>
                      <a:pt x="95516" y="330314"/>
                    </a:lnTo>
                    <a:lnTo>
                      <a:pt x="87414" y="345973"/>
                    </a:lnTo>
                    <a:lnTo>
                      <a:pt x="79946" y="362991"/>
                    </a:lnTo>
                    <a:lnTo>
                      <a:pt x="74345" y="381292"/>
                    </a:lnTo>
                    <a:lnTo>
                      <a:pt x="71831" y="400824"/>
                    </a:lnTo>
                    <a:lnTo>
                      <a:pt x="0" y="439915"/>
                    </a:lnTo>
                    <a:lnTo>
                      <a:pt x="32092" y="498932"/>
                    </a:lnTo>
                    <a:lnTo>
                      <a:pt x="107746" y="458304"/>
                    </a:lnTo>
                    <a:lnTo>
                      <a:pt x="128930" y="463880"/>
                    </a:lnTo>
                    <a:lnTo>
                      <a:pt x="154546" y="459740"/>
                    </a:lnTo>
                    <a:lnTo>
                      <a:pt x="158559" y="458304"/>
                    </a:lnTo>
                    <a:lnTo>
                      <a:pt x="179311" y="450875"/>
                    </a:lnTo>
                    <a:lnTo>
                      <a:pt x="197916" y="442214"/>
                    </a:lnTo>
                    <a:lnTo>
                      <a:pt x="264388" y="442976"/>
                    </a:lnTo>
                    <a:lnTo>
                      <a:pt x="272796" y="442976"/>
                    </a:lnTo>
                    <a:lnTo>
                      <a:pt x="273558" y="442214"/>
                    </a:lnTo>
                    <a:lnTo>
                      <a:pt x="279666" y="436079"/>
                    </a:lnTo>
                    <a:lnTo>
                      <a:pt x="279666" y="419227"/>
                    </a:lnTo>
                    <a:lnTo>
                      <a:pt x="272796" y="412318"/>
                    </a:lnTo>
                    <a:lnTo>
                      <a:pt x="264388" y="412318"/>
                    </a:lnTo>
                    <a:lnTo>
                      <a:pt x="202488" y="411556"/>
                    </a:lnTo>
                    <a:lnTo>
                      <a:pt x="283489" y="390867"/>
                    </a:lnTo>
                    <a:lnTo>
                      <a:pt x="291896" y="388569"/>
                    </a:lnTo>
                    <a:lnTo>
                      <a:pt x="296481" y="380136"/>
                    </a:lnTo>
                    <a:close/>
                  </a:path>
                  <a:path w="709295" h="668655">
                    <a:moveTo>
                      <a:pt x="380530" y="190068"/>
                    </a:moveTo>
                    <a:lnTo>
                      <a:pt x="379006" y="180111"/>
                    </a:lnTo>
                    <a:lnTo>
                      <a:pt x="345757" y="157886"/>
                    </a:lnTo>
                    <a:lnTo>
                      <a:pt x="294182" y="123393"/>
                    </a:lnTo>
                    <a:lnTo>
                      <a:pt x="289306" y="116954"/>
                    </a:lnTo>
                    <a:lnTo>
                      <a:pt x="284924" y="110363"/>
                    </a:lnTo>
                    <a:lnTo>
                      <a:pt x="280974" y="103784"/>
                    </a:lnTo>
                    <a:lnTo>
                      <a:pt x="277380" y="97332"/>
                    </a:lnTo>
                    <a:lnTo>
                      <a:pt x="278142" y="97332"/>
                    </a:lnTo>
                    <a:lnTo>
                      <a:pt x="295859" y="100164"/>
                    </a:lnTo>
                    <a:lnTo>
                      <a:pt x="313867" y="100406"/>
                    </a:lnTo>
                    <a:lnTo>
                      <a:pt x="331012" y="97764"/>
                    </a:lnTo>
                    <a:lnTo>
                      <a:pt x="332130" y="97332"/>
                    </a:lnTo>
                    <a:lnTo>
                      <a:pt x="346151" y="91973"/>
                    </a:lnTo>
                    <a:lnTo>
                      <a:pt x="353021" y="88138"/>
                    </a:lnTo>
                    <a:lnTo>
                      <a:pt x="355320" y="79705"/>
                    </a:lnTo>
                    <a:lnTo>
                      <a:pt x="349631" y="69443"/>
                    </a:lnTo>
                    <a:lnTo>
                      <a:pt x="347675" y="65913"/>
                    </a:lnTo>
                    <a:lnTo>
                      <a:pt x="339267" y="63614"/>
                    </a:lnTo>
                    <a:lnTo>
                      <a:pt x="332397" y="67449"/>
                    </a:lnTo>
                    <a:lnTo>
                      <a:pt x="324637" y="69443"/>
                    </a:lnTo>
                    <a:lnTo>
                      <a:pt x="314439" y="69075"/>
                    </a:lnTo>
                    <a:lnTo>
                      <a:pt x="302514" y="67119"/>
                    </a:lnTo>
                    <a:lnTo>
                      <a:pt x="289598" y="64376"/>
                    </a:lnTo>
                    <a:lnTo>
                      <a:pt x="272326" y="60426"/>
                    </a:lnTo>
                    <a:lnTo>
                      <a:pt x="268300" y="59778"/>
                    </a:lnTo>
                    <a:lnTo>
                      <a:pt x="253974" y="57480"/>
                    </a:lnTo>
                    <a:lnTo>
                      <a:pt x="234911" y="56832"/>
                    </a:lnTo>
                    <a:lnTo>
                      <a:pt x="215480" y="59778"/>
                    </a:lnTo>
                    <a:lnTo>
                      <a:pt x="159702" y="0"/>
                    </a:lnTo>
                    <a:lnTo>
                      <a:pt x="110807" y="45986"/>
                    </a:lnTo>
                    <a:lnTo>
                      <a:pt x="169633" y="108826"/>
                    </a:lnTo>
                    <a:lnTo>
                      <a:pt x="168173" y="131152"/>
                    </a:lnTo>
                    <a:lnTo>
                      <a:pt x="177952" y="155194"/>
                    </a:lnTo>
                    <a:lnTo>
                      <a:pt x="192735" y="176949"/>
                    </a:lnTo>
                    <a:lnTo>
                      <a:pt x="206311" y="192366"/>
                    </a:lnTo>
                    <a:lnTo>
                      <a:pt x="222364" y="256743"/>
                    </a:lnTo>
                    <a:lnTo>
                      <a:pt x="223888" y="263639"/>
                    </a:lnTo>
                    <a:lnTo>
                      <a:pt x="229997" y="268236"/>
                    </a:lnTo>
                    <a:lnTo>
                      <a:pt x="239166" y="268236"/>
                    </a:lnTo>
                    <a:lnTo>
                      <a:pt x="240703" y="267474"/>
                    </a:lnTo>
                    <a:lnTo>
                      <a:pt x="249110" y="265176"/>
                    </a:lnTo>
                    <a:lnTo>
                      <a:pt x="253695" y="257517"/>
                    </a:lnTo>
                    <a:lnTo>
                      <a:pt x="252158" y="249085"/>
                    </a:lnTo>
                    <a:lnTo>
                      <a:pt x="237642" y="188531"/>
                    </a:lnTo>
                    <a:lnTo>
                      <a:pt x="278142" y="261340"/>
                    </a:lnTo>
                    <a:lnTo>
                      <a:pt x="281203" y="266712"/>
                    </a:lnTo>
                    <a:lnTo>
                      <a:pt x="285788" y="269011"/>
                    </a:lnTo>
                    <a:lnTo>
                      <a:pt x="294182" y="269011"/>
                    </a:lnTo>
                    <a:lnTo>
                      <a:pt x="297243" y="268236"/>
                    </a:lnTo>
                    <a:lnTo>
                      <a:pt x="299529" y="266712"/>
                    </a:lnTo>
                    <a:lnTo>
                      <a:pt x="307174" y="262877"/>
                    </a:lnTo>
                    <a:lnTo>
                      <a:pt x="309473" y="252920"/>
                    </a:lnTo>
                    <a:lnTo>
                      <a:pt x="273888" y="188531"/>
                    </a:lnTo>
                    <a:lnTo>
                      <a:pt x="270497" y="182410"/>
                    </a:lnTo>
                    <a:lnTo>
                      <a:pt x="322453" y="238353"/>
                    </a:lnTo>
                    <a:lnTo>
                      <a:pt x="325513" y="241414"/>
                    </a:lnTo>
                    <a:lnTo>
                      <a:pt x="329336" y="242951"/>
                    </a:lnTo>
                    <a:lnTo>
                      <a:pt x="337743" y="242951"/>
                    </a:lnTo>
                    <a:lnTo>
                      <a:pt x="341566" y="241414"/>
                    </a:lnTo>
                    <a:lnTo>
                      <a:pt x="344614" y="239115"/>
                    </a:lnTo>
                    <a:lnTo>
                      <a:pt x="350735" y="232994"/>
                    </a:lnTo>
                    <a:lnTo>
                      <a:pt x="350735" y="223786"/>
                    </a:lnTo>
                    <a:lnTo>
                      <a:pt x="345376" y="217665"/>
                    </a:lnTo>
                    <a:lnTo>
                      <a:pt x="312483" y="182410"/>
                    </a:lnTo>
                    <a:lnTo>
                      <a:pt x="289598" y="157886"/>
                    </a:lnTo>
                    <a:lnTo>
                      <a:pt x="356844" y="203098"/>
                    </a:lnTo>
                    <a:lnTo>
                      <a:pt x="359905" y="203860"/>
                    </a:lnTo>
                    <a:lnTo>
                      <a:pt x="367538" y="203860"/>
                    </a:lnTo>
                    <a:lnTo>
                      <a:pt x="372884" y="201561"/>
                    </a:lnTo>
                    <a:lnTo>
                      <a:pt x="380530" y="190068"/>
                    </a:lnTo>
                    <a:close/>
                  </a:path>
                  <a:path w="709295" h="668655">
                    <a:moveTo>
                      <a:pt x="471462" y="428421"/>
                    </a:moveTo>
                    <a:lnTo>
                      <a:pt x="469163" y="419227"/>
                    </a:lnTo>
                    <a:lnTo>
                      <a:pt x="453885" y="411556"/>
                    </a:lnTo>
                    <a:lnTo>
                      <a:pt x="444715" y="413854"/>
                    </a:lnTo>
                    <a:lnTo>
                      <a:pt x="440893" y="421525"/>
                    </a:lnTo>
                    <a:lnTo>
                      <a:pt x="410324" y="475932"/>
                    </a:lnTo>
                    <a:lnTo>
                      <a:pt x="413613" y="462902"/>
                    </a:lnTo>
                    <a:lnTo>
                      <a:pt x="414959" y="457542"/>
                    </a:lnTo>
                    <a:lnTo>
                      <a:pt x="430961" y="393928"/>
                    </a:lnTo>
                    <a:lnTo>
                      <a:pt x="433247" y="385495"/>
                    </a:lnTo>
                    <a:lnTo>
                      <a:pt x="427901" y="377075"/>
                    </a:lnTo>
                    <a:lnTo>
                      <a:pt x="419493" y="375539"/>
                    </a:lnTo>
                    <a:lnTo>
                      <a:pt x="411099" y="373240"/>
                    </a:lnTo>
                    <a:lnTo>
                      <a:pt x="402691" y="378599"/>
                    </a:lnTo>
                    <a:lnTo>
                      <a:pt x="401154" y="387032"/>
                    </a:lnTo>
                    <a:lnTo>
                      <a:pt x="383590" y="457542"/>
                    </a:lnTo>
                    <a:lnTo>
                      <a:pt x="383590" y="372465"/>
                    </a:lnTo>
                    <a:lnTo>
                      <a:pt x="376707" y="365569"/>
                    </a:lnTo>
                    <a:lnTo>
                      <a:pt x="359905" y="365569"/>
                    </a:lnTo>
                    <a:lnTo>
                      <a:pt x="353021" y="372465"/>
                    </a:lnTo>
                    <a:lnTo>
                      <a:pt x="353021" y="462902"/>
                    </a:lnTo>
                    <a:lnTo>
                      <a:pt x="335445" y="387032"/>
                    </a:lnTo>
                    <a:lnTo>
                      <a:pt x="333921" y="378599"/>
                    </a:lnTo>
                    <a:lnTo>
                      <a:pt x="325513" y="374002"/>
                    </a:lnTo>
                    <a:lnTo>
                      <a:pt x="308698" y="377075"/>
                    </a:lnTo>
                    <a:lnTo>
                      <a:pt x="304114" y="385495"/>
                    </a:lnTo>
                    <a:lnTo>
                      <a:pt x="305650" y="393928"/>
                    </a:lnTo>
                    <a:lnTo>
                      <a:pt x="327037" y="485127"/>
                    </a:lnTo>
                    <a:lnTo>
                      <a:pt x="326212" y="493153"/>
                    </a:lnTo>
                    <a:lnTo>
                      <a:pt x="324942" y="501027"/>
                    </a:lnTo>
                    <a:lnTo>
                      <a:pt x="323392" y="508622"/>
                    </a:lnTo>
                    <a:lnTo>
                      <a:pt x="321691" y="515785"/>
                    </a:lnTo>
                    <a:lnTo>
                      <a:pt x="321691" y="515023"/>
                    </a:lnTo>
                    <a:lnTo>
                      <a:pt x="320929" y="515023"/>
                    </a:lnTo>
                    <a:lnTo>
                      <a:pt x="282359" y="478269"/>
                    </a:lnTo>
                    <a:lnTo>
                      <a:pt x="259803" y="469798"/>
                    </a:lnTo>
                    <a:lnTo>
                      <a:pt x="252158" y="474395"/>
                    </a:lnTo>
                    <a:lnTo>
                      <a:pt x="247573" y="489724"/>
                    </a:lnTo>
                    <a:lnTo>
                      <a:pt x="252158" y="497395"/>
                    </a:lnTo>
                    <a:lnTo>
                      <a:pt x="259803" y="499694"/>
                    </a:lnTo>
                    <a:lnTo>
                      <a:pt x="267131" y="503542"/>
                    </a:lnTo>
                    <a:lnTo>
                      <a:pt x="274320" y="510895"/>
                    </a:lnTo>
                    <a:lnTo>
                      <a:pt x="281508" y="520712"/>
                    </a:lnTo>
                    <a:lnTo>
                      <a:pt x="288836" y="531876"/>
                    </a:lnTo>
                    <a:lnTo>
                      <a:pt x="298653" y="546633"/>
                    </a:lnTo>
                    <a:lnTo>
                      <a:pt x="310045" y="561390"/>
                    </a:lnTo>
                    <a:lnTo>
                      <a:pt x="323443" y="574992"/>
                    </a:lnTo>
                    <a:lnTo>
                      <a:pt x="339267" y="586295"/>
                    </a:lnTo>
                    <a:lnTo>
                      <a:pt x="339267" y="668299"/>
                    </a:lnTo>
                    <a:lnTo>
                      <a:pt x="406514" y="668299"/>
                    </a:lnTo>
                    <a:lnTo>
                      <a:pt x="406514" y="581698"/>
                    </a:lnTo>
                    <a:lnTo>
                      <a:pt x="421576" y="565340"/>
                    </a:lnTo>
                    <a:lnTo>
                      <a:pt x="430199" y="540499"/>
                    </a:lnTo>
                    <a:lnTo>
                      <a:pt x="433997" y="515785"/>
                    </a:lnTo>
                    <a:lnTo>
                      <a:pt x="434225" y="514235"/>
                    </a:lnTo>
                    <a:lnTo>
                      <a:pt x="435546" y="493560"/>
                    </a:lnTo>
                    <a:lnTo>
                      <a:pt x="445389" y="475932"/>
                    </a:lnTo>
                    <a:lnTo>
                      <a:pt x="467639" y="436079"/>
                    </a:lnTo>
                    <a:lnTo>
                      <a:pt x="471462" y="428421"/>
                    </a:lnTo>
                    <a:close/>
                  </a:path>
                  <a:path w="709295" h="668655">
                    <a:moveTo>
                      <a:pt x="638035" y="44450"/>
                    </a:moveTo>
                    <a:lnTo>
                      <a:pt x="587603" y="0"/>
                    </a:lnTo>
                    <a:lnTo>
                      <a:pt x="531063" y="65151"/>
                    </a:lnTo>
                    <a:lnTo>
                      <a:pt x="508965" y="67500"/>
                    </a:lnTo>
                    <a:lnTo>
                      <a:pt x="486168" y="80479"/>
                    </a:lnTo>
                    <a:lnTo>
                      <a:pt x="465937" y="97485"/>
                    </a:lnTo>
                    <a:lnTo>
                      <a:pt x="451586" y="111899"/>
                    </a:lnTo>
                    <a:lnTo>
                      <a:pt x="388937" y="134124"/>
                    </a:lnTo>
                    <a:lnTo>
                      <a:pt x="381292" y="137185"/>
                    </a:lnTo>
                    <a:lnTo>
                      <a:pt x="376707" y="145618"/>
                    </a:lnTo>
                    <a:lnTo>
                      <a:pt x="379768" y="154051"/>
                    </a:lnTo>
                    <a:lnTo>
                      <a:pt x="382816" y="161709"/>
                    </a:lnTo>
                    <a:lnTo>
                      <a:pt x="388937" y="165544"/>
                    </a:lnTo>
                    <a:lnTo>
                      <a:pt x="398106" y="165544"/>
                    </a:lnTo>
                    <a:lnTo>
                      <a:pt x="400392" y="164782"/>
                    </a:lnTo>
                    <a:lnTo>
                      <a:pt x="458470" y="144081"/>
                    </a:lnTo>
                    <a:lnTo>
                      <a:pt x="389699" y="191604"/>
                    </a:lnTo>
                    <a:lnTo>
                      <a:pt x="382816" y="196202"/>
                    </a:lnTo>
                    <a:lnTo>
                      <a:pt x="381292" y="206159"/>
                    </a:lnTo>
                    <a:lnTo>
                      <a:pt x="388937" y="217665"/>
                    </a:lnTo>
                    <a:lnTo>
                      <a:pt x="393522" y="219964"/>
                    </a:lnTo>
                    <a:lnTo>
                      <a:pt x="401154" y="219964"/>
                    </a:lnTo>
                    <a:lnTo>
                      <a:pt x="404215" y="219189"/>
                    </a:lnTo>
                    <a:lnTo>
                      <a:pt x="406514" y="216890"/>
                    </a:lnTo>
                    <a:lnTo>
                      <a:pt x="466115" y="175514"/>
                    </a:lnTo>
                    <a:lnTo>
                      <a:pt x="410324" y="239115"/>
                    </a:lnTo>
                    <a:lnTo>
                      <a:pt x="411099" y="249085"/>
                    </a:lnTo>
                    <a:lnTo>
                      <a:pt x="417207" y="254444"/>
                    </a:lnTo>
                    <a:lnTo>
                      <a:pt x="420268" y="256743"/>
                    </a:lnTo>
                    <a:lnTo>
                      <a:pt x="423316" y="258279"/>
                    </a:lnTo>
                    <a:lnTo>
                      <a:pt x="431723" y="258279"/>
                    </a:lnTo>
                    <a:lnTo>
                      <a:pt x="435546" y="256743"/>
                    </a:lnTo>
                    <a:lnTo>
                      <a:pt x="438607" y="252920"/>
                    </a:lnTo>
                    <a:lnTo>
                      <a:pt x="492848" y="190842"/>
                    </a:lnTo>
                    <a:lnTo>
                      <a:pt x="456171" y="259816"/>
                    </a:lnTo>
                    <a:lnTo>
                      <a:pt x="452361" y="267474"/>
                    </a:lnTo>
                    <a:lnTo>
                      <a:pt x="454647" y="276669"/>
                    </a:lnTo>
                    <a:lnTo>
                      <a:pt x="462292" y="280504"/>
                    </a:lnTo>
                    <a:lnTo>
                      <a:pt x="464578" y="282041"/>
                    </a:lnTo>
                    <a:lnTo>
                      <a:pt x="474510" y="282041"/>
                    </a:lnTo>
                    <a:lnTo>
                      <a:pt x="479856" y="278968"/>
                    </a:lnTo>
                    <a:lnTo>
                      <a:pt x="482917" y="273608"/>
                    </a:lnTo>
                    <a:lnTo>
                      <a:pt x="527240" y="190842"/>
                    </a:lnTo>
                    <a:lnTo>
                      <a:pt x="533095" y="185369"/>
                    </a:lnTo>
                    <a:lnTo>
                      <a:pt x="539178" y="180390"/>
                    </a:lnTo>
                    <a:lnTo>
                      <a:pt x="545401" y="175856"/>
                    </a:lnTo>
                    <a:lnTo>
                      <a:pt x="545922" y="175514"/>
                    </a:lnTo>
                    <a:lnTo>
                      <a:pt x="551688" y="171678"/>
                    </a:lnTo>
                    <a:lnTo>
                      <a:pt x="551688" y="172440"/>
                    </a:lnTo>
                    <a:lnTo>
                      <a:pt x="550697" y="190627"/>
                    </a:lnTo>
                    <a:lnTo>
                      <a:pt x="552361" y="208749"/>
                    </a:lnTo>
                    <a:lnTo>
                      <a:pt x="556742" y="225577"/>
                    </a:lnTo>
                    <a:lnTo>
                      <a:pt x="563918" y="239890"/>
                    </a:lnTo>
                    <a:lnTo>
                      <a:pt x="568502" y="246786"/>
                    </a:lnTo>
                    <a:lnTo>
                      <a:pt x="576897" y="248310"/>
                    </a:lnTo>
                    <a:lnTo>
                      <a:pt x="590651" y="239115"/>
                    </a:lnTo>
                    <a:lnTo>
                      <a:pt x="592188" y="230695"/>
                    </a:lnTo>
                    <a:lnTo>
                      <a:pt x="587603" y="223786"/>
                    </a:lnTo>
                    <a:lnTo>
                      <a:pt x="584898" y="216001"/>
                    </a:lnTo>
                    <a:lnTo>
                      <a:pt x="584352" y="205689"/>
                    </a:lnTo>
                    <a:lnTo>
                      <a:pt x="585241" y="193509"/>
                    </a:lnTo>
                    <a:lnTo>
                      <a:pt x="587857" y="171678"/>
                    </a:lnTo>
                    <a:lnTo>
                      <a:pt x="588949" y="162674"/>
                    </a:lnTo>
                    <a:lnTo>
                      <a:pt x="589991" y="144081"/>
                    </a:lnTo>
                    <a:lnTo>
                      <a:pt x="588873" y="124929"/>
                    </a:lnTo>
                    <a:lnTo>
                      <a:pt x="584542" y="105765"/>
                    </a:lnTo>
                    <a:lnTo>
                      <a:pt x="638035" y="44450"/>
                    </a:lnTo>
                    <a:close/>
                  </a:path>
                  <a:path w="709295" h="668655">
                    <a:moveTo>
                      <a:pt x="709091" y="493560"/>
                    </a:moveTo>
                    <a:lnTo>
                      <a:pt x="696493" y="479767"/>
                    </a:lnTo>
                    <a:lnTo>
                      <a:pt x="686282" y="468579"/>
                    </a:lnTo>
                    <a:lnTo>
                      <a:pt x="660120" y="439915"/>
                    </a:lnTo>
                    <a:lnTo>
                      <a:pt x="651027" y="429945"/>
                    </a:lnTo>
                    <a:lnTo>
                      <a:pt x="651179" y="407619"/>
                    </a:lnTo>
                    <a:lnTo>
                      <a:pt x="640803" y="383489"/>
                    </a:lnTo>
                    <a:lnTo>
                      <a:pt x="638022" y="379374"/>
                    </a:lnTo>
                    <a:lnTo>
                      <a:pt x="625983" y="361518"/>
                    </a:lnTo>
                    <a:lnTo>
                      <a:pt x="619810" y="354076"/>
                    </a:lnTo>
                    <a:lnTo>
                      <a:pt x="615365" y="348716"/>
                    </a:lnTo>
                    <a:lnTo>
                      <a:pt x="612813" y="345643"/>
                    </a:lnTo>
                    <a:lnTo>
                      <a:pt x="597535" y="281266"/>
                    </a:lnTo>
                    <a:lnTo>
                      <a:pt x="595236" y="272846"/>
                    </a:lnTo>
                    <a:lnTo>
                      <a:pt x="587603" y="268236"/>
                    </a:lnTo>
                    <a:lnTo>
                      <a:pt x="579196" y="269773"/>
                    </a:lnTo>
                    <a:lnTo>
                      <a:pt x="570788" y="272072"/>
                    </a:lnTo>
                    <a:lnTo>
                      <a:pt x="566204" y="279742"/>
                    </a:lnTo>
                    <a:lnTo>
                      <a:pt x="567728" y="288163"/>
                    </a:lnTo>
                    <a:lnTo>
                      <a:pt x="582256" y="348716"/>
                    </a:lnTo>
                    <a:lnTo>
                      <a:pt x="541756" y="275145"/>
                    </a:lnTo>
                    <a:lnTo>
                      <a:pt x="537933" y="267474"/>
                    </a:lnTo>
                    <a:lnTo>
                      <a:pt x="528764" y="265176"/>
                    </a:lnTo>
                    <a:lnTo>
                      <a:pt x="513486" y="272846"/>
                    </a:lnTo>
                    <a:lnTo>
                      <a:pt x="511187" y="282041"/>
                    </a:lnTo>
                    <a:lnTo>
                      <a:pt x="515010" y="289699"/>
                    </a:lnTo>
                    <a:lnTo>
                      <a:pt x="550164" y="354076"/>
                    </a:lnTo>
                    <a:lnTo>
                      <a:pt x="498195" y="298132"/>
                    </a:lnTo>
                    <a:lnTo>
                      <a:pt x="492086" y="291998"/>
                    </a:lnTo>
                    <a:lnTo>
                      <a:pt x="482917" y="291236"/>
                    </a:lnTo>
                    <a:lnTo>
                      <a:pt x="470700" y="303491"/>
                    </a:lnTo>
                    <a:lnTo>
                      <a:pt x="469925" y="312699"/>
                    </a:lnTo>
                    <a:lnTo>
                      <a:pt x="476046" y="318820"/>
                    </a:lnTo>
                    <a:lnTo>
                      <a:pt x="531825" y="379374"/>
                    </a:lnTo>
                    <a:lnTo>
                      <a:pt x="467639" y="335686"/>
                    </a:lnTo>
                    <a:lnTo>
                      <a:pt x="460756" y="331089"/>
                    </a:lnTo>
                    <a:lnTo>
                      <a:pt x="450824" y="332613"/>
                    </a:lnTo>
                    <a:lnTo>
                      <a:pt x="441655" y="346417"/>
                    </a:lnTo>
                    <a:lnTo>
                      <a:pt x="443191" y="356374"/>
                    </a:lnTo>
                    <a:lnTo>
                      <a:pt x="450062" y="360972"/>
                    </a:lnTo>
                    <a:lnTo>
                      <a:pt x="527240" y="413854"/>
                    </a:lnTo>
                    <a:lnTo>
                      <a:pt x="532117" y="420293"/>
                    </a:lnTo>
                    <a:lnTo>
                      <a:pt x="536498" y="426885"/>
                    </a:lnTo>
                    <a:lnTo>
                      <a:pt x="540448" y="433476"/>
                    </a:lnTo>
                    <a:lnTo>
                      <a:pt x="544042" y="439915"/>
                    </a:lnTo>
                    <a:lnTo>
                      <a:pt x="543280" y="439915"/>
                    </a:lnTo>
                    <a:lnTo>
                      <a:pt x="525564" y="437083"/>
                    </a:lnTo>
                    <a:lnTo>
                      <a:pt x="507555" y="436854"/>
                    </a:lnTo>
                    <a:lnTo>
                      <a:pt x="490423" y="439483"/>
                    </a:lnTo>
                    <a:lnTo>
                      <a:pt x="475272" y="445274"/>
                    </a:lnTo>
                    <a:lnTo>
                      <a:pt x="468401" y="449110"/>
                    </a:lnTo>
                    <a:lnTo>
                      <a:pt x="465340" y="457542"/>
                    </a:lnTo>
                    <a:lnTo>
                      <a:pt x="472986" y="471335"/>
                    </a:lnTo>
                    <a:lnTo>
                      <a:pt x="481393" y="474395"/>
                    </a:lnTo>
                    <a:lnTo>
                      <a:pt x="488264" y="470573"/>
                    </a:lnTo>
                    <a:lnTo>
                      <a:pt x="496023" y="468579"/>
                    </a:lnTo>
                    <a:lnTo>
                      <a:pt x="506222" y="469036"/>
                    </a:lnTo>
                    <a:lnTo>
                      <a:pt x="518134" y="471220"/>
                    </a:lnTo>
                    <a:lnTo>
                      <a:pt x="531063" y="474395"/>
                    </a:lnTo>
                    <a:lnTo>
                      <a:pt x="548335" y="478370"/>
                    </a:lnTo>
                    <a:lnTo>
                      <a:pt x="566686" y="481393"/>
                    </a:lnTo>
                    <a:lnTo>
                      <a:pt x="585749" y="482269"/>
                    </a:lnTo>
                    <a:lnTo>
                      <a:pt x="605180" y="479767"/>
                    </a:lnTo>
                    <a:lnTo>
                      <a:pt x="660184" y="539546"/>
                    </a:lnTo>
                    <a:lnTo>
                      <a:pt x="709091" y="493560"/>
                    </a:lnTo>
                    <a:close/>
                  </a:path>
                </a:pathLst>
              </a:custGeom>
              <a:grpFill/>
              <a:ln>
                <a:solidFill>
                  <a:schemeClr val="bg1"/>
                </a:solidFill>
              </a:ln>
            </p:spPr>
            <p:txBody>
              <a:bodyPr wrap="square" lIns="0" tIns="0" rIns="0" bIns="0" rtlCol="0"/>
              <a:lstStyle/>
              <a:p>
                <a:endParaRPr/>
              </a:p>
            </p:txBody>
          </p:sp>
        </p:grpSp>
        <p:sp>
          <p:nvSpPr>
            <p:cNvPr id="15" name="object 19"/>
            <p:cNvSpPr txBox="1"/>
            <p:nvPr/>
          </p:nvSpPr>
          <p:spPr>
            <a:xfrm>
              <a:off x="3967606" y="1945457"/>
              <a:ext cx="3268727" cy="770339"/>
            </a:xfrm>
            <a:prstGeom prst="rect">
              <a:avLst/>
            </a:prstGeom>
          </p:spPr>
          <p:txBody>
            <a:bodyPr vert="horz" wrap="square" lIns="0" tIns="46355" rIns="0" bIns="0" rtlCol="0">
              <a:spAutoFit/>
            </a:bodyPr>
            <a:lstStyle/>
            <a:p>
              <a:pPr marL="12700" marR="5080" indent="-635" algn="ctr">
                <a:lnSpc>
                  <a:spcPct val="90800"/>
                </a:lnSpc>
                <a:spcBef>
                  <a:spcPts val="365"/>
                </a:spcBef>
              </a:pPr>
              <a:r>
                <a:rPr sz="2400" spc="-10" dirty="0">
                  <a:solidFill>
                    <a:srgbClr val="2D2B20"/>
                  </a:solidFill>
                  <a:latin typeface="Tw Cen MT"/>
                  <a:cs typeface="Tw Cen MT"/>
                </a:rPr>
                <a:t>SUPPORTIVE </a:t>
              </a:r>
              <a:r>
                <a:rPr sz="2400" spc="-10" dirty="0" smtClean="0">
                  <a:solidFill>
                    <a:srgbClr val="2D2B20"/>
                  </a:solidFill>
                  <a:latin typeface="Tw Cen MT"/>
                  <a:cs typeface="Tw Cen MT"/>
                </a:rPr>
                <a:t>SERVICES</a:t>
              </a:r>
              <a:endParaRPr lang="en-US" sz="2400" spc="-10" dirty="0" smtClean="0">
                <a:solidFill>
                  <a:srgbClr val="2D2B20"/>
                </a:solidFill>
                <a:latin typeface="Tw Cen MT"/>
                <a:cs typeface="Tw Cen MT"/>
              </a:endParaRPr>
            </a:p>
            <a:p>
              <a:pPr marL="12700" marR="5080" indent="-635" algn="ctr">
                <a:lnSpc>
                  <a:spcPct val="90800"/>
                </a:lnSpc>
                <a:spcBef>
                  <a:spcPts val="365"/>
                </a:spcBef>
              </a:pPr>
              <a:r>
                <a:rPr lang="en-US" sz="2400" spc="-10" dirty="0" smtClean="0">
                  <a:solidFill>
                    <a:srgbClr val="2D2B20"/>
                  </a:solidFill>
                  <a:latin typeface="Tw Cen MT"/>
                  <a:cs typeface="Tw Cen MT"/>
                </a:rPr>
                <a:t>$100,000</a:t>
              </a:r>
              <a:endParaRPr dirty="0">
                <a:latin typeface="Tw Cen MT"/>
                <a:cs typeface="Tw Cen MT"/>
              </a:endParaRPr>
            </a:p>
          </p:txBody>
        </p:sp>
      </p:grpSp>
      <p:grpSp>
        <p:nvGrpSpPr>
          <p:cNvPr id="24" name="Group 23"/>
          <p:cNvGrpSpPr/>
          <p:nvPr/>
        </p:nvGrpSpPr>
        <p:grpSpPr>
          <a:xfrm>
            <a:off x="8566520" y="547565"/>
            <a:ext cx="2244472" cy="2719568"/>
            <a:chOff x="8118728" y="322521"/>
            <a:chExt cx="2244472" cy="2719568"/>
          </a:xfrm>
        </p:grpSpPr>
        <p:grpSp>
          <p:nvGrpSpPr>
            <p:cNvPr id="16" name="object 10"/>
            <p:cNvGrpSpPr/>
            <p:nvPr/>
          </p:nvGrpSpPr>
          <p:grpSpPr>
            <a:xfrm>
              <a:off x="8592629" y="322521"/>
              <a:ext cx="1296670" cy="1296670"/>
              <a:chOff x="2951226" y="1960626"/>
              <a:chExt cx="1296670" cy="1296670"/>
            </a:xfrm>
          </p:grpSpPr>
          <p:sp>
            <p:nvSpPr>
              <p:cNvPr id="17" name="object 11"/>
              <p:cNvSpPr/>
              <p:nvPr/>
            </p:nvSpPr>
            <p:spPr>
              <a:xfrm>
                <a:off x="2951226" y="1960626"/>
                <a:ext cx="1296670" cy="1296670"/>
              </a:xfrm>
              <a:custGeom>
                <a:avLst/>
                <a:gdLst/>
                <a:ahLst/>
                <a:cxnLst/>
                <a:rect l="l" t="t" r="r" b="b"/>
                <a:pathLst>
                  <a:path w="1296670" h="1296670">
                    <a:moveTo>
                      <a:pt x="648081" y="0"/>
                    </a:moveTo>
                    <a:lnTo>
                      <a:pt x="599718" y="1777"/>
                    </a:lnTo>
                    <a:lnTo>
                      <a:pt x="552321" y="7027"/>
                    </a:lnTo>
                    <a:lnTo>
                      <a:pt x="506013" y="15624"/>
                    </a:lnTo>
                    <a:lnTo>
                      <a:pt x="460920" y="27442"/>
                    </a:lnTo>
                    <a:lnTo>
                      <a:pt x="417169" y="42356"/>
                    </a:lnTo>
                    <a:lnTo>
                      <a:pt x="374883" y="60240"/>
                    </a:lnTo>
                    <a:lnTo>
                      <a:pt x="334189" y="80970"/>
                    </a:lnTo>
                    <a:lnTo>
                      <a:pt x="295211" y="104419"/>
                    </a:lnTo>
                    <a:lnTo>
                      <a:pt x="258076" y="130463"/>
                    </a:lnTo>
                    <a:lnTo>
                      <a:pt x="222908" y="158976"/>
                    </a:lnTo>
                    <a:lnTo>
                      <a:pt x="189833" y="189833"/>
                    </a:lnTo>
                    <a:lnTo>
                      <a:pt x="158976" y="222908"/>
                    </a:lnTo>
                    <a:lnTo>
                      <a:pt x="130463" y="258076"/>
                    </a:lnTo>
                    <a:lnTo>
                      <a:pt x="104419" y="295211"/>
                    </a:lnTo>
                    <a:lnTo>
                      <a:pt x="80970" y="334189"/>
                    </a:lnTo>
                    <a:lnTo>
                      <a:pt x="60240" y="374883"/>
                    </a:lnTo>
                    <a:lnTo>
                      <a:pt x="42356" y="417169"/>
                    </a:lnTo>
                    <a:lnTo>
                      <a:pt x="27442" y="460920"/>
                    </a:lnTo>
                    <a:lnTo>
                      <a:pt x="15624" y="506013"/>
                    </a:lnTo>
                    <a:lnTo>
                      <a:pt x="7027" y="552321"/>
                    </a:lnTo>
                    <a:lnTo>
                      <a:pt x="1777" y="599718"/>
                    </a:lnTo>
                    <a:lnTo>
                      <a:pt x="0" y="648081"/>
                    </a:lnTo>
                    <a:lnTo>
                      <a:pt x="1777" y="696443"/>
                    </a:lnTo>
                    <a:lnTo>
                      <a:pt x="7027" y="743840"/>
                    </a:lnTo>
                    <a:lnTo>
                      <a:pt x="15624" y="790148"/>
                    </a:lnTo>
                    <a:lnTo>
                      <a:pt x="27442" y="835241"/>
                    </a:lnTo>
                    <a:lnTo>
                      <a:pt x="42356" y="878992"/>
                    </a:lnTo>
                    <a:lnTo>
                      <a:pt x="60240" y="921278"/>
                    </a:lnTo>
                    <a:lnTo>
                      <a:pt x="80970" y="961972"/>
                    </a:lnTo>
                    <a:lnTo>
                      <a:pt x="104419" y="1000950"/>
                    </a:lnTo>
                    <a:lnTo>
                      <a:pt x="130463" y="1038085"/>
                    </a:lnTo>
                    <a:lnTo>
                      <a:pt x="158976" y="1073253"/>
                    </a:lnTo>
                    <a:lnTo>
                      <a:pt x="189833" y="1106328"/>
                    </a:lnTo>
                    <a:lnTo>
                      <a:pt x="222908" y="1137185"/>
                    </a:lnTo>
                    <a:lnTo>
                      <a:pt x="258076" y="1165698"/>
                    </a:lnTo>
                    <a:lnTo>
                      <a:pt x="295211" y="1191742"/>
                    </a:lnTo>
                    <a:lnTo>
                      <a:pt x="334189" y="1215191"/>
                    </a:lnTo>
                    <a:lnTo>
                      <a:pt x="374883" y="1235921"/>
                    </a:lnTo>
                    <a:lnTo>
                      <a:pt x="417169" y="1253805"/>
                    </a:lnTo>
                    <a:lnTo>
                      <a:pt x="460920" y="1268719"/>
                    </a:lnTo>
                    <a:lnTo>
                      <a:pt x="506013" y="1280537"/>
                    </a:lnTo>
                    <a:lnTo>
                      <a:pt x="552321" y="1289134"/>
                    </a:lnTo>
                    <a:lnTo>
                      <a:pt x="599718" y="1294384"/>
                    </a:lnTo>
                    <a:lnTo>
                      <a:pt x="648081" y="1296162"/>
                    </a:lnTo>
                    <a:lnTo>
                      <a:pt x="696443" y="1294384"/>
                    </a:lnTo>
                    <a:lnTo>
                      <a:pt x="743840" y="1289134"/>
                    </a:lnTo>
                    <a:lnTo>
                      <a:pt x="790148" y="1280537"/>
                    </a:lnTo>
                    <a:lnTo>
                      <a:pt x="835241" y="1268719"/>
                    </a:lnTo>
                    <a:lnTo>
                      <a:pt x="878992" y="1253805"/>
                    </a:lnTo>
                    <a:lnTo>
                      <a:pt x="921278" y="1235921"/>
                    </a:lnTo>
                    <a:lnTo>
                      <a:pt x="961972" y="1215191"/>
                    </a:lnTo>
                    <a:lnTo>
                      <a:pt x="1000950" y="1191742"/>
                    </a:lnTo>
                    <a:lnTo>
                      <a:pt x="1038085" y="1165698"/>
                    </a:lnTo>
                    <a:lnTo>
                      <a:pt x="1073253" y="1137185"/>
                    </a:lnTo>
                    <a:lnTo>
                      <a:pt x="1106328" y="1106328"/>
                    </a:lnTo>
                    <a:lnTo>
                      <a:pt x="1137185" y="1073253"/>
                    </a:lnTo>
                    <a:lnTo>
                      <a:pt x="1165698" y="1038085"/>
                    </a:lnTo>
                    <a:lnTo>
                      <a:pt x="1191742" y="1000950"/>
                    </a:lnTo>
                    <a:lnTo>
                      <a:pt x="1215191" y="961972"/>
                    </a:lnTo>
                    <a:lnTo>
                      <a:pt x="1235921" y="921278"/>
                    </a:lnTo>
                    <a:lnTo>
                      <a:pt x="1253805" y="878992"/>
                    </a:lnTo>
                    <a:lnTo>
                      <a:pt x="1268719" y="835241"/>
                    </a:lnTo>
                    <a:lnTo>
                      <a:pt x="1280537" y="790148"/>
                    </a:lnTo>
                    <a:lnTo>
                      <a:pt x="1289134" y="743840"/>
                    </a:lnTo>
                    <a:lnTo>
                      <a:pt x="1294384" y="696443"/>
                    </a:lnTo>
                    <a:lnTo>
                      <a:pt x="1296162" y="648081"/>
                    </a:lnTo>
                    <a:lnTo>
                      <a:pt x="1294384" y="599718"/>
                    </a:lnTo>
                    <a:lnTo>
                      <a:pt x="1289134" y="552321"/>
                    </a:lnTo>
                    <a:lnTo>
                      <a:pt x="1280537" y="506013"/>
                    </a:lnTo>
                    <a:lnTo>
                      <a:pt x="1268719" y="460920"/>
                    </a:lnTo>
                    <a:lnTo>
                      <a:pt x="1253805" y="417169"/>
                    </a:lnTo>
                    <a:lnTo>
                      <a:pt x="1235921" y="374883"/>
                    </a:lnTo>
                    <a:lnTo>
                      <a:pt x="1215191" y="334189"/>
                    </a:lnTo>
                    <a:lnTo>
                      <a:pt x="1191742" y="295211"/>
                    </a:lnTo>
                    <a:lnTo>
                      <a:pt x="1165698" y="258076"/>
                    </a:lnTo>
                    <a:lnTo>
                      <a:pt x="1137185" y="222908"/>
                    </a:lnTo>
                    <a:lnTo>
                      <a:pt x="1106328" y="189833"/>
                    </a:lnTo>
                    <a:lnTo>
                      <a:pt x="1073253" y="158976"/>
                    </a:lnTo>
                    <a:lnTo>
                      <a:pt x="1038085" y="130463"/>
                    </a:lnTo>
                    <a:lnTo>
                      <a:pt x="1000950" y="104419"/>
                    </a:lnTo>
                    <a:lnTo>
                      <a:pt x="961972" y="80970"/>
                    </a:lnTo>
                    <a:lnTo>
                      <a:pt x="921278" y="60240"/>
                    </a:lnTo>
                    <a:lnTo>
                      <a:pt x="878992" y="42356"/>
                    </a:lnTo>
                    <a:lnTo>
                      <a:pt x="835241" y="27442"/>
                    </a:lnTo>
                    <a:lnTo>
                      <a:pt x="790148" y="15624"/>
                    </a:lnTo>
                    <a:lnTo>
                      <a:pt x="743840" y="7027"/>
                    </a:lnTo>
                    <a:lnTo>
                      <a:pt x="696443" y="1777"/>
                    </a:lnTo>
                    <a:lnTo>
                      <a:pt x="648081" y="0"/>
                    </a:lnTo>
                    <a:close/>
                  </a:path>
                </a:pathLst>
              </a:custGeom>
              <a:solidFill>
                <a:srgbClr val="D2CA6C"/>
              </a:solidFill>
              <a:ln>
                <a:solidFill>
                  <a:schemeClr val="bg1"/>
                </a:solidFill>
              </a:ln>
            </p:spPr>
            <p:txBody>
              <a:bodyPr wrap="square" lIns="0" tIns="0" rIns="0" bIns="0" rtlCol="0"/>
              <a:lstStyle/>
              <a:p>
                <a:endParaRPr/>
              </a:p>
            </p:txBody>
          </p:sp>
          <p:sp>
            <p:nvSpPr>
              <p:cNvPr id="18" name="object 12"/>
              <p:cNvSpPr/>
              <p:nvPr/>
            </p:nvSpPr>
            <p:spPr>
              <a:xfrm>
                <a:off x="3265993" y="2550642"/>
                <a:ext cx="672465" cy="306705"/>
              </a:xfrm>
              <a:custGeom>
                <a:avLst/>
                <a:gdLst/>
                <a:ahLst/>
                <a:cxnLst/>
                <a:rect l="l" t="t" r="r" b="b"/>
                <a:pathLst>
                  <a:path w="672464" h="306705">
                    <a:moveTo>
                      <a:pt x="672410" y="0"/>
                    </a:moveTo>
                    <a:lnTo>
                      <a:pt x="0" y="0"/>
                    </a:lnTo>
                    <a:lnTo>
                      <a:pt x="0" y="306555"/>
                    </a:lnTo>
                    <a:lnTo>
                      <a:pt x="672411" y="306555"/>
                    </a:lnTo>
                    <a:lnTo>
                      <a:pt x="672411" y="260573"/>
                    </a:lnTo>
                    <a:lnTo>
                      <a:pt x="76410" y="260573"/>
                    </a:lnTo>
                    <a:lnTo>
                      <a:pt x="45846" y="229917"/>
                    </a:lnTo>
                    <a:lnTo>
                      <a:pt x="45845" y="76639"/>
                    </a:lnTo>
                    <a:lnTo>
                      <a:pt x="76409" y="45983"/>
                    </a:lnTo>
                    <a:lnTo>
                      <a:pt x="672410" y="45983"/>
                    </a:lnTo>
                    <a:lnTo>
                      <a:pt x="672410" y="0"/>
                    </a:lnTo>
                    <a:close/>
                  </a:path>
                  <a:path w="672464" h="306705">
                    <a:moveTo>
                      <a:pt x="672410" y="45983"/>
                    </a:moveTo>
                    <a:lnTo>
                      <a:pt x="603642" y="45983"/>
                    </a:lnTo>
                    <a:lnTo>
                      <a:pt x="626565" y="68975"/>
                    </a:lnTo>
                    <a:lnTo>
                      <a:pt x="626565" y="237581"/>
                    </a:lnTo>
                    <a:lnTo>
                      <a:pt x="603642" y="260573"/>
                    </a:lnTo>
                    <a:lnTo>
                      <a:pt x="672411" y="260573"/>
                    </a:lnTo>
                    <a:lnTo>
                      <a:pt x="672410" y="45983"/>
                    </a:lnTo>
                    <a:close/>
                  </a:path>
                </a:pathLst>
              </a:custGeom>
              <a:solidFill>
                <a:srgbClr val="FFFFFF"/>
              </a:solidFill>
              <a:ln>
                <a:solidFill>
                  <a:schemeClr val="bg1"/>
                </a:solidFill>
              </a:ln>
            </p:spPr>
            <p:txBody>
              <a:bodyPr wrap="square" lIns="0" tIns="0" rIns="0" bIns="0" rtlCol="0"/>
              <a:lstStyle/>
              <a:p>
                <a:endParaRPr/>
              </a:p>
            </p:txBody>
          </p:sp>
          <p:pic>
            <p:nvPicPr>
              <p:cNvPr id="19" name="object 13"/>
              <p:cNvPicPr/>
              <p:nvPr/>
            </p:nvPicPr>
            <p:blipFill>
              <a:blip r:embed="rId4" cstate="print"/>
              <a:stretch>
                <a:fillRect/>
              </a:stretch>
            </p:blipFill>
            <p:spPr>
              <a:xfrm>
                <a:off x="3541073" y="2627282"/>
                <a:ext cx="122255" cy="153278"/>
              </a:xfrm>
              <a:prstGeom prst="rect">
                <a:avLst/>
              </a:prstGeom>
              <a:ln>
                <a:solidFill>
                  <a:schemeClr val="bg1"/>
                </a:solidFill>
              </a:ln>
            </p:spPr>
          </p:pic>
          <p:sp>
            <p:nvSpPr>
              <p:cNvPr id="20" name="object 14"/>
              <p:cNvSpPr/>
              <p:nvPr/>
            </p:nvSpPr>
            <p:spPr>
              <a:xfrm>
                <a:off x="3353092" y="2342184"/>
                <a:ext cx="519430" cy="384810"/>
              </a:xfrm>
              <a:custGeom>
                <a:avLst/>
                <a:gdLst/>
                <a:ahLst/>
                <a:cxnLst/>
                <a:rect l="l" t="t" r="r" b="b"/>
                <a:pathLst>
                  <a:path w="519429" h="384810">
                    <a:moveTo>
                      <a:pt x="81000" y="361746"/>
                    </a:moveTo>
                    <a:lnTo>
                      <a:pt x="79197" y="352793"/>
                    </a:lnTo>
                    <a:lnTo>
                      <a:pt x="74282" y="345490"/>
                    </a:lnTo>
                    <a:lnTo>
                      <a:pt x="67005" y="340563"/>
                    </a:lnTo>
                    <a:lnTo>
                      <a:pt x="58077" y="338747"/>
                    </a:lnTo>
                    <a:lnTo>
                      <a:pt x="49161" y="340563"/>
                    </a:lnTo>
                    <a:lnTo>
                      <a:pt x="41871" y="345490"/>
                    </a:lnTo>
                    <a:lnTo>
                      <a:pt x="36957" y="352793"/>
                    </a:lnTo>
                    <a:lnTo>
                      <a:pt x="35153" y="361746"/>
                    </a:lnTo>
                    <a:lnTo>
                      <a:pt x="36957" y="370687"/>
                    </a:lnTo>
                    <a:lnTo>
                      <a:pt x="41871" y="378002"/>
                    </a:lnTo>
                    <a:lnTo>
                      <a:pt x="49161" y="382930"/>
                    </a:lnTo>
                    <a:lnTo>
                      <a:pt x="58077" y="384733"/>
                    </a:lnTo>
                    <a:lnTo>
                      <a:pt x="67005" y="382930"/>
                    </a:lnTo>
                    <a:lnTo>
                      <a:pt x="74282" y="378002"/>
                    </a:lnTo>
                    <a:lnTo>
                      <a:pt x="79197" y="370687"/>
                    </a:lnTo>
                    <a:lnTo>
                      <a:pt x="81000" y="361746"/>
                    </a:lnTo>
                    <a:close/>
                  </a:path>
                  <a:path w="519429" h="384810">
                    <a:moveTo>
                      <a:pt x="443179" y="80479"/>
                    </a:moveTo>
                    <a:lnTo>
                      <a:pt x="411086" y="0"/>
                    </a:lnTo>
                    <a:lnTo>
                      <a:pt x="0" y="168617"/>
                    </a:lnTo>
                    <a:lnTo>
                      <a:pt x="235343" y="121856"/>
                    </a:lnTo>
                    <a:lnTo>
                      <a:pt x="385876" y="60553"/>
                    </a:lnTo>
                    <a:lnTo>
                      <a:pt x="397332" y="89674"/>
                    </a:lnTo>
                    <a:lnTo>
                      <a:pt x="443179" y="80479"/>
                    </a:lnTo>
                    <a:close/>
                  </a:path>
                  <a:path w="519429" h="384810">
                    <a:moveTo>
                      <a:pt x="463054" y="361746"/>
                    </a:moveTo>
                    <a:lnTo>
                      <a:pt x="461251" y="352793"/>
                    </a:lnTo>
                    <a:lnTo>
                      <a:pt x="456336" y="345490"/>
                    </a:lnTo>
                    <a:lnTo>
                      <a:pt x="449046" y="340563"/>
                    </a:lnTo>
                    <a:lnTo>
                      <a:pt x="440131" y="338747"/>
                    </a:lnTo>
                    <a:lnTo>
                      <a:pt x="431203" y="340563"/>
                    </a:lnTo>
                    <a:lnTo>
                      <a:pt x="423913" y="345490"/>
                    </a:lnTo>
                    <a:lnTo>
                      <a:pt x="419011" y="352793"/>
                    </a:lnTo>
                    <a:lnTo>
                      <a:pt x="417207" y="361746"/>
                    </a:lnTo>
                    <a:lnTo>
                      <a:pt x="419011" y="370687"/>
                    </a:lnTo>
                    <a:lnTo>
                      <a:pt x="423913" y="378002"/>
                    </a:lnTo>
                    <a:lnTo>
                      <a:pt x="431203" y="382930"/>
                    </a:lnTo>
                    <a:lnTo>
                      <a:pt x="440131" y="384733"/>
                    </a:lnTo>
                    <a:lnTo>
                      <a:pt x="449046" y="382930"/>
                    </a:lnTo>
                    <a:lnTo>
                      <a:pt x="456336" y="378002"/>
                    </a:lnTo>
                    <a:lnTo>
                      <a:pt x="461251" y="370687"/>
                    </a:lnTo>
                    <a:lnTo>
                      <a:pt x="463054" y="361746"/>
                    </a:lnTo>
                    <a:close/>
                  </a:path>
                  <a:path w="519429" h="384810">
                    <a:moveTo>
                      <a:pt x="518833" y="177812"/>
                    </a:moveTo>
                    <a:lnTo>
                      <a:pt x="503542" y="99631"/>
                    </a:lnTo>
                    <a:lnTo>
                      <a:pt x="111569" y="177812"/>
                    </a:lnTo>
                    <a:lnTo>
                      <a:pt x="346138" y="177812"/>
                    </a:lnTo>
                    <a:lnTo>
                      <a:pt x="466864" y="154051"/>
                    </a:lnTo>
                    <a:lnTo>
                      <a:pt x="472224" y="177812"/>
                    </a:lnTo>
                    <a:lnTo>
                      <a:pt x="518833" y="177812"/>
                    </a:lnTo>
                    <a:close/>
                  </a:path>
                </a:pathLst>
              </a:custGeom>
              <a:solidFill>
                <a:srgbClr val="FFFFFF"/>
              </a:solidFill>
              <a:ln>
                <a:solidFill>
                  <a:schemeClr val="bg1"/>
                </a:solidFill>
              </a:ln>
            </p:spPr>
            <p:txBody>
              <a:bodyPr wrap="square" lIns="0" tIns="0" rIns="0" bIns="0" rtlCol="0"/>
              <a:lstStyle/>
              <a:p>
                <a:endParaRPr/>
              </a:p>
            </p:txBody>
          </p:sp>
        </p:grpSp>
        <p:sp>
          <p:nvSpPr>
            <p:cNvPr id="21" name="object 15"/>
            <p:cNvSpPr txBox="1"/>
            <p:nvPr/>
          </p:nvSpPr>
          <p:spPr>
            <a:xfrm>
              <a:off x="8118728" y="1935632"/>
              <a:ext cx="2244472" cy="1106457"/>
            </a:xfrm>
            <a:prstGeom prst="rect">
              <a:avLst/>
            </a:prstGeom>
          </p:spPr>
          <p:txBody>
            <a:bodyPr vert="horz" wrap="square" lIns="0" tIns="46355" rIns="0" bIns="0" rtlCol="0">
              <a:spAutoFit/>
            </a:bodyPr>
            <a:lstStyle/>
            <a:p>
              <a:pPr marL="12700" marR="5080" algn="ctr">
                <a:lnSpc>
                  <a:spcPct val="90800"/>
                </a:lnSpc>
                <a:spcBef>
                  <a:spcPts val="365"/>
                </a:spcBef>
              </a:pPr>
              <a:r>
                <a:rPr lang="en-US" sz="2400" spc="-25" dirty="0" smtClean="0">
                  <a:solidFill>
                    <a:srgbClr val="2D2B20"/>
                  </a:solidFill>
                  <a:latin typeface="Tw Cen MT"/>
                  <a:cs typeface="Tw Cen MT"/>
                </a:rPr>
                <a:t>PROGRAM ADMINISTRATION</a:t>
              </a:r>
              <a:endParaRPr lang="en-US" spc="-10" dirty="0" smtClean="0">
                <a:solidFill>
                  <a:srgbClr val="2D2B20"/>
                </a:solidFill>
                <a:latin typeface="Tw Cen MT"/>
                <a:cs typeface="Tw Cen MT"/>
              </a:endParaRPr>
            </a:p>
            <a:p>
              <a:pPr marL="12700" marR="5080" algn="ctr">
                <a:lnSpc>
                  <a:spcPct val="90800"/>
                </a:lnSpc>
                <a:spcBef>
                  <a:spcPts val="365"/>
                </a:spcBef>
              </a:pPr>
              <a:r>
                <a:rPr lang="en-US" sz="2400" spc="-10" dirty="0" smtClean="0">
                  <a:solidFill>
                    <a:srgbClr val="2D2B20"/>
                  </a:solidFill>
                  <a:latin typeface="Tw Cen MT"/>
                  <a:cs typeface="Tw Cen MT"/>
                </a:rPr>
                <a:t>$234,000</a:t>
              </a:r>
              <a:endParaRPr lang="en-US" sz="2400" spc="-10" dirty="0">
                <a:solidFill>
                  <a:srgbClr val="2D2B20"/>
                </a:solidFill>
                <a:latin typeface="Tw Cen MT"/>
                <a:cs typeface="Tw Cen MT"/>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lang="en-US" spc="60" dirty="0" smtClean="0"/>
              <a:t>NEXT STEPS </a:t>
            </a:r>
            <a:r>
              <a:rPr dirty="0" smtClean="0"/>
              <a:t>OF</a:t>
            </a:r>
            <a:r>
              <a:rPr spc="290" dirty="0" smtClean="0"/>
              <a:t> </a:t>
            </a:r>
            <a:r>
              <a:rPr dirty="0"/>
              <a:t>THE</a:t>
            </a:r>
            <a:r>
              <a:rPr spc="310" dirty="0"/>
              <a:t> </a:t>
            </a:r>
            <a:r>
              <a:rPr dirty="0"/>
              <a:t>ALLOCATION</a:t>
            </a:r>
            <a:r>
              <a:rPr spc="285" dirty="0"/>
              <a:t> </a:t>
            </a:r>
            <a:r>
              <a:rPr spc="-20" dirty="0"/>
              <a:t>PLAN</a:t>
            </a:r>
          </a:p>
        </p:txBody>
      </p:sp>
      <p:grpSp>
        <p:nvGrpSpPr>
          <p:cNvPr id="3" name="object 3"/>
          <p:cNvGrpSpPr/>
          <p:nvPr/>
        </p:nvGrpSpPr>
        <p:grpSpPr>
          <a:xfrm>
            <a:off x="1114679" y="1643125"/>
            <a:ext cx="762000" cy="762000"/>
            <a:chOff x="2600705" y="2309622"/>
            <a:chExt cx="869950" cy="869950"/>
          </a:xfrm>
        </p:grpSpPr>
        <p:sp>
          <p:nvSpPr>
            <p:cNvPr id="4" name="object 4"/>
            <p:cNvSpPr/>
            <p:nvPr/>
          </p:nvSpPr>
          <p:spPr>
            <a:xfrm>
              <a:off x="2600705" y="2309622"/>
              <a:ext cx="869950" cy="869950"/>
            </a:xfrm>
            <a:custGeom>
              <a:avLst/>
              <a:gdLst/>
              <a:ahLst/>
              <a:cxnLst/>
              <a:rect l="l" t="t" r="r" b="b"/>
              <a:pathLst>
                <a:path w="869950" h="869950">
                  <a:moveTo>
                    <a:pt x="434720" y="0"/>
                  </a:moveTo>
                  <a:lnTo>
                    <a:pt x="387363" y="2551"/>
                  </a:lnTo>
                  <a:lnTo>
                    <a:pt x="341481" y="10029"/>
                  </a:lnTo>
                  <a:lnTo>
                    <a:pt x="297338" y="22168"/>
                  </a:lnTo>
                  <a:lnTo>
                    <a:pt x="255201" y="38701"/>
                  </a:lnTo>
                  <a:lnTo>
                    <a:pt x="215335" y="59365"/>
                  </a:lnTo>
                  <a:lnTo>
                    <a:pt x="178006" y="83893"/>
                  </a:lnTo>
                  <a:lnTo>
                    <a:pt x="143479" y="112019"/>
                  </a:lnTo>
                  <a:lnTo>
                    <a:pt x="112019" y="143479"/>
                  </a:lnTo>
                  <a:lnTo>
                    <a:pt x="83893" y="178006"/>
                  </a:lnTo>
                  <a:lnTo>
                    <a:pt x="59365" y="215335"/>
                  </a:lnTo>
                  <a:lnTo>
                    <a:pt x="38701" y="255201"/>
                  </a:lnTo>
                  <a:lnTo>
                    <a:pt x="22168" y="297338"/>
                  </a:lnTo>
                  <a:lnTo>
                    <a:pt x="10029" y="341481"/>
                  </a:lnTo>
                  <a:lnTo>
                    <a:pt x="2551" y="387363"/>
                  </a:lnTo>
                  <a:lnTo>
                    <a:pt x="0" y="434720"/>
                  </a:lnTo>
                  <a:lnTo>
                    <a:pt x="2551" y="482078"/>
                  </a:lnTo>
                  <a:lnTo>
                    <a:pt x="10029" y="527960"/>
                  </a:lnTo>
                  <a:lnTo>
                    <a:pt x="22168" y="572103"/>
                  </a:lnTo>
                  <a:lnTo>
                    <a:pt x="38701" y="614240"/>
                  </a:lnTo>
                  <a:lnTo>
                    <a:pt x="59365" y="654106"/>
                  </a:lnTo>
                  <a:lnTo>
                    <a:pt x="83893" y="691435"/>
                  </a:lnTo>
                  <a:lnTo>
                    <a:pt x="112019" y="725962"/>
                  </a:lnTo>
                  <a:lnTo>
                    <a:pt x="143479" y="757422"/>
                  </a:lnTo>
                  <a:lnTo>
                    <a:pt x="178006" y="785548"/>
                  </a:lnTo>
                  <a:lnTo>
                    <a:pt x="215335" y="810076"/>
                  </a:lnTo>
                  <a:lnTo>
                    <a:pt x="255201" y="830740"/>
                  </a:lnTo>
                  <a:lnTo>
                    <a:pt x="297338" y="847273"/>
                  </a:lnTo>
                  <a:lnTo>
                    <a:pt x="341481" y="859412"/>
                  </a:lnTo>
                  <a:lnTo>
                    <a:pt x="387363" y="866890"/>
                  </a:lnTo>
                  <a:lnTo>
                    <a:pt x="434720" y="869441"/>
                  </a:lnTo>
                  <a:lnTo>
                    <a:pt x="482078" y="866890"/>
                  </a:lnTo>
                  <a:lnTo>
                    <a:pt x="527960" y="859412"/>
                  </a:lnTo>
                  <a:lnTo>
                    <a:pt x="572103" y="847273"/>
                  </a:lnTo>
                  <a:lnTo>
                    <a:pt x="614240" y="830740"/>
                  </a:lnTo>
                  <a:lnTo>
                    <a:pt x="654106" y="810076"/>
                  </a:lnTo>
                  <a:lnTo>
                    <a:pt x="691435" y="785548"/>
                  </a:lnTo>
                  <a:lnTo>
                    <a:pt x="725962" y="757422"/>
                  </a:lnTo>
                  <a:lnTo>
                    <a:pt x="757422" y="725962"/>
                  </a:lnTo>
                  <a:lnTo>
                    <a:pt x="785548" y="691435"/>
                  </a:lnTo>
                  <a:lnTo>
                    <a:pt x="810076" y="654106"/>
                  </a:lnTo>
                  <a:lnTo>
                    <a:pt x="830740" y="614240"/>
                  </a:lnTo>
                  <a:lnTo>
                    <a:pt x="847273" y="572103"/>
                  </a:lnTo>
                  <a:lnTo>
                    <a:pt x="859412" y="527960"/>
                  </a:lnTo>
                  <a:lnTo>
                    <a:pt x="866890" y="482078"/>
                  </a:lnTo>
                  <a:lnTo>
                    <a:pt x="869442" y="434720"/>
                  </a:lnTo>
                  <a:lnTo>
                    <a:pt x="866890" y="387363"/>
                  </a:lnTo>
                  <a:lnTo>
                    <a:pt x="859412" y="341481"/>
                  </a:lnTo>
                  <a:lnTo>
                    <a:pt x="847273" y="297338"/>
                  </a:lnTo>
                  <a:lnTo>
                    <a:pt x="830740" y="255201"/>
                  </a:lnTo>
                  <a:lnTo>
                    <a:pt x="810076" y="215335"/>
                  </a:lnTo>
                  <a:lnTo>
                    <a:pt x="785548" y="178006"/>
                  </a:lnTo>
                  <a:lnTo>
                    <a:pt x="757422" y="143479"/>
                  </a:lnTo>
                  <a:lnTo>
                    <a:pt x="725962" y="112019"/>
                  </a:lnTo>
                  <a:lnTo>
                    <a:pt x="691435" y="83893"/>
                  </a:lnTo>
                  <a:lnTo>
                    <a:pt x="654106" y="59365"/>
                  </a:lnTo>
                  <a:lnTo>
                    <a:pt x="614240" y="38701"/>
                  </a:lnTo>
                  <a:lnTo>
                    <a:pt x="572103" y="22168"/>
                  </a:lnTo>
                  <a:lnTo>
                    <a:pt x="527960" y="10029"/>
                  </a:lnTo>
                  <a:lnTo>
                    <a:pt x="482078" y="2551"/>
                  </a:lnTo>
                  <a:lnTo>
                    <a:pt x="434720" y="0"/>
                  </a:lnTo>
                  <a:close/>
                </a:path>
              </a:pathLst>
            </a:custGeom>
            <a:solidFill>
              <a:srgbClr val="DEE8E8"/>
            </a:solidFill>
          </p:spPr>
          <p:txBody>
            <a:bodyPr wrap="square" lIns="0" tIns="0" rIns="0" bIns="0" rtlCol="0"/>
            <a:lstStyle/>
            <a:p>
              <a:endParaRPr/>
            </a:p>
          </p:txBody>
        </p:sp>
        <p:sp>
          <p:nvSpPr>
            <p:cNvPr id="5" name="object 5"/>
            <p:cNvSpPr/>
            <p:nvPr/>
          </p:nvSpPr>
          <p:spPr>
            <a:xfrm>
              <a:off x="2818297" y="2543909"/>
              <a:ext cx="443230" cy="401320"/>
            </a:xfrm>
            <a:custGeom>
              <a:avLst/>
              <a:gdLst/>
              <a:ahLst/>
              <a:cxnLst/>
              <a:rect l="l" t="t" r="r" b="b"/>
              <a:pathLst>
                <a:path w="443229" h="401319">
                  <a:moveTo>
                    <a:pt x="64787" y="113029"/>
                  </a:moveTo>
                  <a:lnTo>
                    <a:pt x="39576" y="118109"/>
                  </a:lnTo>
                  <a:lnTo>
                    <a:pt x="18982" y="132079"/>
                  </a:lnTo>
                  <a:lnTo>
                    <a:pt x="5093" y="153669"/>
                  </a:lnTo>
                  <a:lnTo>
                    <a:pt x="0" y="177799"/>
                  </a:lnTo>
                  <a:lnTo>
                    <a:pt x="5093" y="203199"/>
                  </a:lnTo>
                  <a:lnTo>
                    <a:pt x="18982" y="224789"/>
                  </a:lnTo>
                  <a:lnTo>
                    <a:pt x="39576" y="238759"/>
                  </a:lnTo>
                  <a:lnTo>
                    <a:pt x="64787" y="243839"/>
                  </a:lnTo>
                  <a:lnTo>
                    <a:pt x="77744" y="321309"/>
                  </a:lnTo>
                  <a:lnTo>
                    <a:pt x="64066" y="330199"/>
                  </a:lnTo>
                  <a:lnTo>
                    <a:pt x="55392" y="344169"/>
                  </a:lnTo>
                  <a:lnTo>
                    <a:pt x="52452" y="360679"/>
                  </a:lnTo>
                  <a:lnTo>
                    <a:pt x="55976" y="377189"/>
                  </a:lnTo>
                  <a:lnTo>
                    <a:pt x="65589" y="389889"/>
                  </a:lnTo>
                  <a:lnTo>
                    <a:pt x="79234" y="398779"/>
                  </a:lnTo>
                  <a:lnTo>
                    <a:pt x="95114" y="401319"/>
                  </a:lnTo>
                  <a:lnTo>
                    <a:pt x="111432" y="398779"/>
                  </a:lnTo>
                  <a:lnTo>
                    <a:pt x="124267" y="389889"/>
                  </a:lnTo>
                  <a:lnTo>
                    <a:pt x="130293" y="380999"/>
                  </a:lnTo>
                  <a:lnTo>
                    <a:pt x="68933" y="380999"/>
                  </a:lnTo>
                  <a:lnTo>
                    <a:pt x="68933" y="369569"/>
                  </a:lnTo>
                  <a:lnTo>
                    <a:pt x="69970" y="368299"/>
                  </a:lnTo>
                  <a:lnTo>
                    <a:pt x="71524" y="367029"/>
                  </a:lnTo>
                  <a:lnTo>
                    <a:pt x="75152" y="364489"/>
                  </a:lnTo>
                  <a:lnTo>
                    <a:pt x="83445" y="361949"/>
                  </a:lnTo>
                  <a:lnTo>
                    <a:pt x="86554" y="360679"/>
                  </a:lnTo>
                  <a:lnTo>
                    <a:pt x="90182" y="359409"/>
                  </a:lnTo>
                  <a:lnTo>
                    <a:pt x="136360" y="359409"/>
                  </a:lnTo>
                  <a:lnTo>
                    <a:pt x="136118" y="356869"/>
                  </a:lnTo>
                  <a:lnTo>
                    <a:pt x="86554" y="356869"/>
                  </a:lnTo>
                  <a:lnTo>
                    <a:pt x="81372" y="351789"/>
                  </a:lnTo>
                  <a:lnTo>
                    <a:pt x="80853" y="345439"/>
                  </a:lnTo>
                  <a:lnTo>
                    <a:pt x="80853" y="337819"/>
                  </a:lnTo>
                  <a:lnTo>
                    <a:pt x="86036" y="332739"/>
                  </a:lnTo>
                  <a:lnTo>
                    <a:pt x="164078" y="332739"/>
                  </a:lnTo>
                  <a:lnTo>
                    <a:pt x="168879" y="330199"/>
                  </a:lnTo>
                  <a:lnTo>
                    <a:pt x="122316" y="330199"/>
                  </a:lnTo>
                  <a:lnTo>
                    <a:pt x="116817" y="326389"/>
                  </a:lnTo>
                  <a:lnTo>
                    <a:pt x="110590" y="322579"/>
                  </a:lnTo>
                  <a:lnTo>
                    <a:pt x="103876" y="320039"/>
                  </a:lnTo>
                  <a:lnTo>
                    <a:pt x="96920" y="318769"/>
                  </a:lnTo>
                  <a:lnTo>
                    <a:pt x="83963" y="240029"/>
                  </a:lnTo>
                  <a:lnTo>
                    <a:pt x="92976" y="237489"/>
                  </a:lnTo>
                  <a:lnTo>
                    <a:pt x="101261" y="232409"/>
                  </a:lnTo>
                  <a:lnTo>
                    <a:pt x="108670" y="226059"/>
                  </a:lnTo>
                  <a:lnTo>
                    <a:pt x="115060" y="218439"/>
                  </a:lnTo>
                  <a:lnTo>
                    <a:pt x="161186" y="218439"/>
                  </a:lnTo>
                  <a:lnTo>
                    <a:pt x="149266" y="212089"/>
                  </a:lnTo>
                  <a:lnTo>
                    <a:pt x="27468" y="212089"/>
                  </a:lnTo>
                  <a:lnTo>
                    <a:pt x="27468" y="195579"/>
                  </a:lnTo>
                  <a:lnTo>
                    <a:pt x="29023" y="191769"/>
                  </a:lnTo>
                  <a:lnTo>
                    <a:pt x="31096" y="190499"/>
                  </a:lnTo>
                  <a:lnTo>
                    <a:pt x="36279" y="186689"/>
                  </a:lnTo>
                  <a:lnTo>
                    <a:pt x="42498" y="184149"/>
                  </a:lnTo>
                  <a:lnTo>
                    <a:pt x="48718" y="182879"/>
                  </a:lnTo>
                  <a:lnTo>
                    <a:pt x="53385" y="180339"/>
                  </a:lnTo>
                  <a:lnTo>
                    <a:pt x="128535" y="180339"/>
                  </a:lnTo>
                  <a:lnTo>
                    <a:pt x="128439" y="177799"/>
                  </a:lnTo>
                  <a:lnTo>
                    <a:pt x="128246" y="175259"/>
                  </a:lnTo>
                  <a:lnTo>
                    <a:pt x="63750" y="175259"/>
                  </a:lnTo>
                  <a:lnTo>
                    <a:pt x="56761" y="173989"/>
                  </a:lnTo>
                  <a:lnTo>
                    <a:pt x="50986" y="170179"/>
                  </a:lnTo>
                  <a:lnTo>
                    <a:pt x="47058" y="163829"/>
                  </a:lnTo>
                  <a:lnTo>
                    <a:pt x="45608" y="157479"/>
                  </a:lnTo>
                  <a:lnTo>
                    <a:pt x="47277" y="149859"/>
                  </a:lnTo>
                  <a:lnTo>
                    <a:pt x="51181" y="144779"/>
                  </a:lnTo>
                  <a:lnTo>
                    <a:pt x="56834" y="140969"/>
                  </a:lnTo>
                  <a:lnTo>
                    <a:pt x="63750" y="138429"/>
                  </a:lnTo>
                  <a:lnTo>
                    <a:pt x="119253" y="138429"/>
                  </a:lnTo>
                  <a:lnTo>
                    <a:pt x="131126" y="126999"/>
                  </a:lnTo>
                  <a:lnTo>
                    <a:pt x="103139" y="126999"/>
                  </a:lnTo>
                  <a:lnTo>
                    <a:pt x="94523" y="120649"/>
                  </a:lnTo>
                  <a:lnTo>
                    <a:pt x="85129" y="116839"/>
                  </a:lnTo>
                  <a:lnTo>
                    <a:pt x="75152" y="114299"/>
                  </a:lnTo>
                  <a:lnTo>
                    <a:pt x="64787" y="113029"/>
                  </a:lnTo>
                  <a:close/>
                </a:path>
                <a:path w="443229" h="401319">
                  <a:moveTo>
                    <a:pt x="136360" y="359409"/>
                  </a:moveTo>
                  <a:lnTo>
                    <a:pt x="96402" y="359409"/>
                  </a:lnTo>
                  <a:lnTo>
                    <a:pt x="100030" y="360679"/>
                  </a:lnTo>
                  <a:lnTo>
                    <a:pt x="103139" y="361949"/>
                  </a:lnTo>
                  <a:lnTo>
                    <a:pt x="117133" y="380999"/>
                  </a:lnTo>
                  <a:lnTo>
                    <a:pt x="130293" y="380999"/>
                  </a:lnTo>
                  <a:lnTo>
                    <a:pt x="132876" y="377189"/>
                  </a:lnTo>
                  <a:lnTo>
                    <a:pt x="136722" y="363219"/>
                  </a:lnTo>
                  <a:lnTo>
                    <a:pt x="136360" y="359409"/>
                  </a:lnTo>
                  <a:close/>
                </a:path>
                <a:path w="443229" h="401319">
                  <a:moveTo>
                    <a:pt x="164078" y="332739"/>
                  </a:moveTo>
                  <a:lnTo>
                    <a:pt x="99511" y="332739"/>
                  </a:lnTo>
                  <a:lnTo>
                    <a:pt x="104694" y="337819"/>
                  </a:lnTo>
                  <a:lnTo>
                    <a:pt x="104694" y="351789"/>
                  </a:lnTo>
                  <a:lnTo>
                    <a:pt x="99511" y="356869"/>
                  </a:lnTo>
                  <a:lnTo>
                    <a:pt x="136118" y="356869"/>
                  </a:lnTo>
                  <a:lnTo>
                    <a:pt x="135273" y="347979"/>
                  </a:lnTo>
                  <a:lnTo>
                    <a:pt x="164078" y="332739"/>
                  </a:lnTo>
                  <a:close/>
                </a:path>
                <a:path w="443229" h="401319">
                  <a:moveTo>
                    <a:pt x="299329" y="323849"/>
                  </a:moveTo>
                  <a:lnTo>
                    <a:pt x="180881" y="323849"/>
                  </a:lnTo>
                  <a:lnTo>
                    <a:pt x="206414" y="342899"/>
                  </a:lnTo>
                  <a:lnTo>
                    <a:pt x="236272" y="350519"/>
                  </a:lnTo>
                  <a:lnTo>
                    <a:pt x="266810" y="345439"/>
                  </a:lnTo>
                  <a:lnTo>
                    <a:pt x="294384" y="328929"/>
                  </a:lnTo>
                  <a:lnTo>
                    <a:pt x="299329" y="323849"/>
                  </a:lnTo>
                  <a:close/>
                </a:path>
                <a:path w="443229" h="401319">
                  <a:moveTo>
                    <a:pt x="161186" y="218439"/>
                  </a:moveTo>
                  <a:lnTo>
                    <a:pt x="115060" y="218439"/>
                  </a:lnTo>
                  <a:lnTo>
                    <a:pt x="163259" y="243839"/>
                  </a:lnTo>
                  <a:lnTo>
                    <a:pt x="159170" y="259079"/>
                  </a:lnTo>
                  <a:lnTo>
                    <a:pt x="158530" y="275589"/>
                  </a:lnTo>
                  <a:lnTo>
                    <a:pt x="161292" y="292099"/>
                  </a:lnTo>
                  <a:lnTo>
                    <a:pt x="167406" y="307339"/>
                  </a:lnTo>
                  <a:lnTo>
                    <a:pt x="122316" y="330199"/>
                  </a:lnTo>
                  <a:lnTo>
                    <a:pt x="168879" y="330199"/>
                  </a:lnTo>
                  <a:lnTo>
                    <a:pt x="180881" y="323849"/>
                  </a:lnTo>
                  <a:lnTo>
                    <a:pt x="299329" y="323849"/>
                  </a:lnTo>
                  <a:lnTo>
                    <a:pt x="305510" y="317499"/>
                  </a:lnTo>
                  <a:lnTo>
                    <a:pt x="308972" y="311149"/>
                  </a:lnTo>
                  <a:lnTo>
                    <a:pt x="193838" y="311149"/>
                  </a:lnTo>
                  <a:lnTo>
                    <a:pt x="193838" y="290829"/>
                  </a:lnTo>
                  <a:lnTo>
                    <a:pt x="232709" y="271779"/>
                  </a:lnTo>
                  <a:lnTo>
                    <a:pt x="320677" y="271779"/>
                  </a:lnTo>
                  <a:lnTo>
                    <a:pt x="320816" y="270509"/>
                  </a:lnTo>
                  <a:lnTo>
                    <a:pt x="320816" y="266699"/>
                  </a:lnTo>
                  <a:lnTo>
                    <a:pt x="238410" y="266699"/>
                  </a:lnTo>
                  <a:lnTo>
                    <a:pt x="229680" y="264159"/>
                  </a:lnTo>
                  <a:lnTo>
                    <a:pt x="222602" y="259079"/>
                  </a:lnTo>
                  <a:lnTo>
                    <a:pt x="217857" y="252729"/>
                  </a:lnTo>
                  <a:lnTo>
                    <a:pt x="216124" y="243839"/>
                  </a:lnTo>
                  <a:lnTo>
                    <a:pt x="217857" y="234949"/>
                  </a:lnTo>
                  <a:lnTo>
                    <a:pt x="222602" y="227329"/>
                  </a:lnTo>
                  <a:lnTo>
                    <a:pt x="227321" y="224789"/>
                  </a:lnTo>
                  <a:lnTo>
                    <a:pt x="173107" y="224789"/>
                  </a:lnTo>
                  <a:lnTo>
                    <a:pt x="161186" y="218439"/>
                  </a:lnTo>
                  <a:close/>
                </a:path>
                <a:path w="443229" h="401319">
                  <a:moveTo>
                    <a:pt x="320677" y="271779"/>
                  </a:moveTo>
                  <a:lnTo>
                    <a:pt x="245147" y="271779"/>
                  </a:lnTo>
                  <a:lnTo>
                    <a:pt x="257586" y="274319"/>
                  </a:lnTo>
                  <a:lnTo>
                    <a:pt x="265360" y="276859"/>
                  </a:lnTo>
                  <a:lnTo>
                    <a:pt x="284018" y="294639"/>
                  </a:lnTo>
                  <a:lnTo>
                    <a:pt x="283500" y="311149"/>
                  </a:lnTo>
                  <a:lnTo>
                    <a:pt x="308972" y="311149"/>
                  </a:lnTo>
                  <a:lnTo>
                    <a:pt x="313819" y="302259"/>
                  </a:lnTo>
                  <a:lnTo>
                    <a:pt x="319018" y="287019"/>
                  </a:lnTo>
                  <a:lnTo>
                    <a:pt x="320677" y="271779"/>
                  </a:lnTo>
                  <a:close/>
                </a:path>
                <a:path w="443229" h="401319">
                  <a:moveTo>
                    <a:pt x="302231" y="220979"/>
                  </a:moveTo>
                  <a:lnTo>
                    <a:pt x="238928" y="220979"/>
                  </a:lnTo>
                  <a:lnTo>
                    <a:pt x="247658" y="223519"/>
                  </a:lnTo>
                  <a:lnTo>
                    <a:pt x="254735" y="227329"/>
                  </a:lnTo>
                  <a:lnTo>
                    <a:pt x="259481" y="234949"/>
                  </a:lnTo>
                  <a:lnTo>
                    <a:pt x="261214" y="243839"/>
                  </a:lnTo>
                  <a:lnTo>
                    <a:pt x="259400" y="252729"/>
                  </a:lnTo>
                  <a:lnTo>
                    <a:pt x="254476" y="259079"/>
                  </a:lnTo>
                  <a:lnTo>
                    <a:pt x="247220" y="264159"/>
                  </a:lnTo>
                  <a:lnTo>
                    <a:pt x="238410" y="266699"/>
                  </a:lnTo>
                  <a:lnTo>
                    <a:pt x="320816" y="266699"/>
                  </a:lnTo>
                  <a:lnTo>
                    <a:pt x="320816" y="264159"/>
                  </a:lnTo>
                  <a:lnTo>
                    <a:pt x="320298" y="257809"/>
                  </a:lnTo>
                  <a:lnTo>
                    <a:pt x="318743" y="252729"/>
                  </a:lnTo>
                  <a:lnTo>
                    <a:pt x="354652" y="233680"/>
                  </a:lnTo>
                  <a:lnTo>
                    <a:pt x="310969" y="233679"/>
                  </a:lnTo>
                  <a:lnTo>
                    <a:pt x="306134" y="226059"/>
                  </a:lnTo>
                  <a:lnTo>
                    <a:pt x="302231" y="220979"/>
                  </a:lnTo>
                  <a:close/>
                </a:path>
                <a:path w="443229" h="401319">
                  <a:moveTo>
                    <a:pt x="431674" y="226060"/>
                  </a:moveTo>
                  <a:lnTo>
                    <a:pt x="369016" y="226060"/>
                  </a:lnTo>
                  <a:lnTo>
                    <a:pt x="382410" y="236220"/>
                  </a:lnTo>
                  <a:lnTo>
                    <a:pt x="398039" y="241300"/>
                  </a:lnTo>
                  <a:lnTo>
                    <a:pt x="414057" y="238760"/>
                  </a:lnTo>
                  <a:lnTo>
                    <a:pt x="428617" y="229870"/>
                  </a:lnTo>
                  <a:lnTo>
                    <a:pt x="431674" y="226060"/>
                  </a:lnTo>
                  <a:close/>
                </a:path>
                <a:path w="443229" h="401319">
                  <a:moveTo>
                    <a:pt x="383259" y="127000"/>
                  </a:moveTo>
                  <a:lnTo>
                    <a:pt x="328590" y="126999"/>
                  </a:lnTo>
                  <a:lnTo>
                    <a:pt x="335328" y="129539"/>
                  </a:lnTo>
                  <a:lnTo>
                    <a:pt x="362278" y="129540"/>
                  </a:lnTo>
                  <a:lnTo>
                    <a:pt x="375753" y="165100"/>
                  </a:lnTo>
                  <a:lnTo>
                    <a:pt x="367517" y="171450"/>
                  </a:lnTo>
                  <a:lnTo>
                    <a:pt x="361565" y="180340"/>
                  </a:lnTo>
                  <a:lnTo>
                    <a:pt x="358043" y="189230"/>
                  </a:lnTo>
                  <a:lnTo>
                    <a:pt x="357095" y="199390"/>
                  </a:lnTo>
                  <a:lnTo>
                    <a:pt x="357095" y="203200"/>
                  </a:lnTo>
                  <a:lnTo>
                    <a:pt x="357613" y="205740"/>
                  </a:lnTo>
                  <a:lnTo>
                    <a:pt x="358650" y="209550"/>
                  </a:lnTo>
                  <a:lnTo>
                    <a:pt x="310969" y="233679"/>
                  </a:lnTo>
                  <a:lnTo>
                    <a:pt x="354652" y="233680"/>
                  </a:lnTo>
                  <a:lnTo>
                    <a:pt x="369016" y="226060"/>
                  </a:lnTo>
                  <a:lnTo>
                    <a:pt x="431674" y="226060"/>
                  </a:lnTo>
                  <a:lnTo>
                    <a:pt x="435749" y="220980"/>
                  </a:lnTo>
                  <a:lnTo>
                    <a:pt x="374717" y="220980"/>
                  </a:lnTo>
                  <a:lnTo>
                    <a:pt x="374717" y="209550"/>
                  </a:lnTo>
                  <a:lnTo>
                    <a:pt x="375753" y="207010"/>
                  </a:lnTo>
                  <a:lnTo>
                    <a:pt x="377308" y="207010"/>
                  </a:lnTo>
                  <a:lnTo>
                    <a:pt x="380936" y="203200"/>
                  </a:lnTo>
                  <a:lnTo>
                    <a:pt x="389228" y="200660"/>
                  </a:lnTo>
                  <a:lnTo>
                    <a:pt x="392338" y="199390"/>
                  </a:lnTo>
                  <a:lnTo>
                    <a:pt x="442691" y="199390"/>
                  </a:lnTo>
                  <a:lnTo>
                    <a:pt x="442332" y="196850"/>
                  </a:lnTo>
                  <a:lnTo>
                    <a:pt x="392338" y="196850"/>
                  </a:lnTo>
                  <a:lnTo>
                    <a:pt x="387155" y="191770"/>
                  </a:lnTo>
                  <a:lnTo>
                    <a:pt x="387155" y="177800"/>
                  </a:lnTo>
                  <a:lnTo>
                    <a:pt x="392338" y="172720"/>
                  </a:lnTo>
                  <a:lnTo>
                    <a:pt x="433657" y="172720"/>
                  </a:lnTo>
                  <a:lnTo>
                    <a:pt x="432245" y="170180"/>
                  </a:lnTo>
                  <a:lnTo>
                    <a:pt x="424585" y="165100"/>
                  </a:lnTo>
                  <a:lnTo>
                    <a:pt x="416438" y="161290"/>
                  </a:lnTo>
                  <a:lnTo>
                    <a:pt x="407903" y="157480"/>
                  </a:lnTo>
                  <a:lnTo>
                    <a:pt x="394411" y="157480"/>
                  </a:lnTo>
                  <a:lnTo>
                    <a:pt x="383259" y="127000"/>
                  </a:lnTo>
                  <a:close/>
                </a:path>
                <a:path w="443229" h="401319">
                  <a:moveTo>
                    <a:pt x="241033" y="190499"/>
                  </a:moveTo>
                  <a:lnTo>
                    <a:pt x="215346" y="194309"/>
                  </a:lnTo>
                  <a:lnTo>
                    <a:pt x="191991" y="205739"/>
                  </a:lnTo>
                  <a:lnTo>
                    <a:pt x="173107" y="224789"/>
                  </a:lnTo>
                  <a:lnTo>
                    <a:pt x="227321" y="224789"/>
                  </a:lnTo>
                  <a:lnTo>
                    <a:pt x="229680" y="223519"/>
                  </a:lnTo>
                  <a:lnTo>
                    <a:pt x="238410" y="220979"/>
                  </a:lnTo>
                  <a:lnTo>
                    <a:pt x="302231" y="220979"/>
                  </a:lnTo>
                  <a:lnTo>
                    <a:pt x="300279" y="218439"/>
                  </a:lnTo>
                  <a:lnTo>
                    <a:pt x="293550" y="212089"/>
                  </a:lnTo>
                  <a:lnTo>
                    <a:pt x="286091" y="205739"/>
                  </a:lnTo>
                  <a:lnTo>
                    <a:pt x="291575" y="195579"/>
                  </a:lnTo>
                  <a:lnTo>
                    <a:pt x="266915" y="195579"/>
                  </a:lnTo>
                  <a:lnTo>
                    <a:pt x="241033" y="190499"/>
                  </a:lnTo>
                  <a:close/>
                </a:path>
                <a:path w="443229" h="401319">
                  <a:moveTo>
                    <a:pt x="442691" y="199390"/>
                  </a:moveTo>
                  <a:lnTo>
                    <a:pt x="405813" y="199390"/>
                  </a:lnTo>
                  <a:lnTo>
                    <a:pt x="408923" y="200660"/>
                  </a:lnTo>
                  <a:lnTo>
                    <a:pt x="413069" y="201930"/>
                  </a:lnTo>
                  <a:lnTo>
                    <a:pt x="416697" y="203200"/>
                  </a:lnTo>
                  <a:lnTo>
                    <a:pt x="420325" y="207010"/>
                  </a:lnTo>
                  <a:lnTo>
                    <a:pt x="421880" y="207010"/>
                  </a:lnTo>
                  <a:lnTo>
                    <a:pt x="422916" y="209550"/>
                  </a:lnTo>
                  <a:lnTo>
                    <a:pt x="422916" y="220980"/>
                  </a:lnTo>
                  <a:lnTo>
                    <a:pt x="435749" y="220980"/>
                  </a:lnTo>
                  <a:lnTo>
                    <a:pt x="438805" y="217170"/>
                  </a:lnTo>
                  <a:lnTo>
                    <a:pt x="442870" y="200660"/>
                  </a:lnTo>
                  <a:lnTo>
                    <a:pt x="442691" y="199390"/>
                  </a:lnTo>
                  <a:close/>
                </a:path>
                <a:path w="443229" h="401319">
                  <a:moveTo>
                    <a:pt x="128535" y="180339"/>
                  </a:moveTo>
                  <a:lnTo>
                    <a:pt x="68933" y="180339"/>
                  </a:lnTo>
                  <a:lnTo>
                    <a:pt x="74116" y="181609"/>
                  </a:lnTo>
                  <a:lnTo>
                    <a:pt x="78780" y="182879"/>
                  </a:lnTo>
                  <a:lnTo>
                    <a:pt x="85000" y="184149"/>
                  </a:lnTo>
                  <a:lnTo>
                    <a:pt x="91219" y="186689"/>
                  </a:lnTo>
                  <a:lnTo>
                    <a:pt x="96402" y="191769"/>
                  </a:lnTo>
                  <a:lnTo>
                    <a:pt x="98475" y="193039"/>
                  </a:lnTo>
                  <a:lnTo>
                    <a:pt x="100030" y="195579"/>
                  </a:lnTo>
                  <a:lnTo>
                    <a:pt x="100030" y="212089"/>
                  </a:lnTo>
                  <a:lnTo>
                    <a:pt x="149266" y="212089"/>
                  </a:lnTo>
                  <a:lnTo>
                    <a:pt x="125425" y="199389"/>
                  </a:lnTo>
                  <a:lnTo>
                    <a:pt x="127498" y="193039"/>
                  </a:lnTo>
                  <a:lnTo>
                    <a:pt x="128535" y="186689"/>
                  </a:lnTo>
                  <a:lnTo>
                    <a:pt x="128535" y="180339"/>
                  </a:lnTo>
                  <a:close/>
                </a:path>
                <a:path w="443229" h="401319">
                  <a:moveTo>
                    <a:pt x="433657" y="172720"/>
                  </a:moveTo>
                  <a:lnTo>
                    <a:pt x="405813" y="172720"/>
                  </a:lnTo>
                  <a:lnTo>
                    <a:pt x="410996" y="177800"/>
                  </a:lnTo>
                  <a:lnTo>
                    <a:pt x="410996" y="191770"/>
                  </a:lnTo>
                  <a:lnTo>
                    <a:pt x="405813" y="196850"/>
                  </a:lnTo>
                  <a:lnTo>
                    <a:pt x="442332" y="196850"/>
                  </a:lnTo>
                  <a:lnTo>
                    <a:pt x="440716" y="185420"/>
                  </a:lnTo>
                  <a:lnTo>
                    <a:pt x="433657" y="172720"/>
                  </a:lnTo>
                  <a:close/>
                </a:path>
                <a:path w="443229" h="401319">
                  <a:moveTo>
                    <a:pt x="412971" y="63500"/>
                  </a:moveTo>
                  <a:lnTo>
                    <a:pt x="235818" y="63499"/>
                  </a:lnTo>
                  <a:lnTo>
                    <a:pt x="284018" y="68579"/>
                  </a:lnTo>
                  <a:lnTo>
                    <a:pt x="286310" y="82549"/>
                  </a:lnTo>
                  <a:lnTo>
                    <a:pt x="291468" y="95249"/>
                  </a:lnTo>
                  <a:lnTo>
                    <a:pt x="299251" y="106679"/>
                  </a:lnTo>
                  <a:lnTo>
                    <a:pt x="309414" y="116839"/>
                  </a:lnTo>
                  <a:lnTo>
                    <a:pt x="266915" y="195579"/>
                  </a:lnTo>
                  <a:lnTo>
                    <a:pt x="291575" y="195579"/>
                  </a:lnTo>
                  <a:lnTo>
                    <a:pt x="328590" y="126999"/>
                  </a:lnTo>
                  <a:lnTo>
                    <a:pt x="383259" y="127000"/>
                  </a:lnTo>
                  <a:lnTo>
                    <a:pt x="380936" y="120650"/>
                  </a:lnTo>
                  <a:lnTo>
                    <a:pt x="400347" y="104140"/>
                  </a:lnTo>
                  <a:lnTo>
                    <a:pt x="403431" y="97790"/>
                  </a:lnTo>
                  <a:lnTo>
                    <a:pt x="312523" y="97789"/>
                  </a:lnTo>
                  <a:lnTo>
                    <a:pt x="312523" y="81279"/>
                  </a:lnTo>
                  <a:lnTo>
                    <a:pt x="314078" y="78739"/>
                  </a:lnTo>
                  <a:lnTo>
                    <a:pt x="316151" y="76199"/>
                  </a:lnTo>
                  <a:lnTo>
                    <a:pt x="321334" y="72389"/>
                  </a:lnTo>
                  <a:lnTo>
                    <a:pt x="327553" y="69849"/>
                  </a:lnTo>
                  <a:lnTo>
                    <a:pt x="333773" y="68579"/>
                  </a:lnTo>
                  <a:lnTo>
                    <a:pt x="338437" y="67309"/>
                  </a:lnTo>
                  <a:lnTo>
                    <a:pt x="343620" y="66040"/>
                  </a:lnTo>
                  <a:lnTo>
                    <a:pt x="412754" y="66040"/>
                  </a:lnTo>
                  <a:lnTo>
                    <a:pt x="412971" y="63500"/>
                  </a:lnTo>
                  <a:close/>
                </a:path>
                <a:path w="443229" h="401319">
                  <a:moveTo>
                    <a:pt x="119253" y="138429"/>
                  </a:moveTo>
                  <a:lnTo>
                    <a:pt x="63750" y="138429"/>
                  </a:lnTo>
                  <a:lnTo>
                    <a:pt x="70739" y="140969"/>
                  </a:lnTo>
                  <a:lnTo>
                    <a:pt x="76513" y="144779"/>
                  </a:lnTo>
                  <a:lnTo>
                    <a:pt x="80440" y="149859"/>
                  </a:lnTo>
                  <a:lnTo>
                    <a:pt x="81890" y="157479"/>
                  </a:lnTo>
                  <a:lnTo>
                    <a:pt x="80440" y="163829"/>
                  </a:lnTo>
                  <a:lnTo>
                    <a:pt x="76513" y="170179"/>
                  </a:lnTo>
                  <a:lnTo>
                    <a:pt x="70739" y="173989"/>
                  </a:lnTo>
                  <a:lnTo>
                    <a:pt x="63750" y="175259"/>
                  </a:lnTo>
                  <a:lnTo>
                    <a:pt x="128246" y="175259"/>
                  </a:lnTo>
                  <a:lnTo>
                    <a:pt x="127766" y="168909"/>
                  </a:lnTo>
                  <a:lnTo>
                    <a:pt x="125490" y="158749"/>
                  </a:lnTo>
                  <a:lnTo>
                    <a:pt x="121757" y="149859"/>
                  </a:lnTo>
                  <a:lnTo>
                    <a:pt x="116614" y="140969"/>
                  </a:lnTo>
                  <a:lnTo>
                    <a:pt x="119253" y="138429"/>
                  </a:lnTo>
                  <a:close/>
                </a:path>
                <a:path w="443229" h="401319">
                  <a:moveTo>
                    <a:pt x="191246" y="6349"/>
                  </a:moveTo>
                  <a:lnTo>
                    <a:pt x="176913" y="11429"/>
                  </a:lnTo>
                  <a:lnTo>
                    <a:pt x="165592" y="20319"/>
                  </a:lnTo>
                  <a:lnTo>
                    <a:pt x="158158" y="33019"/>
                  </a:lnTo>
                  <a:lnTo>
                    <a:pt x="155485" y="48259"/>
                  </a:lnTo>
                  <a:lnTo>
                    <a:pt x="155485" y="55879"/>
                  </a:lnTo>
                  <a:lnTo>
                    <a:pt x="157558" y="62229"/>
                  </a:lnTo>
                  <a:lnTo>
                    <a:pt x="161186" y="69849"/>
                  </a:lnTo>
                  <a:lnTo>
                    <a:pt x="103139" y="126999"/>
                  </a:lnTo>
                  <a:lnTo>
                    <a:pt x="131126" y="126999"/>
                  </a:lnTo>
                  <a:lnTo>
                    <a:pt x="174662" y="85089"/>
                  </a:lnTo>
                  <a:lnTo>
                    <a:pt x="218022" y="85089"/>
                  </a:lnTo>
                  <a:lnTo>
                    <a:pt x="220942" y="83819"/>
                  </a:lnTo>
                  <a:lnTo>
                    <a:pt x="232190" y="71119"/>
                  </a:lnTo>
                  <a:lnTo>
                    <a:pt x="232968" y="69849"/>
                  </a:lnTo>
                  <a:lnTo>
                    <a:pt x="173107" y="69849"/>
                  </a:lnTo>
                  <a:lnTo>
                    <a:pt x="173107" y="60959"/>
                  </a:lnTo>
                  <a:lnTo>
                    <a:pt x="172588" y="60959"/>
                  </a:lnTo>
                  <a:lnTo>
                    <a:pt x="172588" y="58419"/>
                  </a:lnTo>
                  <a:lnTo>
                    <a:pt x="173625" y="57149"/>
                  </a:lnTo>
                  <a:lnTo>
                    <a:pt x="175180" y="55879"/>
                  </a:lnTo>
                  <a:lnTo>
                    <a:pt x="178808" y="53339"/>
                  </a:lnTo>
                  <a:lnTo>
                    <a:pt x="187100" y="50799"/>
                  </a:lnTo>
                  <a:lnTo>
                    <a:pt x="190210" y="49529"/>
                  </a:lnTo>
                  <a:lnTo>
                    <a:pt x="332631" y="49529"/>
                  </a:lnTo>
                  <a:lnTo>
                    <a:pt x="332051" y="46989"/>
                  </a:lnTo>
                  <a:lnTo>
                    <a:pt x="287128" y="46989"/>
                  </a:lnTo>
                  <a:lnTo>
                    <a:pt x="275078" y="45719"/>
                  </a:lnTo>
                  <a:lnTo>
                    <a:pt x="190210" y="45719"/>
                  </a:lnTo>
                  <a:lnTo>
                    <a:pt x="185027" y="40639"/>
                  </a:lnTo>
                  <a:lnTo>
                    <a:pt x="185027" y="27939"/>
                  </a:lnTo>
                  <a:lnTo>
                    <a:pt x="190210" y="21589"/>
                  </a:lnTo>
                  <a:lnTo>
                    <a:pt x="228804" y="21589"/>
                  </a:lnTo>
                  <a:lnTo>
                    <a:pt x="222278" y="13969"/>
                  </a:lnTo>
                  <a:lnTo>
                    <a:pt x="207807" y="7619"/>
                  </a:lnTo>
                  <a:lnTo>
                    <a:pt x="191246" y="6349"/>
                  </a:lnTo>
                  <a:close/>
                </a:path>
                <a:path w="443229" h="401319">
                  <a:moveTo>
                    <a:pt x="412754" y="66040"/>
                  </a:moveTo>
                  <a:lnTo>
                    <a:pt x="353985" y="66040"/>
                  </a:lnTo>
                  <a:lnTo>
                    <a:pt x="359168" y="67310"/>
                  </a:lnTo>
                  <a:lnTo>
                    <a:pt x="363833" y="68580"/>
                  </a:lnTo>
                  <a:lnTo>
                    <a:pt x="370052" y="69850"/>
                  </a:lnTo>
                  <a:lnTo>
                    <a:pt x="376271" y="72390"/>
                  </a:lnTo>
                  <a:lnTo>
                    <a:pt x="381454" y="77470"/>
                  </a:lnTo>
                  <a:lnTo>
                    <a:pt x="383527" y="78740"/>
                  </a:lnTo>
                  <a:lnTo>
                    <a:pt x="385082" y="81280"/>
                  </a:lnTo>
                  <a:lnTo>
                    <a:pt x="385082" y="97790"/>
                  </a:lnTo>
                  <a:lnTo>
                    <a:pt x="403431" y="97790"/>
                  </a:lnTo>
                  <a:lnTo>
                    <a:pt x="411449" y="81280"/>
                  </a:lnTo>
                  <a:lnTo>
                    <a:pt x="412754" y="66040"/>
                  </a:lnTo>
                  <a:close/>
                </a:path>
                <a:path w="443229" h="401319">
                  <a:moveTo>
                    <a:pt x="218022" y="85089"/>
                  </a:moveTo>
                  <a:lnTo>
                    <a:pt x="174662" y="85089"/>
                  </a:lnTo>
                  <a:lnTo>
                    <a:pt x="190283" y="90169"/>
                  </a:lnTo>
                  <a:lnTo>
                    <a:pt x="206341" y="90169"/>
                  </a:lnTo>
                  <a:lnTo>
                    <a:pt x="218022" y="85089"/>
                  </a:lnTo>
                  <a:close/>
                </a:path>
                <a:path w="443229" h="401319">
                  <a:moveTo>
                    <a:pt x="332631" y="49529"/>
                  </a:moveTo>
                  <a:lnTo>
                    <a:pt x="203685" y="49529"/>
                  </a:lnTo>
                  <a:lnTo>
                    <a:pt x="206795" y="50799"/>
                  </a:lnTo>
                  <a:lnTo>
                    <a:pt x="210941" y="52069"/>
                  </a:lnTo>
                  <a:lnTo>
                    <a:pt x="214569" y="53339"/>
                  </a:lnTo>
                  <a:lnTo>
                    <a:pt x="218197" y="55879"/>
                  </a:lnTo>
                  <a:lnTo>
                    <a:pt x="219752" y="57149"/>
                  </a:lnTo>
                  <a:lnTo>
                    <a:pt x="220788" y="59689"/>
                  </a:lnTo>
                  <a:lnTo>
                    <a:pt x="220788" y="69849"/>
                  </a:lnTo>
                  <a:lnTo>
                    <a:pt x="232968" y="69849"/>
                  </a:lnTo>
                  <a:lnTo>
                    <a:pt x="233745" y="68579"/>
                  </a:lnTo>
                  <a:lnTo>
                    <a:pt x="235818" y="63499"/>
                  </a:lnTo>
                  <a:lnTo>
                    <a:pt x="412971" y="63500"/>
                  </a:lnTo>
                  <a:lnTo>
                    <a:pt x="413188" y="60960"/>
                  </a:lnTo>
                  <a:lnTo>
                    <a:pt x="349321" y="60960"/>
                  </a:lnTo>
                  <a:lnTo>
                    <a:pt x="342332" y="59689"/>
                  </a:lnTo>
                  <a:lnTo>
                    <a:pt x="336558" y="55879"/>
                  </a:lnTo>
                  <a:lnTo>
                    <a:pt x="332631" y="49529"/>
                  </a:lnTo>
                  <a:close/>
                </a:path>
                <a:path w="443229" h="401319">
                  <a:moveTo>
                    <a:pt x="398451" y="24130"/>
                  </a:moveTo>
                  <a:lnTo>
                    <a:pt x="349321" y="24130"/>
                  </a:lnTo>
                  <a:lnTo>
                    <a:pt x="356310" y="26670"/>
                  </a:lnTo>
                  <a:lnTo>
                    <a:pt x="362084" y="30480"/>
                  </a:lnTo>
                  <a:lnTo>
                    <a:pt x="366011" y="35560"/>
                  </a:lnTo>
                  <a:lnTo>
                    <a:pt x="367461" y="43180"/>
                  </a:lnTo>
                  <a:lnTo>
                    <a:pt x="366011" y="49530"/>
                  </a:lnTo>
                  <a:lnTo>
                    <a:pt x="362084" y="55880"/>
                  </a:lnTo>
                  <a:lnTo>
                    <a:pt x="356310" y="59690"/>
                  </a:lnTo>
                  <a:lnTo>
                    <a:pt x="349321" y="60960"/>
                  </a:lnTo>
                  <a:lnTo>
                    <a:pt x="413188" y="60960"/>
                  </a:lnTo>
                  <a:lnTo>
                    <a:pt x="413514" y="57150"/>
                  </a:lnTo>
                  <a:lnTo>
                    <a:pt x="405813" y="33020"/>
                  </a:lnTo>
                  <a:lnTo>
                    <a:pt x="398451" y="24130"/>
                  </a:lnTo>
                  <a:close/>
                </a:path>
                <a:path w="443229" h="401319">
                  <a:moveTo>
                    <a:pt x="342114" y="0"/>
                  </a:moveTo>
                  <a:lnTo>
                    <a:pt x="307170" y="15239"/>
                  </a:lnTo>
                  <a:lnTo>
                    <a:pt x="287128" y="46989"/>
                  </a:lnTo>
                  <a:lnTo>
                    <a:pt x="332051" y="46989"/>
                  </a:lnTo>
                  <a:lnTo>
                    <a:pt x="331181" y="43179"/>
                  </a:lnTo>
                  <a:lnTo>
                    <a:pt x="332558" y="35559"/>
                  </a:lnTo>
                  <a:lnTo>
                    <a:pt x="336364" y="30479"/>
                  </a:lnTo>
                  <a:lnTo>
                    <a:pt x="342114" y="26669"/>
                  </a:lnTo>
                  <a:lnTo>
                    <a:pt x="349321" y="24130"/>
                  </a:lnTo>
                  <a:lnTo>
                    <a:pt x="398451" y="24130"/>
                  </a:lnTo>
                  <a:lnTo>
                    <a:pt x="388985" y="12700"/>
                  </a:lnTo>
                  <a:lnTo>
                    <a:pt x="366813" y="2540"/>
                  </a:lnTo>
                  <a:lnTo>
                    <a:pt x="342114" y="0"/>
                  </a:lnTo>
                  <a:close/>
                </a:path>
                <a:path w="443229" h="401319">
                  <a:moveTo>
                    <a:pt x="228804" y="21589"/>
                  </a:moveTo>
                  <a:lnTo>
                    <a:pt x="203685" y="21589"/>
                  </a:lnTo>
                  <a:lnTo>
                    <a:pt x="208868" y="26669"/>
                  </a:lnTo>
                  <a:lnTo>
                    <a:pt x="208868" y="40639"/>
                  </a:lnTo>
                  <a:lnTo>
                    <a:pt x="203685" y="45719"/>
                  </a:lnTo>
                  <a:lnTo>
                    <a:pt x="275078" y="45719"/>
                  </a:lnTo>
                  <a:lnTo>
                    <a:pt x="238928" y="41909"/>
                  </a:lnTo>
                  <a:lnTo>
                    <a:pt x="233154" y="26669"/>
                  </a:lnTo>
                  <a:lnTo>
                    <a:pt x="228804" y="21589"/>
                  </a:lnTo>
                  <a:close/>
                </a:path>
              </a:pathLst>
            </a:custGeom>
            <a:solidFill>
              <a:srgbClr val="9CBDBC"/>
            </a:solidFill>
          </p:spPr>
          <p:txBody>
            <a:bodyPr wrap="square" lIns="0" tIns="0" rIns="0" bIns="0" rtlCol="0"/>
            <a:lstStyle/>
            <a:p>
              <a:endParaRPr/>
            </a:p>
          </p:txBody>
        </p:sp>
      </p:grpSp>
      <p:sp>
        <p:nvSpPr>
          <p:cNvPr id="6" name="object 6"/>
          <p:cNvSpPr txBox="1"/>
          <p:nvPr/>
        </p:nvSpPr>
        <p:spPr>
          <a:xfrm>
            <a:off x="2144981" y="1771305"/>
            <a:ext cx="7487378" cy="351378"/>
          </a:xfrm>
          <a:prstGeom prst="rect">
            <a:avLst/>
          </a:prstGeom>
        </p:spPr>
        <p:txBody>
          <a:bodyPr vert="horz" wrap="square" lIns="0" tIns="12700" rIns="0" bIns="0" rtlCol="0">
            <a:spAutoFit/>
          </a:bodyPr>
          <a:lstStyle/>
          <a:p>
            <a:pPr marL="12700">
              <a:lnSpc>
                <a:spcPct val="100000"/>
              </a:lnSpc>
              <a:spcBef>
                <a:spcPts val="100"/>
              </a:spcBef>
            </a:pPr>
            <a:r>
              <a:rPr lang="en-US" sz="2200" spc="-10" dirty="0" smtClean="0">
                <a:solidFill>
                  <a:srgbClr val="2D2B20"/>
                </a:solidFill>
                <a:latin typeface="Tw Cen MT"/>
                <a:cs typeface="Tw Cen MT"/>
              </a:rPr>
              <a:t>Continue to consider consultation opportunities to refine plan</a:t>
            </a:r>
            <a:endParaRPr sz="2200" dirty="0">
              <a:latin typeface="Tw Cen MT"/>
              <a:cs typeface="Tw Cen MT"/>
            </a:endParaRPr>
          </a:p>
        </p:txBody>
      </p:sp>
      <p:grpSp>
        <p:nvGrpSpPr>
          <p:cNvPr id="11" name="object 11"/>
          <p:cNvGrpSpPr/>
          <p:nvPr/>
        </p:nvGrpSpPr>
        <p:grpSpPr>
          <a:xfrm>
            <a:off x="1114679" y="5638800"/>
            <a:ext cx="762000" cy="760888"/>
            <a:chOff x="2600705" y="3863340"/>
            <a:chExt cx="869950" cy="868680"/>
          </a:xfrm>
        </p:grpSpPr>
        <p:sp>
          <p:nvSpPr>
            <p:cNvPr id="12" name="object 12"/>
            <p:cNvSpPr/>
            <p:nvPr/>
          </p:nvSpPr>
          <p:spPr>
            <a:xfrm>
              <a:off x="2600705" y="3863340"/>
              <a:ext cx="869950" cy="868680"/>
            </a:xfrm>
            <a:custGeom>
              <a:avLst/>
              <a:gdLst/>
              <a:ahLst/>
              <a:cxnLst/>
              <a:rect l="l" t="t" r="r" b="b"/>
              <a:pathLst>
                <a:path w="869950" h="868679">
                  <a:moveTo>
                    <a:pt x="434720" y="0"/>
                  </a:moveTo>
                  <a:lnTo>
                    <a:pt x="387363" y="2548"/>
                  </a:lnTo>
                  <a:lnTo>
                    <a:pt x="341481" y="10016"/>
                  </a:lnTo>
                  <a:lnTo>
                    <a:pt x="297338" y="22140"/>
                  </a:lnTo>
                  <a:lnTo>
                    <a:pt x="255201" y="38654"/>
                  </a:lnTo>
                  <a:lnTo>
                    <a:pt x="215335" y="59294"/>
                  </a:lnTo>
                  <a:lnTo>
                    <a:pt x="178006" y="83795"/>
                  </a:lnTo>
                  <a:lnTo>
                    <a:pt x="143479" y="111892"/>
                  </a:lnTo>
                  <a:lnTo>
                    <a:pt x="112019" y="143320"/>
                  </a:lnTo>
                  <a:lnTo>
                    <a:pt x="83893" y="177814"/>
                  </a:lnTo>
                  <a:lnTo>
                    <a:pt x="59365" y="215109"/>
                  </a:lnTo>
                  <a:lnTo>
                    <a:pt x="38701" y="254941"/>
                  </a:lnTo>
                  <a:lnTo>
                    <a:pt x="22168" y="297045"/>
                  </a:lnTo>
                  <a:lnTo>
                    <a:pt x="10029" y="341156"/>
                  </a:lnTo>
                  <a:lnTo>
                    <a:pt x="2551" y="387009"/>
                  </a:lnTo>
                  <a:lnTo>
                    <a:pt x="0" y="434340"/>
                  </a:lnTo>
                  <a:lnTo>
                    <a:pt x="2551" y="481670"/>
                  </a:lnTo>
                  <a:lnTo>
                    <a:pt x="10029" y="527523"/>
                  </a:lnTo>
                  <a:lnTo>
                    <a:pt x="22168" y="571634"/>
                  </a:lnTo>
                  <a:lnTo>
                    <a:pt x="38701" y="613738"/>
                  </a:lnTo>
                  <a:lnTo>
                    <a:pt x="59365" y="653570"/>
                  </a:lnTo>
                  <a:lnTo>
                    <a:pt x="83893" y="690865"/>
                  </a:lnTo>
                  <a:lnTo>
                    <a:pt x="112019" y="725359"/>
                  </a:lnTo>
                  <a:lnTo>
                    <a:pt x="143479" y="756787"/>
                  </a:lnTo>
                  <a:lnTo>
                    <a:pt x="178006" y="784884"/>
                  </a:lnTo>
                  <a:lnTo>
                    <a:pt x="215335" y="809385"/>
                  </a:lnTo>
                  <a:lnTo>
                    <a:pt x="255201" y="830025"/>
                  </a:lnTo>
                  <a:lnTo>
                    <a:pt x="297338" y="846539"/>
                  </a:lnTo>
                  <a:lnTo>
                    <a:pt x="341481" y="858663"/>
                  </a:lnTo>
                  <a:lnTo>
                    <a:pt x="387363" y="866131"/>
                  </a:lnTo>
                  <a:lnTo>
                    <a:pt x="434720" y="868680"/>
                  </a:lnTo>
                  <a:lnTo>
                    <a:pt x="482078" y="866131"/>
                  </a:lnTo>
                  <a:lnTo>
                    <a:pt x="527960" y="858663"/>
                  </a:lnTo>
                  <a:lnTo>
                    <a:pt x="572103" y="846539"/>
                  </a:lnTo>
                  <a:lnTo>
                    <a:pt x="614240" y="830025"/>
                  </a:lnTo>
                  <a:lnTo>
                    <a:pt x="654106" y="809385"/>
                  </a:lnTo>
                  <a:lnTo>
                    <a:pt x="691435" y="784884"/>
                  </a:lnTo>
                  <a:lnTo>
                    <a:pt x="725962" y="756787"/>
                  </a:lnTo>
                  <a:lnTo>
                    <a:pt x="757422" y="725359"/>
                  </a:lnTo>
                  <a:lnTo>
                    <a:pt x="785548" y="690865"/>
                  </a:lnTo>
                  <a:lnTo>
                    <a:pt x="810076" y="653570"/>
                  </a:lnTo>
                  <a:lnTo>
                    <a:pt x="830740" y="613738"/>
                  </a:lnTo>
                  <a:lnTo>
                    <a:pt x="847273" y="571634"/>
                  </a:lnTo>
                  <a:lnTo>
                    <a:pt x="859412" y="527523"/>
                  </a:lnTo>
                  <a:lnTo>
                    <a:pt x="866890" y="481670"/>
                  </a:lnTo>
                  <a:lnTo>
                    <a:pt x="869442" y="434340"/>
                  </a:lnTo>
                  <a:lnTo>
                    <a:pt x="866890" y="387009"/>
                  </a:lnTo>
                  <a:lnTo>
                    <a:pt x="859412" y="341156"/>
                  </a:lnTo>
                  <a:lnTo>
                    <a:pt x="847273" y="297045"/>
                  </a:lnTo>
                  <a:lnTo>
                    <a:pt x="830740" y="254941"/>
                  </a:lnTo>
                  <a:lnTo>
                    <a:pt x="810076" y="215109"/>
                  </a:lnTo>
                  <a:lnTo>
                    <a:pt x="785548" y="177814"/>
                  </a:lnTo>
                  <a:lnTo>
                    <a:pt x="757422" y="143320"/>
                  </a:lnTo>
                  <a:lnTo>
                    <a:pt x="725962" y="111892"/>
                  </a:lnTo>
                  <a:lnTo>
                    <a:pt x="691435" y="83795"/>
                  </a:lnTo>
                  <a:lnTo>
                    <a:pt x="654106" y="59294"/>
                  </a:lnTo>
                  <a:lnTo>
                    <a:pt x="614240" y="38654"/>
                  </a:lnTo>
                  <a:lnTo>
                    <a:pt x="572103" y="22140"/>
                  </a:lnTo>
                  <a:lnTo>
                    <a:pt x="527960" y="10016"/>
                  </a:lnTo>
                  <a:lnTo>
                    <a:pt x="482078" y="2548"/>
                  </a:lnTo>
                  <a:lnTo>
                    <a:pt x="434720" y="0"/>
                  </a:lnTo>
                  <a:close/>
                </a:path>
              </a:pathLst>
            </a:custGeom>
            <a:solidFill>
              <a:srgbClr val="DEE8E8"/>
            </a:solidFill>
          </p:spPr>
          <p:txBody>
            <a:bodyPr wrap="square" lIns="0" tIns="0" rIns="0" bIns="0" rtlCol="0"/>
            <a:lstStyle/>
            <a:p>
              <a:endParaRPr/>
            </a:p>
          </p:txBody>
        </p:sp>
        <p:sp>
          <p:nvSpPr>
            <p:cNvPr id="13" name="object 13"/>
            <p:cNvSpPr/>
            <p:nvPr/>
          </p:nvSpPr>
          <p:spPr>
            <a:xfrm>
              <a:off x="2818803" y="4112742"/>
              <a:ext cx="435609" cy="374650"/>
            </a:xfrm>
            <a:custGeom>
              <a:avLst/>
              <a:gdLst/>
              <a:ahLst/>
              <a:cxnLst/>
              <a:rect l="l" t="t" r="r" b="b"/>
              <a:pathLst>
                <a:path w="435610" h="374650">
                  <a:moveTo>
                    <a:pt x="373164" y="219887"/>
                  </a:moveTo>
                  <a:lnTo>
                    <a:pt x="342074" y="190271"/>
                  </a:lnTo>
                  <a:lnTo>
                    <a:pt x="342074" y="244322"/>
                  </a:lnTo>
                  <a:lnTo>
                    <a:pt x="342074" y="306705"/>
                  </a:lnTo>
                  <a:lnTo>
                    <a:pt x="279882" y="306705"/>
                  </a:lnTo>
                  <a:lnTo>
                    <a:pt x="279882" y="244322"/>
                  </a:lnTo>
                  <a:lnTo>
                    <a:pt x="342074" y="244322"/>
                  </a:lnTo>
                  <a:lnTo>
                    <a:pt x="342074" y="190271"/>
                  </a:lnTo>
                  <a:lnTo>
                    <a:pt x="217690" y="71742"/>
                  </a:lnTo>
                  <a:lnTo>
                    <a:pt x="155486" y="131013"/>
                  </a:lnTo>
                  <a:lnTo>
                    <a:pt x="155486" y="244322"/>
                  </a:lnTo>
                  <a:lnTo>
                    <a:pt x="155486" y="306705"/>
                  </a:lnTo>
                  <a:lnTo>
                    <a:pt x="93294" y="306705"/>
                  </a:lnTo>
                  <a:lnTo>
                    <a:pt x="93294" y="244322"/>
                  </a:lnTo>
                  <a:lnTo>
                    <a:pt x="155486" y="244322"/>
                  </a:lnTo>
                  <a:lnTo>
                    <a:pt x="155486" y="131013"/>
                  </a:lnTo>
                  <a:lnTo>
                    <a:pt x="62204" y="219887"/>
                  </a:lnTo>
                  <a:lnTo>
                    <a:pt x="62204" y="374281"/>
                  </a:lnTo>
                  <a:lnTo>
                    <a:pt x="186588" y="374281"/>
                  </a:lnTo>
                  <a:lnTo>
                    <a:pt x="186588" y="306705"/>
                  </a:lnTo>
                  <a:lnTo>
                    <a:pt x="186588" y="244322"/>
                  </a:lnTo>
                  <a:lnTo>
                    <a:pt x="248780" y="244322"/>
                  </a:lnTo>
                  <a:lnTo>
                    <a:pt x="248780" y="374281"/>
                  </a:lnTo>
                  <a:lnTo>
                    <a:pt x="373164" y="374281"/>
                  </a:lnTo>
                  <a:lnTo>
                    <a:pt x="373164" y="306705"/>
                  </a:lnTo>
                  <a:lnTo>
                    <a:pt x="373164" y="244322"/>
                  </a:lnTo>
                  <a:lnTo>
                    <a:pt x="373164" y="219887"/>
                  </a:lnTo>
                  <a:close/>
                </a:path>
                <a:path w="435610" h="374650">
                  <a:moveTo>
                    <a:pt x="435356" y="207937"/>
                  </a:moveTo>
                  <a:lnTo>
                    <a:pt x="342074" y="118529"/>
                  </a:lnTo>
                  <a:lnTo>
                    <a:pt x="342074" y="79019"/>
                  </a:lnTo>
                  <a:lnTo>
                    <a:pt x="342074" y="31191"/>
                  </a:lnTo>
                  <a:lnTo>
                    <a:pt x="300609" y="31191"/>
                  </a:lnTo>
                  <a:lnTo>
                    <a:pt x="300609" y="79019"/>
                  </a:lnTo>
                  <a:lnTo>
                    <a:pt x="262420" y="42633"/>
                  </a:lnTo>
                  <a:lnTo>
                    <a:pt x="217690" y="0"/>
                  </a:lnTo>
                  <a:lnTo>
                    <a:pt x="0" y="207937"/>
                  </a:lnTo>
                  <a:lnTo>
                    <a:pt x="23329" y="227685"/>
                  </a:lnTo>
                  <a:lnTo>
                    <a:pt x="217690" y="42633"/>
                  </a:lnTo>
                  <a:lnTo>
                    <a:pt x="412038" y="227685"/>
                  </a:lnTo>
                  <a:lnTo>
                    <a:pt x="435356" y="207937"/>
                  </a:lnTo>
                  <a:close/>
                </a:path>
              </a:pathLst>
            </a:custGeom>
            <a:solidFill>
              <a:srgbClr val="C79F5D"/>
            </a:solidFill>
          </p:spPr>
          <p:txBody>
            <a:bodyPr wrap="square" lIns="0" tIns="0" rIns="0" bIns="0" rtlCol="0"/>
            <a:lstStyle/>
            <a:p>
              <a:endParaRPr/>
            </a:p>
          </p:txBody>
        </p:sp>
      </p:grpSp>
      <p:sp>
        <p:nvSpPr>
          <p:cNvPr id="14" name="object 14"/>
          <p:cNvSpPr txBox="1"/>
          <p:nvPr/>
        </p:nvSpPr>
        <p:spPr>
          <a:xfrm>
            <a:off x="2176730" y="4655754"/>
            <a:ext cx="7283831" cy="333425"/>
          </a:xfrm>
          <a:prstGeom prst="rect">
            <a:avLst/>
          </a:prstGeom>
        </p:spPr>
        <p:txBody>
          <a:bodyPr vert="horz" wrap="square" lIns="0" tIns="12700" rIns="0" bIns="0" rtlCol="0">
            <a:spAutoFit/>
          </a:bodyPr>
          <a:lstStyle/>
          <a:p>
            <a:pPr marL="12700">
              <a:lnSpc>
                <a:spcPts val="2515"/>
              </a:lnSpc>
              <a:spcBef>
                <a:spcPts val="100"/>
              </a:spcBef>
            </a:pPr>
            <a:r>
              <a:rPr lang="en-US" sz="2200" spc="-10" dirty="0" smtClean="0">
                <a:solidFill>
                  <a:srgbClr val="2D2B20"/>
                </a:solidFill>
                <a:latin typeface="Tw Cen MT"/>
                <a:cs typeface="Tw Cen MT"/>
              </a:rPr>
              <a:t>RFP Process for Developers after HUD Approval</a:t>
            </a:r>
            <a:endParaRPr sz="2200" dirty="0">
              <a:latin typeface="Tw Cen MT"/>
              <a:cs typeface="Tw Cen MT"/>
            </a:endParaRPr>
          </a:p>
        </p:txBody>
      </p:sp>
      <p:grpSp>
        <p:nvGrpSpPr>
          <p:cNvPr id="15" name="object 15"/>
          <p:cNvGrpSpPr/>
          <p:nvPr/>
        </p:nvGrpSpPr>
        <p:grpSpPr>
          <a:xfrm>
            <a:off x="1114679" y="4572000"/>
            <a:ext cx="762000" cy="760888"/>
            <a:chOff x="6062471" y="3863340"/>
            <a:chExt cx="869950" cy="868680"/>
          </a:xfrm>
        </p:grpSpPr>
        <p:sp>
          <p:nvSpPr>
            <p:cNvPr id="16" name="object 16"/>
            <p:cNvSpPr/>
            <p:nvPr/>
          </p:nvSpPr>
          <p:spPr>
            <a:xfrm>
              <a:off x="6062471" y="3863340"/>
              <a:ext cx="869950" cy="868680"/>
            </a:xfrm>
            <a:custGeom>
              <a:avLst/>
              <a:gdLst/>
              <a:ahLst/>
              <a:cxnLst/>
              <a:rect l="l" t="t" r="r" b="b"/>
              <a:pathLst>
                <a:path w="869950" h="868679">
                  <a:moveTo>
                    <a:pt x="434720" y="0"/>
                  </a:moveTo>
                  <a:lnTo>
                    <a:pt x="387363" y="2548"/>
                  </a:lnTo>
                  <a:lnTo>
                    <a:pt x="341481" y="10016"/>
                  </a:lnTo>
                  <a:lnTo>
                    <a:pt x="297338" y="22140"/>
                  </a:lnTo>
                  <a:lnTo>
                    <a:pt x="255201" y="38654"/>
                  </a:lnTo>
                  <a:lnTo>
                    <a:pt x="215335" y="59294"/>
                  </a:lnTo>
                  <a:lnTo>
                    <a:pt x="178006" y="83795"/>
                  </a:lnTo>
                  <a:lnTo>
                    <a:pt x="143479" y="111892"/>
                  </a:lnTo>
                  <a:lnTo>
                    <a:pt x="112019" y="143320"/>
                  </a:lnTo>
                  <a:lnTo>
                    <a:pt x="83893" y="177814"/>
                  </a:lnTo>
                  <a:lnTo>
                    <a:pt x="59365" y="215109"/>
                  </a:lnTo>
                  <a:lnTo>
                    <a:pt x="38701" y="254941"/>
                  </a:lnTo>
                  <a:lnTo>
                    <a:pt x="22168" y="297045"/>
                  </a:lnTo>
                  <a:lnTo>
                    <a:pt x="10029" y="341156"/>
                  </a:lnTo>
                  <a:lnTo>
                    <a:pt x="2551" y="387009"/>
                  </a:lnTo>
                  <a:lnTo>
                    <a:pt x="0" y="434340"/>
                  </a:lnTo>
                  <a:lnTo>
                    <a:pt x="2551" y="481670"/>
                  </a:lnTo>
                  <a:lnTo>
                    <a:pt x="10029" y="527523"/>
                  </a:lnTo>
                  <a:lnTo>
                    <a:pt x="22168" y="571634"/>
                  </a:lnTo>
                  <a:lnTo>
                    <a:pt x="38701" y="613738"/>
                  </a:lnTo>
                  <a:lnTo>
                    <a:pt x="59365" y="653570"/>
                  </a:lnTo>
                  <a:lnTo>
                    <a:pt x="83893" y="690865"/>
                  </a:lnTo>
                  <a:lnTo>
                    <a:pt x="112019" y="725359"/>
                  </a:lnTo>
                  <a:lnTo>
                    <a:pt x="143479" y="756787"/>
                  </a:lnTo>
                  <a:lnTo>
                    <a:pt x="178006" y="784884"/>
                  </a:lnTo>
                  <a:lnTo>
                    <a:pt x="215335" y="809385"/>
                  </a:lnTo>
                  <a:lnTo>
                    <a:pt x="255201" y="830025"/>
                  </a:lnTo>
                  <a:lnTo>
                    <a:pt x="297338" y="846539"/>
                  </a:lnTo>
                  <a:lnTo>
                    <a:pt x="341481" y="858663"/>
                  </a:lnTo>
                  <a:lnTo>
                    <a:pt x="387363" y="866131"/>
                  </a:lnTo>
                  <a:lnTo>
                    <a:pt x="434720" y="868680"/>
                  </a:lnTo>
                  <a:lnTo>
                    <a:pt x="482078" y="866131"/>
                  </a:lnTo>
                  <a:lnTo>
                    <a:pt x="527960" y="858663"/>
                  </a:lnTo>
                  <a:lnTo>
                    <a:pt x="572103" y="846539"/>
                  </a:lnTo>
                  <a:lnTo>
                    <a:pt x="614240" y="830025"/>
                  </a:lnTo>
                  <a:lnTo>
                    <a:pt x="654106" y="809385"/>
                  </a:lnTo>
                  <a:lnTo>
                    <a:pt x="691435" y="784884"/>
                  </a:lnTo>
                  <a:lnTo>
                    <a:pt x="725962" y="756787"/>
                  </a:lnTo>
                  <a:lnTo>
                    <a:pt x="757422" y="725359"/>
                  </a:lnTo>
                  <a:lnTo>
                    <a:pt x="785548" y="690865"/>
                  </a:lnTo>
                  <a:lnTo>
                    <a:pt x="810076" y="653570"/>
                  </a:lnTo>
                  <a:lnTo>
                    <a:pt x="830740" y="613738"/>
                  </a:lnTo>
                  <a:lnTo>
                    <a:pt x="847273" y="571634"/>
                  </a:lnTo>
                  <a:lnTo>
                    <a:pt x="859412" y="527523"/>
                  </a:lnTo>
                  <a:lnTo>
                    <a:pt x="866890" y="481670"/>
                  </a:lnTo>
                  <a:lnTo>
                    <a:pt x="869442" y="434340"/>
                  </a:lnTo>
                  <a:lnTo>
                    <a:pt x="866890" y="387009"/>
                  </a:lnTo>
                  <a:lnTo>
                    <a:pt x="859412" y="341156"/>
                  </a:lnTo>
                  <a:lnTo>
                    <a:pt x="847273" y="297045"/>
                  </a:lnTo>
                  <a:lnTo>
                    <a:pt x="830740" y="254941"/>
                  </a:lnTo>
                  <a:lnTo>
                    <a:pt x="810076" y="215109"/>
                  </a:lnTo>
                  <a:lnTo>
                    <a:pt x="785548" y="177814"/>
                  </a:lnTo>
                  <a:lnTo>
                    <a:pt x="757422" y="143320"/>
                  </a:lnTo>
                  <a:lnTo>
                    <a:pt x="725962" y="111892"/>
                  </a:lnTo>
                  <a:lnTo>
                    <a:pt x="691435" y="83795"/>
                  </a:lnTo>
                  <a:lnTo>
                    <a:pt x="654106" y="59294"/>
                  </a:lnTo>
                  <a:lnTo>
                    <a:pt x="614240" y="38654"/>
                  </a:lnTo>
                  <a:lnTo>
                    <a:pt x="572103" y="22140"/>
                  </a:lnTo>
                  <a:lnTo>
                    <a:pt x="527960" y="10016"/>
                  </a:lnTo>
                  <a:lnTo>
                    <a:pt x="482078" y="2548"/>
                  </a:lnTo>
                  <a:lnTo>
                    <a:pt x="434720" y="0"/>
                  </a:lnTo>
                  <a:close/>
                </a:path>
              </a:pathLst>
            </a:custGeom>
            <a:solidFill>
              <a:srgbClr val="DEE8E8"/>
            </a:solidFill>
          </p:spPr>
          <p:txBody>
            <a:bodyPr wrap="square" lIns="0" tIns="0" rIns="0" bIns="0" rtlCol="0"/>
            <a:lstStyle/>
            <a:p>
              <a:endParaRPr/>
            </a:p>
          </p:txBody>
        </p:sp>
        <p:sp>
          <p:nvSpPr>
            <p:cNvPr id="17" name="object 17"/>
            <p:cNvSpPr/>
            <p:nvPr/>
          </p:nvSpPr>
          <p:spPr>
            <a:xfrm>
              <a:off x="6338354" y="4091952"/>
              <a:ext cx="321945" cy="415925"/>
            </a:xfrm>
            <a:custGeom>
              <a:avLst/>
              <a:gdLst/>
              <a:ahLst/>
              <a:cxnLst/>
              <a:rect l="l" t="t" r="r" b="b"/>
              <a:pathLst>
                <a:path w="321945" h="415925">
                  <a:moveTo>
                    <a:pt x="150291" y="322300"/>
                  </a:moveTo>
                  <a:lnTo>
                    <a:pt x="62191" y="322300"/>
                  </a:lnTo>
                  <a:lnTo>
                    <a:pt x="62191" y="343090"/>
                  </a:lnTo>
                  <a:lnTo>
                    <a:pt x="150291" y="343090"/>
                  </a:lnTo>
                  <a:lnTo>
                    <a:pt x="150291" y="322300"/>
                  </a:lnTo>
                  <a:close/>
                </a:path>
                <a:path w="321945" h="415925">
                  <a:moveTo>
                    <a:pt x="150291" y="259918"/>
                  </a:moveTo>
                  <a:lnTo>
                    <a:pt x="62191" y="259918"/>
                  </a:lnTo>
                  <a:lnTo>
                    <a:pt x="62191" y="280708"/>
                  </a:lnTo>
                  <a:lnTo>
                    <a:pt x="150291" y="280708"/>
                  </a:lnTo>
                  <a:lnTo>
                    <a:pt x="150291" y="259918"/>
                  </a:lnTo>
                  <a:close/>
                </a:path>
                <a:path w="321945" h="415925">
                  <a:moveTo>
                    <a:pt x="150291" y="197535"/>
                  </a:moveTo>
                  <a:lnTo>
                    <a:pt x="62191" y="197535"/>
                  </a:lnTo>
                  <a:lnTo>
                    <a:pt x="62191" y="218325"/>
                  </a:lnTo>
                  <a:lnTo>
                    <a:pt x="150291" y="218325"/>
                  </a:lnTo>
                  <a:lnTo>
                    <a:pt x="150291" y="197535"/>
                  </a:lnTo>
                  <a:close/>
                </a:path>
                <a:path w="321945" h="415925">
                  <a:moveTo>
                    <a:pt x="150291" y="135153"/>
                  </a:moveTo>
                  <a:lnTo>
                    <a:pt x="62191" y="135153"/>
                  </a:lnTo>
                  <a:lnTo>
                    <a:pt x="62191" y="155956"/>
                  </a:lnTo>
                  <a:lnTo>
                    <a:pt x="150291" y="155956"/>
                  </a:lnTo>
                  <a:lnTo>
                    <a:pt x="150291" y="135153"/>
                  </a:lnTo>
                  <a:close/>
                </a:path>
                <a:path w="321945" h="415925">
                  <a:moveTo>
                    <a:pt x="321322" y="51981"/>
                  </a:moveTo>
                  <a:lnTo>
                    <a:pt x="319697" y="43903"/>
                  </a:lnTo>
                  <a:lnTo>
                    <a:pt x="315239" y="37299"/>
                  </a:lnTo>
                  <a:lnTo>
                    <a:pt x="308648" y="32829"/>
                  </a:lnTo>
                  <a:lnTo>
                    <a:pt x="300596" y="31191"/>
                  </a:lnTo>
                  <a:lnTo>
                    <a:pt x="290233" y="31191"/>
                  </a:lnTo>
                  <a:lnTo>
                    <a:pt x="290233" y="62382"/>
                  </a:lnTo>
                  <a:lnTo>
                    <a:pt x="290233" y="384670"/>
                  </a:lnTo>
                  <a:lnTo>
                    <a:pt x="31089" y="384670"/>
                  </a:lnTo>
                  <a:lnTo>
                    <a:pt x="31089" y="62382"/>
                  </a:lnTo>
                  <a:lnTo>
                    <a:pt x="88099" y="62382"/>
                  </a:lnTo>
                  <a:lnTo>
                    <a:pt x="88099" y="93573"/>
                  </a:lnTo>
                  <a:lnTo>
                    <a:pt x="233222" y="93573"/>
                  </a:lnTo>
                  <a:lnTo>
                    <a:pt x="233222" y="62382"/>
                  </a:lnTo>
                  <a:lnTo>
                    <a:pt x="290233" y="62382"/>
                  </a:lnTo>
                  <a:lnTo>
                    <a:pt x="290233" y="31191"/>
                  </a:lnTo>
                  <a:lnTo>
                    <a:pt x="212483" y="31191"/>
                  </a:lnTo>
                  <a:lnTo>
                    <a:pt x="212483" y="20789"/>
                  </a:lnTo>
                  <a:lnTo>
                    <a:pt x="210858" y="12725"/>
                  </a:lnTo>
                  <a:lnTo>
                    <a:pt x="206400" y="6108"/>
                  </a:lnTo>
                  <a:lnTo>
                    <a:pt x="199809" y="1638"/>
                  </a:lnTo>
                  <a:lnTo>
                    <a:pt x="191757" y="0"/>
                  </a:lnTo>
                  <a:lnTo>
                    <a:pt x="176212" y="0"/>
                  </a:lnTo>
                  <a:lnTo>
                    <a:pt x="176212" y="28067"/>
                  </a:lnTo>
                  <a:lnTo>
                    <a:pt x="176212" y="45224"/>
                  </a:lnTo>
                  <a:lnTo>
                    <a:pt x="169468" y="51981"/>
                  </a:lnTo>
                  <a:lnTo>
                    <a:pt x="151853" y="51981"/>
                  </a:lnTo>
                  <a:lnTo>
                    <a:pt x="145110" y="45224"/>
                  </a:lnTo>
                  <a:lnTo>
                    <a:pt x="145110" y="27546"/>
                  </a:lnTo>
                  <a:lnTo>
                    <a:pt x="151853" y="20789"/>
                  </a:lnTo>
                  <a:lnTo>
                    <a:pt x="169468" y="20789"/>
                  </a:lnTo>
                  <a:lnTo>
                    <a:pt x="176212" y="28067"/>
                  </a:lnTo>
                  <a:lnTo>
                    <a:pt x="176212" y="0"/>
                  </a:lnTo>
                  <a:lnTo>
                    <a:pt x="129565" y="0"/>
                  </a:lnTo>
                  <a:lnTo>
                    <a:pt x="121513" y="1638"/>
                  </a:lnTo>
                  <a:lnTo>
                    <a:pt x="114922" y="6108"/>
                  </a:lnTo>
                  <a:lnTo>
                    <a:pt x="110464" y="12725"/>
                  </a:lnTo>
                  <a:lnTo>
                    <a:pt x="108839" y="20789"/>
                  </a:lnTo>
                  <a:lnTo>
                    <a:pt x="108839" y="31191"/>
                  </a:lnTo>
                  <a:lnTo>
                    <a:pt x="20726" y="31191"/>
                  </a:lnTo>
                  <a:lnTo>
                    <a:pt x="12674" y="32829"/>
                  </a:lnTo>
                  <a:lnTo>
                    <a:pt x="6083" y="37299"/>
                  </a:lnTo>
                  <a:lnTo>
                    <a:pt x="1625" y="43903"/>
                  </a:lnTo>
                  <a:lnTo>
                    <a:pt x="0" y="51981"/>
                  </a:lnTo>
                  <a:lnTo>
                    <a:pt x="0" y="395071"/>
                  </a:lnTo>
                  <a:lnTo>
                    <a:pt x="1638" y="403148"/>
                  </a:lnTo>
                  <a:lnTo>
                    <a:pt x="6083" y="409752"/>
                  </a:lnTo>
                  <a:lnTo>
                    <a:pt x="12674" y="414223"/>
                  </a:lnTo>
                  <a:lnTo>
                    <a:pt x="20726" y="415861"/>
                  </a:lnTo>
                  <a:lnTo>
                    <a:pt x="300596" y="415861"/>
                  </a:lnTo>
                  <a:lnTo>
                    <a:pt x="308648" y="414223"/>
                  </a:lnTo>
                  <a:lnTo>
                    <a:pt x="315239" y="409752"/>
                  </a:lnTo>
                  <a:lnTo>
                    <a:pt x="319697" y="403148"/>
                  </a:lnTo>
                  <a:lnTo>
                    <a:pt x="321322" y="395071"/>
                  </a:lnTo>
                  <a:lnTo>
                    <a:pt x="321322" y="384670"/>
                  </a:lnTo>
                  <a:lnTo>
                    <a:pt x="321322" y="62382"/>
                  </a:lnTo>
                  <a:lnTo>
                    <a:pt x="321322" y="51981"/>
                  </a:lnTo>
                  <a:close/>
                </a:path>
              </a:pathLst>
            </a:custGeom>
            <a:solidFill>
              <a:srgbClr val="C79F5D"/>
            </a:solidFill>
          </p:spPr>
          <p:txBody>
            <a:bodyPr wrap="square" lIns="0" tIns="0" rIns="0" bIns="0" rtlCol="0"/>
            <a:lstStyle/>
            <a:p>
              <a:endParaRPr/>
            </a:p>
          </p:txBody>
        </p:sp>
        <p:pic>
          <p:nvPicPr>
            <p:cNvPr id="18" name="object 18"/>
            <p:cNvPicPr/>
            <p:nvPr/>
          </p:nvPicPr>
          <p:blipFill>
            <a:blip r:embed="rId2" cstate="print"/>
            <a:stretch>
              <a:fillRect/>
            </a:stretch>
          </p:blipFill>
          <p:spPr>
            <a:xfrm>
              <a:off x="6524417" y="4204750"/>
              <a:ext cx="69449" cy="243281"/>
            </a:xfrm>
            <a:prstGeom prst="rect">
              <a:avLst/>
            </a:prstGeom>
          </p:spPr>
        </p:pic>
      </p:grpSp>
      <p:sp>
        <p:nvSpPr>
          <p:cNvPr id="19" name="object 19"/>
          <p:cNvSpPr txBox="1"/>
          <p:nvPr/>
        </p:nvSpPr>
        <p:spPr>
          <a:xfrm>
            <a:off x="2144981" y="5680504"/>
            <a:ext cx="8229600" cy="357790"/>
          </a:xfrm>
          <a:prstGeom prst="rect">
            <a:avLst/>
          </a:prstGeom>
        </p:spPr>
        <p:txBody>
          <a:bodyPr vert="horz" wrap="square" lIns="0" tIns="49530" rIns="0" bIns="0" rtlCol="0">
            <a:spAutoFit/>
          </a:bodyPr>
          <a:lstStyle/>
          <a:p>
            <a:pPr marL="12700" marR="5080">
              <a:lnSpc>
                <a:spcPts val="2390"/>
              </a:lnSpc>
              <a:spcBef>
                <a:spcPts val="390"/>
              </a:spcBef>
            </a:pPr>
            <a:r>
              <a:rPr lang="en-US" sz="2200" dirty="0" smtClean="0">
                <a:solidFill>
                  <a:srgbClr val="2D2B20"/>
                </a:solidFill>
                <a:latin typeface="Tw Cen MT"/>
                <a:cs typeface="Tw Cen MT"/>
              </a:rPr>
              <a:t>All Activities completed by 2030</a:t>
            </a:r>
            <a:endParaRPr sz="2200" dirty="0">
              <a:latin typeface="Tw Cen MT"/>
              <a:cs typeface="Tw Cen MT"/>
            </a:endParaRPr>
          </a:p>
        </p:txBody>
      </p:sp>
      <p:grpSp>
        <p:nvGrpSpPr>
          <p:cNvPr id="20" name="object 20"/>
          <p:cNvGrpSpPr/>
          <p:nvPr/>
        </p:nvGrpSpPr>
        <p:grpSpPr>
          <a:xfrm>
            <a:off x="1114679" y="2514600"/>
            <a:ext cx="762000" cy="762000"/>
            <a:chOff x="2600705" y="5416296"/>
            <a:chExt cx="869950" cy="869950"/>
          </a:xfrm>
        </p:grpSpPr>
        <p:sp>
          <p:nvSpPr>
            <p:cNvPr id="21" name="object 21"/>
            <p:cNvSpPr/>
            <p:nvPr/>
          </p:nvSpPr>
          <p:spPr>
            <a:xfrm>
              <a:off x="2600705" y="5416296"/>
              <a:ext cx="869950" cy="869950"/>
            </a:xfrm>
            <a:custGeom>
              <a:avLst/>
              <a:gdLst/>
              <a:ahLst/>
              <a:cxnLst/>
              <a:rect l="l" t="t" r="r" b="b"/>
              <a:pathLst>
                <a:path w="869950" h="869950">
                  <a:moveTo>
                    <a:pt x="434720" y="0"/>
                  </a:moveTo>
                  <a:lnTo>
                    <a:pt x="387363" y="2550"/>
                  </a:lnTo>
                  <a:lnTo>
                    <a:pt x="341481" y="10026"/>
                  </a:lnTo>
                  <a:lnTo>
                    <a:pt x="297338" y="22162"/>
                  </a:lnTo>
                  <a:lnTo>
                    <a:pt x="255201" y="38691"/>
                  </a:lnTo>
                  <a:lnTo>
                    <a:pt x="215335" y="59351"/>
                  </a:lnTo>
                  <a:lnTo>
                    <a:pt x="178006" y="83874"/>
                  </a:lnTo>
                  <a:lnTo>
                    <a:pt x="143479" y="111997"/>
                  </a:lnTo>
                  <a:lnTo>
                    <a:pt x="112019" y="143453"/>
                  </a:lnTo>
                  <a:lnTo>
                    <a:pt x="83893" y="177978"/>
                  </a:lnTo>
                  <a:lnTo>
                    <a:pt x="59365" y="215307"/>
                  </a:lnTo>
                  <a:lnTo>
                    <a:pt x="38701" y="255174"/>
                  </a:lnTo>
                  <a:lnTo>
                    <a:pt x="22168" y="297314"/>
                  </a:lnTo>
                  <a:lnTo>
                    <a:pt x="10029" y="341462"/>
                  </a:lnTo>
                  <a:lnTo>
                    <a:pt x="2551" y="387352"/>
                  </a:lnTo>
                  <a:lnTo>
                    <a:pt x="0" y="434720"/>
                  </a:lnTo>
                  <a:lnTo>
                    <a:pt x="2551" y="482089"/>
                  </a:lnTo>
                  <a:lnTo>
                    <a:pt x="10029" y="527979"/>
                  </a:lnTo>
                  <a:lnTo>
                    <a:pt x="22168" y="572127"/>
                  </a:lnTo>
                  <a:lnTo>
                    <a:pt x="38701" y="614267"/>
                  </a:lnTo>
                  <a:lnTo>
                    <a:pt x="59365" y="654134"/>
                  </a:lnTo>
                  <a:lnTo>
                    <a:pt x="83893" y="691463"/>
                  </a:lnTo>
                  <a:lnTo>
                    <a:pt x="112019" y="725988"/>
                  </a:lnTo>
                  <a:lnTo>
                    <a:pt x="143479" y="757444"/>
                  </a:lnTo>
                  <a:lnTo>
                    <a:pt x="178006" y="785567"/>
                  </a:lnTo>
                  <a:lnTo>
                    <a:pt x="215335" y="810090"/>
                  </a:lnTo>
                  <a:lnTo>
                    <a:pt x="255201" y="830750"/>
                  </a:lnTo>
                  <a:lnTo>
                    <a:pt x="297338" y="847279"/>
                  </a:lnTo>
                  <a:lnTo>
                    <a:pt x="341481" y="859415"/>
                  </a:lnTo>
                  <a:lnTo>
                    <a:pt x="387363" y="866891"/>
                  </a:lnTo>
                  <a:lnTo>
                    <a:pt x="434720" y="869441"/>
                  </a:lnTo>
                  <a:lnTo>
                    <a:pt x="482078" y="866891"/>
                  </a:lnTo>
                  <a:lnTo>
                    <a:pt x="527960" y="859415"/>
                  </a:lnTo>
                  <a:lnTo>
                    <a:pt x="572103" y="847279"/>
                  </a:lnTo>
                  <a:lnTo>
                    <a:pt x="614240" y="830750"/>
                  </a:lnTo>
                  <a:lnTo>
                    <a:pt x="654106" y="810090"/>
                  </a:lnTo>
                  <a:lnTo>
                    <a:pt x="691435" y="785567"/>
                  </a:lnTo>
                  <a:lnTo>
                    <a:pt x="725962" y="757444"/>
                  </a:lnTo>
                  <a:lnTo>
                    <a:pt x="757422" y="725988"/>
                  </a:lnTo>
                  <a:lnTo>
                    <a:pt x="785548" y="691463"/>
                  </a:lnTo>
                  <a:lnTo>
                    <a:pt x="810076" y="654134"/>
                  </a:lnTo>
                  <a:lnTo>
                    <a:pt x="830740" y="614267"/>
                  </a:lnTo>
                  <a:lnTo>
                    <a:pt x="847273" y="572127"/>
                  </a:lnTo>
                  <a:lnTo>
                    <a:pt x="859412" y="527979"/>
                  </a:lnTo>
                  <a:lnTo>
                    <a:pt x="866890" y="482089"/>
                  </a:lnTo>
                  <a:lnTo>
                    <a:pt x="869442" y="434720"/>
                  </a:lnTo>
                  <a:lnTo>
                    <a:pt x="866890" y="387352"/>
                  </a:lnTo>
                  <a:lnTo>
                    <a:pt x="859412" y="341462"/>
                  </a:lnTo>
                  <a:lnTo>
                    <a:pt x="847273" y="297314"/>
                  </a:lnTo>
                  <a:lnTo>
                    <a:pt x="830740" y="255174"/>
                  </a:lnTo>
                  <a:lnTo>
                    <a:pt x="810076" y="215307"/>
                  </a:lnTo>
                  <a:lnTo>
                    <a:pt x="785548" y="177978"/>
                  </a:lnTo>
                  <a:lnTo>
                    <a:pt x="757422" y="143453"/>
                  </a:lnTo>
                  <a:lnTo>
                    <a:pt x="725962" y="111997"/>
                  </a:lnTo>
                  <a:lnTo>
                    <a:pt x="691435" y="83874"/>
                  </a:lnTo>
                  <a:lnTo>
                    <a:pt x="654106" y="59351"/>
                  </a:lnTo>
                  <a:lnTo>
                    <a:pt x="614240" y="38691"/>
                  </a:lnTo>
                  <a:lnTo>
                    <a:pt x="572103" y="22162"/>
                  </a:lnTo>
                  <a:lnTo>
                    <a:pt x="527960" y="10026"/>
                  </a:lnTo>
                  <a:lnTo>
                    <a:pt x="482078" y="2550"/>
                  </a:lnTo>
                  <a:lnTo>
                    <a:pt x="434720" y="0"/>
                  </a:lnTo>
                  <a:close/>
                </a:path>
              </a:pathLst>
            </a:custGeom>
            <a:solidFill>
              <a:srgbClr val="DEE8E8"/>
            </a:solidFill>
          </p:spPr>
          <p:txBody>
            <a:bodyPr wrap="square" lIns="0" tIns="0" rIns="0" bIns="0" rtlCol="0"/>
            <a:lstStyle/>
            <a:p>
              <a:endParaRPr/>
            </a:p>
          </p:txBody>
        </p:sp>
        <p:sp>
          <p:nvSpPr>
            <p:cNvPr id="22" name="object 22"/>
            <p:cNvSpPr/>
            <p:nvPr/>
          </p:nvSpPr>
          <p:spPr>
            <a:xfrm>
              <a:off x="2817774" y="5707888"/>
              <a:ext cx="437515" cy="290830"/>
            </a:xfrm>
            <a:custGeom>
              <a:avLst/>
              <a:gdLst/>
              <a:ahLst/>
              <a:cxnLst/>
              <a:rect l="l" t="t" r="r" b="b"/>
              <a:pathLst>
                <a:path w="437514" h="290829">
                  <a:moveTo>
                    <a:pt x="89141" y="25958"/>
                  </a:moveTo>
                  <a:lnTo>
                    <a:pt x="87109" y="15849"/>
                  </a:lnTo>
                  <a:lnTo>
                    <a:pt x="81559" y="7607"/>
                  </a:lnTo>
                  <a:lnTo>
                    <a:pt x="73317" y="2044"/>
                  </a:lnTo>
                  <a:lnTo>
                    <a:pt x="63233" y="0"/>
                  </a:lnTo>
                  <a:lnTo>
                    <a:pt x="53136" y="2044"/>
                  </a:lnTo>
                  <a:lnTo>
                    <a:pt x="44907" y="7607"/>
                  </a:lnTo>
                  <a:lnTo>
                    <a:pt x="39344" y="15849"/>
                  </a:lnTo>
                  <a:lnTo>
                    <a:pt x="37312" y="25958"/>
                  </a:lnTo>
                  <a:lnTo>
                    <a:pt x="39344" y="36055"/>
                  </a:lnTo>
                  <a:lnTo>
                    <a:pt x="44907" y="44310"/>
                  </a:lnTo>
                  <a:lnTo>
                    <a:pt x="53136" y="49872"/>
                  </a:lnTo>
                  <a:lnTo>
                    <a:pt x="63233" y="51904"/>
                  </a:lnTo>
                  <a:lnTo>
                    <a:pt x="73317" y="49872"/>
                  </a:lnTo>
                  <a:lnTo>
                    <a:pt x="81559" y="44310"/>
                  </a:lnTo>
                  <a:lnTo>
                    <a:pt x="87109" y="36055"/>
                  </a:lnTo>
                  <a:lnTo>
                    <a:pt x="89141" y="25958"/>
                  </a:lnTo>
                  <a:close/>
                </a:path>
                <a:path w="437514" h="290829">
                  <a:moveTo>
                    <a:pt x="192798" y="25958"/>
                  </a:moveTo>
                  <a:lnTo>
                    <a:pt x="190766" y="15849"/>
                  </a:lnTo>
                  <a:lnTo>
                    <a:pt x="185216" y="7607"/>
                  </a:lnTo>
                  <a:lnTo>
                    <a:pt x="176974" y="2044"/>
                  </a:lnTo>
                  <a:lnTo>
                    <a:pt x="166890" y="0"/>
                  </a:lnTo>
                  <a:lnTo>
                    <a:pt x="156794" y="2044"/>
                  </a:lnTo>
                  <a:lnTo>
                    <a:pt x="148564" y="7607"/>
                  </a:lnTo>
                  <a:lnTo>
                    <a:pt x="143014" y="15849"/>
                  </a:lnTo>
                  <a:lnTo>
                    <a:pt x="140970" y="25958"/>
                  </a:lnTo>
                  <a:lnTo>
                    <a:pt x="143014" y="36055"/>
                  </a:lnTo>
                  <a:lnTo>
                    <a:pt x="148564" y="44310"/>
                  </a:lnTo>
                  <a:lnTo>
                    <a:pt x="156794" y="49872"/>
                  </a:lnTo>
                  <a:lnTo>
                    <a:pt x="166890" y="51904"/>
                  </a:lnTo>
                  <a:lnTo>
                    <a:pt x="176974" y="49872"/>
                  </a:lnTo>
                  <a:lnTo>
                    <a:pt x="185216" y="44310"/>
                  </a:lnTo>
                  <a:lnTo>
                    <a:pt x="190766" y="36055"/>
                  </a:lnTo>
                  <a:lnTo>
                    <a:pt x="192798" y="25958"/>
                  </a:lnTo>
                  <a:close/>
                </a:path>
                <a:path w="437514" h="290829">
                  <a:moveTo>
                    <a:pt x="296456" y="25958"/>
                  </a:moveTo>
                  <a:lnTo>
                    <a:pt x="294424" y="15849"/>
                  </a:lnTo>
                  <a:lnTo>
                    <a:pt x="288861" y="7607"/>
                  </a:lnTo>
                  <a:lnTo>
                    <a:pt x="280631" y="2044"/>
                  </a:lnTo>
                  <a:lnTo>
                    <a:pt x="270535" y="0"/>
                  </a:lnTo>
                  <a:lnTo>
                    <a:pt x="260451" y="2044"/>
                  </a:lnTo>
                  <a:lnTo>
                    <a:pt x="252222" y="7607"/>
                  </a:lnTo>
                  <a:lnTo>
                    <a:pt x="246659" y="15849"/>
                  </a:lnTo>
                  <a:lnTo>
                    <a:pt x="244627" y="25958"/>
                  </a:lnTo>
                  <a:lnTo>
                    <a:pt x="246659" y="36055"/>
                  </a:lnTo>
                  <a:lnTo>
                    <a:pt x="252222" y="44310"/>
                  </a:lnTo>
                  <a:lnTo>
                    <a:pt x="260451" y="49872"/>
                  </a:lnTo>
                  <a:lnTo>
                    <a:pt x="270535" y="51904"/>
                  </a:lnTo>
                  <a:lnTo>
                    <a:pt x="280631" y="49872"/>
                  </a:lnTo>
                  <a:lnTo>
                    <a:pt x="288861" y="44310"/>
                  </a:lnTo>
                  <a:lnTo>
                    <a:pt x="294424" y="36055"/>
                  </a:lnTo>
                  <a:lnTo>
                    <a:pt x="296456" y="25958"/>
                  </a:lnTo>
                  <a:close/>
                </a:path>
                <a:path w="437514" h="290829">
                  <a:moveTo>
                    <a:pt x="400113" y="25958"/>
                  </a:moveTo>
                  <a:lnTo>
                    <a:pt x="398068" y="15849"/>
                  </a:lnTo>
                  <a:lnTo>
                    <a:pt x="392518" y="7607"/>
                  </a:lnTo>
                  <a:lnTo>
                    <a:pt x="384289" y="2044"/>
                  </a:lnTo>
                  <a:lnTo>
                    <a:pt x="374192" y="0"/>
                  </a:lnTo>
                  <a:lnTo>
                    <a:pt x="364109" y="2044"/>
                  </a:lnTo>
                  <a:lnTo>
                    <a:pt x="355866" y="7607"/>
                  </a:lnTo>
                  <a:lnTo>
                    <a:pt x="350316" y="15849"/>
                  </a:lnTo>
                  <a:lnTo>
                    <a:pt x="348284" y="25958"/>
                  </a:lnTo>
                  <a:lnTo>
                    <a:pt x="350316" y="36055"/>
                  </a:lnTo>
                  <a:lnTo>
                    <a:pt x="355866" y="44310"/>
                  </a:lnTo>
                  <a:lnTo>
                    <a:pt x="364109" y="49872"/>
                  </a:lnTo>
                  <a:lnTo>
                    <a:pt x="374192" y="51904"/>
                  </a:lnTo>
                  <a:lnTo>
                    <a:pt x="384289" y="49872"/>
                  </a:lnTo>
                  <a:lnTo>
                    <a:pt x="392518" y="44310"/>
                  </a:lnTo>
                  <a:lnTo>
                    <a:pt x="398068" y="36055"/>
                  </a:lnTo>
                  <a:lnTo>
                    <a:pt x="400113" y="25958"/>
                  </a:lnTo>
                  <a:close/>
                </a:path>
                <a:path w="437514" h="290829">
                  <a:moveTo>
                    <a:pt x="436905" y="158305"/>
                  </a:moveTo>
                  <a:lnTo>
                    <a:pt x="421678" y="88239"/>
                  </a:lnTo>
                  <a:lnTo>
                    <a:pt x="394931" y="60731"/>
                  </a:lnTo>
                  <a:lnTo>
                    <a:pt x="388188" y="58661"/>
                  </a:lnTo>
                  <a:lnTo>
                    <a:pt x="381457" y="57099"/>
                  </a:lnTo>
                  <a:lnTo>
                    <a:pt x="366941" y="57099"/>
                  </a:lnTo>
                  <a:lnTo>
                    <a:pt x="359689" y="58140"/>
                  </a:lnTo>
                  <a:lnTo>
                    <a:pt x="353466" y="60731"/>
                  </a:lnTo>
                  <a:lnTo>
                    <a:pt x="345694" y="63322"/>
                  </a:lnTo>
                  <a:lnTo>
                    <a:pt x="322364" y="107962"/>
                  </a:lnTo>
                  <a:lnTo>
                    <a:pt x="318033" y="88239"/>
                  </a:lnTo>
                  <a:lnTo>
                    <a:pt x="291274" y="60731"/>
                  </a:lnTo>
                  <a:lnTo>
                    <a:pt x="284530" y="58661"/>
                  </a:lnTo>
                  <a:lnTo>
                    <a:pt x="277799" y="57099"/>
                  </a:lnTo>
                  <a:lnTo>
                    <a:pt x="263283" y="57099"/>
                  </a:lnTo>
                  <a:lnTo>
                    <a:pt x="256032" y="58140"/>
                  </a:lnTo>
                  <a:lnTo>
                    <a:pt x="249809" y="60731"/>
                  </a:lnTo>
                  <a:lnTo>
                    <a:pt x="242036" y="63322"/>
                  </a:lnTo>
                  <a:lnTo>
                    <a:pt x="218719" y="107442"/>
                  </a:lnTo>
                  <a:lnTo>
                    <a:pt x="218719" y="107962"/>
                  </a:lnTo>
                  <a:lnTo>
                    <a:pt x="214376" y="88239"/>
                  </a:lnTo>
                  <a:lnTo>
                    <a:pt x="187617" y="60731"/>
                  </a:lnTo>
                  <a:lnTo>
                    <a:pt x="180873" y="58661"/>
                  </a:lnTo>
                  <a:lnTo>
                    <a:pt x="174142" y="57099"/>
                  </a:lnTo>
                  <a:lnTo>
                    <a:pt x="159626" y="57099"/>
                  </a:lnTo>
                  <a:lnTo>
                    <a:pt x="152374" y="58140"/>
                  </a:lnTo>
                  <a:lnTo>
                    <a:pt x="146151" y="60731"/>
                  </a:lnTo>
                  <a:lnTo>
                    <a:pt x="138379" y="63322"/>
                  </a:lnTo>
                  <a:lnTo>
                    <a:pt x="115062" y="107442"/>
                  </a:lnTo>
                  <a:lnTo>
                    <a:pt x="110756" y="88239"/>
                  </a:lnTo>
                  <a:lnTo>
                    <a:pt x="83959" y="60731"/>
                  </a:lnTo>
                  <a:lnTo>
                    <a:pt x="77228" y="58661"/>
                  </a:lnTo>
                  <a:lnTo>
                    <a:pt x="70485" y="57099"/>
                  </a:lnTo>
                  <a:lnTo>
                    <a:pt x="55968" y="57099"/>
                  </a:lnTo>
                  <a:lnTo>
                    <a:pt x="48717" y="58140"/>
                  </a:lnTo>
                  <a:lnTo>
                    <a:pt x="42494" y="60731"/>
                  </a:lnTo>
                  <a:lnTo>
                    <a:pt x="34721" y="63322"/>
                  </a:lnTo>
                  <a:lnTo>
                    <a:pt x="1549" y="152603"/>
                  </a:lnTo>
                  <a:lnTo>
                    <a:pt x="0" y="158305"/>
                  </a:lnTo>
                  <a:lnTo>
                    <a:pt x="3632" y="164541"/>
                  </a:lnTo>
                  <a:lnTo>
                    <a:pt x="9842" y="165582"/>
                  </a:lnTo>
                  <a:lnTo>
                    <a:pt x="16065" y="165582"/>
                  </a:lnTo>
                  <a:lnTo>
                    <a:pt x="20205" y="162458"/>
                  </a:lnTo>
                  <a:lnTo>
                    <a:pt x="21767" y="157276"/>
                  </a:lnTo>
                  <a:lnTo>
                    <a:pt x="37312" y="88239"/>
                  </a:lnTo>
                  <a:lnTo>
                    <a:pt x="37211" y="125615"/>
                  </a:lnTo>
                  <a:lnTo>
                    <a:pt x="21767" y="202425"/>
                  </a:lnTo>
                  <a:lnTo>
                    <a:pt x="37312" y="202425"/>
                  </a:lnTo>
                  <a:lnTo>
                    <a:pt x="37312" y="290664"/>
                  </a:lnTo>
                  <a:lnTo>
                    <a:pt x="58051" y="290664"/>
                  </a:lnTo>
                  <a:lnTo>
                    <a:pt x="58051" y="202425"/>
                  </a:lnTo>
                  <a:lnTo>
                    <a:pt x="68414" y="202425"/>
                  </a:lnTo>
                  <a:lnTo>
                    <a:pt x="68414" y="290664"/>
                  </a:lnTo>
                  <a:lnTo>
                    <a:pt x="89141" y="290664"/>
                  </a:lnTo>
                  <a:lnTo>
                    <a:pt x="89141" y="202425"/>
                  </a:lnTo>
                  <a:lnTo>
                    <a:pt x="104698" y="202425"/>
                  </a:lnTo>
                  <a:lnTo>
                    <a:pt x="89242" y="125615"/>
                  </a:lnTo>
                  <a:lnTo>
                    <a:pt x="89141" y="88239"/>
                  </a:lnTo>
                  <a:lnTo>
                    <a:pt x="105727" y="162458"/>
                  </a:lnTo>
                  <a:lnTo>
                    <a:pt x="109880" y="166090"/>
                  </a:lnTo>
                  <a:lnTo>
                    <a:pt x="119202" y="166090"/>
                  </a:lnTo>
                  <a:lnTo>
                    <a:pt x="123355" y="162979"/>
                  </a:lnTo>
                  <a:lnTo>
                    <a:pt x="124383" y="157797"/>
                  </a:lnTo>
                  <a:lnTo>
                    <a:pt x="136398" y="107442"/>
                  </a:lnTo>
                  <a:lnTo>
                    <a:pt x="140970" y="88239"/>
                  </a:lnTo>
                  <a:lnTo>
                    <a:pt x="140970" y="290664"/>
                  </a:lnTo>
                  <a:lnTo>
                    <a:pt x="161709" y="290664"/>
                  </a:lnTo>
                  <a:lnTo>
                    <a:pt x="161709" y="171284"/>
                  </a:lnTo>
                  <a:lnTo>
                    <a:pt x="172072" y="171284"/>
                  </a:lnTo>
                  <a:lnTo>
                    <a:pt x="172072" y="290664"/>
                  </a:lnTo>
                  <a:lnTo>
                    <a:pt x="192798" y="290664"/>
                  </a:lnTo>
                  <a:lnTo>
                    <a:pt x="192798" y="171284"/>
                  </a:lnTo>
                  <a:lnTo>
                    <a:pt x="192798" y="88239"/>
                  </a:lnTo>
                  <a:lnTo>
                    <a:pt x="209384" y="162458"/>
                  </a:lnTo>
                  <a:lnTo>
                    <a:pt x="213525" y="166090"/>
                  </a:lnTo>
                  <a:lnTo>
                    <a:pt x="223380" y="166090"/>
                  </a:lnTo>
                  <a:lnTo>
                    <a:pt x="227520" y="162979"/>
                  </a:lnTo>
                  <a:lnTo>
                    <a:pt x="228561" y="157797"/>
                  </a:lnTo>
                  <a:lnTo>
                    <a:pt x="240068" y="107962"/>
                  </a:lnTo>
                  <a:lnTo>
                    <a:pt x="244627" y="88239"/>
                  </a:lnTo>
                  <a:lnTo>
                    <a:pt x="244627" y="125615"/>
                  </a:lnTo>
                  <a:lnTo>
                    <a:pt x="229082" y="202425"/>
                  </a:lnTo>
                  <a:lnTo>
                    <a:pt x="244627" y="202425"/>
                  </a:lnTo>
                  <a:lnTo>
                    <a:pt x="244627" y="290664"/>
                  </a:lnTo>
                  <a:lnTo>
                    <a:pt x="265353" y="290664"/>
                  </a:lnTo>
                  <a:lnTo>
                    <a:pt x="265353" y="202425"/>
                  </a:lnTo>
                  <a:lnTo>
                    <a:pt x="275729" y="202425"/>
                  </a:lnTo>
                  <a:lnTo>
                    <a:pt x="275729" y="290664"/>
                  </a:lnTo>
                  <a:lnTo>
                    <a:pt x="296456" y="290664"/>
                  </a:lnTo>
                  <a:lnTo>
                    <a:pt x="296456" y="202425"/>
                  </a:lnTo>
                  <a:lnTo>
                    <a:pt x="312000" y="202425"/>
                  </a:lnTo>
                  <a:lnTo>
                    <a:pt x="296557" y="125095"/>
                  </a:lnTo>
                  <a:lnTo>
                    <a:pt x="296456" y="88239"/>
                  </a:lnTo>
                  <a:lnTo>
                    <a:pt x="313042" y="162458"/>
                  </a:lnTo>
                  <a:lnTo>
                    <a:pt x="317182" y="166090"/>
                  </a:lnTo>
                  <a:lnTo>
                    <a:pt x="327037" y="166090"/>
                  </a:lnTo>
                  <a:lnTo>
                    <a:pt x="331177" y="162979"/>
                  </a:lnTo>
                  <a:lnTo>
                    <a:pt x="332740" y="157797"/>
                  </a:lnTo>
                  <a:lnTo>
                    <a:pt x="343877" y="107962"/>
                  </a:lnTo>
                  <a:lnTo>
                    <a:pt x="348284" y="88239"/>
                  </a:lnTo>
                  <a:lnTo>
                    <a:pt x="348284" y="290664"/>
                  </a:lnTo>
                  <a:lnTo>
                    <a:pt x="369011" y="290664"/>
                  </a:lnTo>
                  <a:lnTo>
                    <a:pt x="369011" y="171284"/>
                  </a:lnTo>
                  <a:lnTo>
                    <a:pt x="379374" y="171284"/>
                  </a:lnTo>
                  <a:lnTo>
                    <a:pt x="379374" y="290664"/>
                  </a:lnTo>
                  <a:lnTo>
                    <a:pt x="400113" y="290664"/>
                  </a:lnTo>
                  <a:lnTo>
                    <a:pt x="400113" y="171284"/>
                  </a:lnTo>
                  <a:lnTo>
                    <a:pt x="400113" y="88239"/>
                  </a:lnTo>
                  <a:lnTo>
                    <a:pt x="416699" y="162458"/>
                  </a:lnTo>
                  <a:lnTo>
                    <a:pt x="420839" y="166090"/>
                  </a:lnTo>
                  <a:lnTo>
                    <a:pt x="428612" y="166090"/>
                  </a:lnTo>
                  <a:lnTo>
                    <a:pt x="429653" y="165582"/>
                  </a:lnTo>
                  <a:lnTo>
                    <a:pt x="434314" y="163499"/>
                  </a:lnTo>
                  <a:lnTo>
                    <a:pt x="436905" y="158305"/>
                  </a:lnTo>
                  <a:close/>
                </a:path>
              </a:pathLst>
            </a:custGeom>
            <a:solidFill>
              <a:srgbClr val="D2CA6C"/>
            </a:solidFill>
          </p:spPr>
          <p:txBody>
            <a:bodyPr wrap="square" lIns="0" tIns="0" rIns="0" bIns="0" rtlCol="0"/>
            <a:lstStyle/>
            <a:p>
              <a:endParaRPr/>
            </a:p>
          </p:txBody>
        </p:sp>
      </p:grpSp>
      <p:grpSp>
        <p:nvGrpSpPr>
          <p:cNvPr id="24" name="object 24"/>
          <p:cNvGrpSpPr/>
          <p:nvPr/>
        </p:nvGrpSpPr>
        <p:grpSpPr>
          <a:xfrm>
            <a:off x="1114679" y="3505200"/>
            <a:ext cx="762000" cy="762000"/>
            <a:chOff x="6062471" y="5416296"/>
            <a:chExt cx="869950" cy="869950"/>
          </a:xfrm>
        </p:grpSpPr>
        <p:sp>
          <p:nvSpPr>
            <p:cNvPr id="25" name="object 25"/>
            <p:cNvSpPr/>
            <p:nvPr/>
          </p:nvSpPr>
          <p:spPr>
            <a:xfrm>
              <a:off x="6062471" y="5416296"/>
              <a:ext cx="869950" cy="869950"/>
            </a:xfrm>
            <a:custGeom>
              <a:avLst/>
              <a:gdLst/>
              <a:ahLst/>
              <a:cxnLst/>
              <a:rect l="l" t="t" r="r" b="b"/>
              <a:pathLst>
                <a:path w="869950" h="869950">
                  <a:moveTo>
                    <a:pt x="434720" y="0"/>
                  </a:moveTo>
                  <a:lnTo>
                    <a:pt x="387363" y="2550"/>
                  </a:lnTo>
                  <a:lnTo>
                    <a:pt x="341481" y="10026"/>
                  </a:lnTo>
                  <a:lnTo>
                    <a:pt x="297338" y="22162"/>
                  </a:lnTo>
                  <a:lnTo>
                    <a:pt x="255201" y="38691"/>
                  </a:lnTo>
                  <a:lnTo>
                    <a:pt x="215335" y="59351"/>
                  </a:lnTo>
                  <a:lnTo>
                    <a:pt x="178006" y="83874"/>
                  </a:lnTo>
                  <a:lnTo>
                    <a:pt x="143479" y="111997"/>
                  </a:lnTo>
                  <a:lnTo>
                    <a:pt x="112019" y="143453"/>
                  </a:lnTo>
                  <a:lnTo>
                    <a:pt x="83893" y="177978"/>
                  </a:lnTo>
                  <a:lnTo>
                    <a:pt x="59365" y="215307"/>
                  </a:lnTo>
                  <a:lnTo>
                    <a:pt x="38701" y="255174"/>
                  </a:lnTo>
                  <a:lnTo>
                    <a:pt x="22168" y="297314"/>
                  </a:lnTo>
                  <a:lnTo>
                    <a:pt x="10029" y="341462"/>
                  </a:lnTo>
                  <a:lnTo>
                    <a:pt x="2551" y="387352"/>
                  </a:lnTo>
                  <a:lnTo>
                    <a:pt x="0" y="434720"/>
                  </a:lnTo>
                  <a:lnTo>
                    <a:pt x="2551" y="482089"/>
                  </a:lnTo>
                  <a:lnTo>
                    <a:pt x="10029" y="527979"/>
                  </a:lnTo>
                  <a:lnTo>
                    <a:pt x="22168" y="572127"/>
                  </a:lnTo>
                  <a:lnTo>
                    <a:pt x="38701" y="614267"/>
                  </a:lnTo>
                  <a:lnTo>
                    <a:pt x="59365" y="654134"/>
                  </a:lnTo>
                  <a:lnTo>
                    <a:pt x="83893" y="691463"/>
                  </a:lnTo>
                  <a:lnTo>
                    <a:pt x="112019" y="725988"/>
                  </a:lnTo>
                  <a:lnTo>
                    <a:pt x="143479" y="757444"/>
                  </a:lnTo>
                  <a:lnTo>
                    <a:pt x="178006" y="785567"/>
                  </a:lnTo>
                  <a:lnTo>
                    <a:pt x="215335" y="810090"/>
                  </a:lnTo>
                  <a:lnTo>
                    <a:pt x="255201" y="830750"/>
                  </a:lnTo>
                  <a:lnTo>
                    <a:pt x="297338" y="847279"/>
                  </a:lnTo>
                  <a:lnTo>
                    <a:pt x="341481" y="859415"/>
                  </a:lnTo>
                  <a:lnTo>
                    <a:pt x="387363" y="866891"/>
                  </a:lnTo>
                  <a:lnTo>
                    <a:pt x="434720" y="869441"/>
                  </a:lnTo>
                  <a:lnTo>
                    <a:pt x="482078" y="866891"/>
                  </a:lnTo>
                  <a:lnTo>
                    <a:pt x="527960" y="859415"/>
                  </a:lnTo>
                  <a:lnTo>
                    <a:pt x="572103" y="847279"/>
                  </a:lnTo>
                  <a:lnTo>
                    <a:pt x="614240" y="830750"/>
                  </a:lnTo>
                  <a:lnTo>
                    <a:pt x="654106" y="810090"/>
                  </a:lnTo>
                  <a:lnTo>
                    <a:pt x="691435" y="785567"/>
                  </a:lnTo>
                  <a:lnTo>
                    <a:pt x="725962" y="757444"/>
                  </a:lnTo>
                  <a:lnTo>
                    <a:pt x="757422" y="725988"/>
                  </a:lnTo>
                  <a:lnTo>
                    <a:pt x="785548" y="691463"/>
                  </a:lnTo>
                  <a:lnTo>
                    <a:pt x="810076" y="654134"/>
                  </a:lnTo>
                  <a:lnTo>
                    <a:pt x="830740" y="614267"/>
                  </a:lnTo>
                  <a:lnTo>
                    <a:pt x="847273" y="572127"/>
                  </a:lnTo>
                  <a:lnTo>
                    <a:pt x="859412" y="527979"/>
                  </a:lnTo>
                  <a:lnTo>
                    <a:pt x="866890" y="482089"/>
                  </a:lnTo>
                  <a:lnTo>
                    <a:pt x="869442" y="434720"/>
                  </a:lnTo>
                  <a:lnTo>
                    <a:pt x="866890" y="387352"/>
                  </a:lnTo>
                  <a:lnTo>
                    <a:pt x="859412" y="341462"/>
                  </a:lnTo>
                  <a:lnTo>
                    <a:pt x="847273" y="297314"/>
                  </a:lnTo>
                  <a:lnTo>
                    <a:pt x="830740" y="255174"/>
                  </a:lnTo>
                  <a:lnTo>
                    <a:pt x="810076" y="215307"/>
                  </a:lnTo>
                  <a:lnTo>
                    <a:pt x="785548" y="177978"/>
                  </a:lnTo>
                  <a:lnTo>
                    <a:pt x="757422" y="143453"/>
                  </a:lnTo>
                  <a:lnTo>
                    <a:pt x="725962" y="111997"/>
                  </a:lnTo>
                  <a:lnTo>
                    <a:pt x="691435" y="83874"/>
                  </a:lnTo>
                  <a:lnTo>
                    <a:pt x="654106" y="59351"/>
                  </a:lnTo>
                  <a:lnTo>
                    <a:pt x="614240" y="38691"/>
                  </a:lnTo>
                  <a:lnTo>
                    <a:pt x="572103" y="22162"/>
                  </a:lnTo>
                  <a:lnTo>
                    <a:pt x="527960" y="10026"/>
                  </a:lnTo>
                  <a:lnTo>
                    <a:pt x="482078" y="2550"/>
                  </a:lnTo>
                  <a:lnTo>
                    <a:pt x="434720" y="0"/>
                  </a:lnTo>
                  <a:close/>
                </a:path>
              </a:pathLst>
            </a:custGeom>
            <a:solidFill>
              <a:srgbClr val="DEE8E8"/>
            </a:solidFill>
          </p:spPr>
          <p:txBody>
            <a:bodyPr wrap="square" lIns="0" tIns="0" rIns="0" bIns="0" rtlCol="0"/>
            <a:lstStyle/>
            <a:p>
              <a:endParaRPr/>
            </a:p>
          </p:txBody>
        </p:sp>
        <p:sp>
          <p:nvSpPr>
            <p:cNvPr id="26" name="object 26"/>
            <p:cNvSpPr/>
            <p:nvPr/>
          </p:nvSpPr>
          <p:spPr>
            <a:xfrm>
              <a:off x="6291707" y="5707888"/>
              <a:ext cx="414655" cy="290830"/>
            </a:xfrm>
            <a:custGeom>
              <a:avLst/>
              <a:gdLst/>
              <a:ahLst/>
              <a:cxnLst/>
              <a:rect l="l" t="t" r="r" b="b"/>
              <a:pathLst>
                <a:path w="414654" h="290829">
                  <a:moveTo>
                    <a:pt x="207314" y="207619"/>
                  </a:moveTo>
                  <a:lnTo>
                    <a:pt x="62191" y="207619"/>
                  </a:lnTo>
                  <a:lnTo>
                    <a:pt x="62191" y="228384"/>
                  </a:lnTo>
                  <a:lnTo>
                    <a:pt x="207314" y="228384"/>
                  </a:lnTo>
                  <a:lnTo>
                    <a:pt x="207314" y="207619"/>
                  </a:lnTo>
                  <a:close/>
                </a:path>
                <a:path w="414654" h="290829">
                  <a:moveTo>
                    <a:pt x="207314" y="166090"/>
                  </a:moveTo>
                  <a:lnTo>
                    <a:pt x="62191" y="166090"/>
                  </a:lnTo>
                  <a:lnTo>
                    <a:pt x="62191" y="186855"/>
                  </a:lnTo>
                  <a:lnTo>
                    <a:pt x="207314" y="186855"/>
                  </a:lnTo>
                  <a:lnTo>
                    <a:pt x="207314" y="166090"/>
                  </a:lnTo>
                  <a:close/>
                </a:path>
                <a:path w="414654" h="290829">
                  <a:moveTo>
                    <a:pt x="352310" y="97256"/>
                  </a:moveTo>
                  <a:lnTo>
                    <a:pt x="300342" y="70205"/>
                  </a:lnTo>
                  <a:lnTo>
                    <a:pt x="258445" y="62953"/>
                  </a:lnTo>
                  <a:lnTo>
                    <a:pt x="207314" y="59690"/>
                  </a:lnTo>
                  <a:lnTo>
                    <a:pt x="156171" y="62953"/>
                  </a:lnTo>
                  <a:lnTo>
                    <a:pt x="114211" y="70205"/>
                  </a:lnTo>
                  <a:lnTo>
                    <a:pt x="73596" y="81495"/>
                  </a:lnTo>
                  <a:lnTo>
                    <a:pt x="61861" y="97256"/>
                  </a:lnTo>
                  <a:lnTo>
                    <a:pt x="62712" y="104330"/>
                  </a:lnTo>
                  <a:lnTo>
                    <a:pt x="66484" y="110718"/>
                  </a:lnTo>
                  <a:lnTo>
                    <a:pt x="71907" y="114909"/>
                  </a:lnTo>
                  <a:lnTo>
                    <a:pt x="78308" y="116662"/>
                  </a:lnTo>
                  <a:lnTo>
                    <a:pt x="85001" y="115747"/>
                  </a:lnTo>
                  <a:lnTo>
                    <a:pt x="94919" y="112661"/>
                  </a:lnTo>
                  <a:lnTo>
                    <a:pt x="121272" y="105892"/>
                  </a:lnTo>
                  <a:lnTo>
                    <a:pt x="160070" y="99110"/>
                  </a:lnTo>
                  <a:lnTo>
                    <a:pt x="207314" y="96024"/>
                  </a:lnTo>
                  <a:lnTo>
                    <a:pt x="254558" y="99110"/>
                  </a:lnTo>
                  <a:lnTo>
                    <a:pt x="293344" y="105892"/>
                  </a:lnTo>
                  <a:lnTo>
                    <a:pt x="319697" y="112661"/>
                  </a:lnTo>
                  <a:lnTo>
                    <a:pt x="333248" y="116789"/>
                  </a:lnTo>
                  <a:lnTo>
                    <a:pt x="342582" y="116789"/>
                  </a:lnTo>
                  <a:lnTo>
                    <a:pt x="349313" y="112115"/>
                  </a:lnTo>
                  <a:lnTo>
                    <a:pt x="351396" y="104330"/>
                  </a:lnTo>
                  <a:lnTo>
                    <a:pt x="352310" y="97256"/>
                  </a:lnTo>
                  <a:close/>
                </a:path>
                <a:path w="414654" h="290829">
                  <a:moveTo>
                    <a:pt x="414616" y="0"/>
                  </a:moveTo>
                  <a:lnTo>
                    <a:pt x="383527" y="0"/>
                  </a:lnTo>
                  <a:lnTo>
                    <a:pt x="383527" y="31140"/>
                  </a:lnTo>
                  <a:lnTo>
                    <a:pt x="383527" y="259524"/>
                  </a:lnTo>
                  <a:lnTo>
                    <a:pt x="31089" y="259524"/>
                  </a:lnTo>
                  <a:lnTo>
                    <a:pt x="31089" y="31140"/>
                  </a:lnTo>
                  <a:lnTo>
                    <a:pt x="383527" y="31140"/>
                  </a:lnTo>
                  <a:lnTo>
                    <a:pt x="383527" y="0"/>
                  </a:lnTo>
                  <a:lnTo>
                    <a:pt x="0" y="0"/>
                  </a:lnTo>
                  <a:lnTo>
                    <a:pt x="0" y="290664"/>
                  </a:lnTo>
                  <a:lnTo>
                    <a:pt x="414616" y="290664"/>
                  </a:lnTo>
                  <a:lnTo>
                    <a:pt x="414616" y="259524"/>
                  </a:lnTo>
                  <a:lnTo>
                    <a:pt x="414616" y="31140"/>
                  </a:lnTo>
                  <a:lnTo>
                    <a:pt x="414616" y="0"/>
                  </a:lnTo>
                  <a:close/>
                </a:path>
              </a:pathLst>
            </a:custGeom>
            <a:solidFill>
              <a:srgbClr val="9CBDBC"/>
            </a:solidFill>
          </p:spPr>
          <p:txBody>
            <a:bodyPr wrap="square" lIns="0" tIns="0" rIns="0" bIns="0" rtlCol="0"/>
            <a:lstStyle/>
            <a:p>
              <a:endParaRPr/>
            </a:p>
          </p:txBody>
        </p:sp>
        <p:pic>
          <p:nvPicPr>
            <p:cNvPr id="27" name="object 27"/>
            <p:cNvPicPr/>
            <p:nvPr/>
          </p:nvPicPr>
          <p:blipFill>
            <a:blip r:embed="rId3" cstate="print"/>
            <a:stretch>
              <a:fillRect/>
            </a:stretch>
          </p:blipFill>
          <p:spPr>
            <a:xfrm>
              <a:off x="6563807" y="5866192"/>
              <a:ext cx="80333" cy="80451"/>
            </a:xfrm>
            <a:prstGeom prst="rect">
              <a:avLst/>
            </a:prstGeom>
          </p:spPr>
        </p:pic>
      </p:grpSp>
      <p:sp>
        <p:nvSpPr>
          <p:cNvPr id="28" name="object 28"/>
          <p:cNvSpPr txBox="1"/>
          <p:nvPr/>
        </p:nvSpPr>
        <p:spPr>
          <a:xfrm>
            <a:off x="2176730" y="3524250"/>
            <a:ext cx="7957870" cy="1024639"/>
          </a:xfrm>
          <a:prstGeom prst="rect">
            <a:avLst/>
          </a:prstGeom>
        </p:spPr>
        <p:txBody>
          <a:bodyPr vert="horz" wrap="square" lIns="0" tIns="49530" rIns="0" bIns="0" rtlCol="0">
            <a:spAutoFit/>
          </a:bodyPr>
          <a:lstStyle/>
          <a:p>
            <a:pPr marL="12700" marR="5080">
              <a:lnSpc>
                <a:spcPts val="2390"/>
              </a:lnSpc>
              <a:spcBef>
                <a:spcPts val="390"/>
              </a:spcBef>
            </a:pPr>
            <a:r>
              <a:rPr lang="en-US" sz="2200" dirty="0" smtClean="0">
                <a:solidFill>
                  <a:srgbClr val="2D2B20"/>
                </a:solidFill>
                <a:latin typeface="Tw Cen MT"/>
                <a:cs typeface="Tw Cen MT"/>
              </a:rPr>
              <a:t>Substantial Amendment and execution of </a:t>
            </a:r>
            <a:r>
              <a:rPr sz="2200" dirty="0" smtClean="0">
                <a:solidFill>
                  <a:srgbClr val="2D2B20"/>
                </a:solidFill>
                <a:latin typeface="Tw Cen MT"/>
                <a:cs typeface="Tw Cen MT"/>
              </a:rPr>
              <a:t>Certifications </a:t>
            </a:r>
            <a:r>
              <a:rPr sz="2200" spc="-25" dirty="0">
                <a:solidFill>
                  <a:srgbClr val="2D2B20"/>
                </a:solidFill>
                <a:latin typeface="Tw Cen MT"/>
                <a:cs typeface="Tw Cen MT"/>
              </a:rPr>
              <a:t>and </a:t>
            </a:r>
            <a:r>
              <a:rPr sz="2200" spc="-10" dirty="0" smtClean="0">
                <a:solidFill>
                  <a:srgbClr val="2D2B20"/>
                </a:solidFill>
                <a:latin typeface="Tw Cen MT"/>
                <a:cs typeface="Tw Cen MT"/>
              </a:rPr>
              <a:t>SF-</a:t>
            </a:r>
            <a:r>
              <a:rPr sz="2200" spc="-20" dirty="0" smtClean="0">
                <a:solidFill>
                  <a:srgbClr val="2D2B20"/>
                </a:solidFill>
                <a:latin typeface="Tw Cen MT"/>
                <a:cs typeface="Tw Cen MT"/>
              </a:rPr>
              <a:t>424s</a:t>
            </a:r>
            <a:r>
              <a:rPr lang="en-US" sz="2200" spc="-20" dirty="0" smtClean="0">
                <a:solidFill>
                  <a:srgbClr val="2D2B20"/>
                </a:solidFill>
                <a:latin typeface="Tw Cen MT"/>
                <a:cs typeface="Tw Cen MT"/>
              </a:rPr>
              <a:t>; </a:t>
            </a:r>
            <a:r>
              <a:rPr lang="en-US" sz="2200" dirty="0" smtClean="0">
                <a:solidFill>
                  <a:srgbClr val="2D2B20"/>
                </a:solidFill>
                <a:latin typeface="Tw Cen MT"/>
                <a:cs typeface="Tw Cen MT"/>
              </a:rPr>
              <a:t>March 14, 2023; Submittal to HUD by March 31, 2023</a:t>
            </a:r>
          </a:p>
          <a:p>
            <a:pPr marL="12700" marR="5080">
              <a:lnSpc>
                <a:spcPts val="2390"/>
              </a:lnSpc>
              <a:spcBef>
                <a:spcPts val="390"/>
              </a:spcBef>
            </a:pPr>
            <a:endParaRPr sz="2200" dirty="0">
              <a:latin typeface="Tw Cen MT"/>
              <a:cs typeface="Tw Cen MT"/>
            </a:endParaRPr>
          </a:p>
        </p:txBody>
      </p:sp>
      <p:sp>
        <p:nvSpPr>
          <p:cNvPr id="29" name="object 6"/>
          <p:cNvSpPr txBox="1"/>
          <p:nvPr/>
        </p:nvSpPr>
        <p:spPr>
          <a:xfrm>
            <a:off x="2144981" y="2673373"/>
            <a:ext cx="5556562" cy="351378"/>
          </a:xfrm>
          <a:prstGeom prst="rect">
            <a:avLst/>
          </a:prstGeom>
        </p:spPr>
        <p:txBody>
          <a:bodyPr vert="horz" wrap="square" lIns="0" tIns="12700" rIns="0" bIns="0" rtlCol="0">
            <a:spAutoFit/>
          </a:bodyPr>
          <a:lstStyle/>
          <a:p>
            <a:pPr marL="12700">
              <a:lnSpc>
                <a:spcPct val="100000"/>
              </a:lnSpc>
              <a:spcBef>
                <a:spcPts val="100"/>
              </a:spcBef>
            </a:pPr>
            <a:r>
              <a:rPr lang="en-US" sz="2200" spc="-10" dirty="0" smtClean="0">
                <a:solidFill>
                  <a:srgbClr val="2D2B20"/>
                </a:solidFill>
                <a:latin typeface="Tw Cen MT"/>
                <a:cs typeface="Tw Cen MT"/>
              </a:rPr>
              <a:t>Public Comment continues until March 20, 2023</a:t>
            </a:r>
            <a:endParaRPr sz="2200" dirty="0">
              <a:latin typeface="Tw Cen MT"/>
              <a:cs typeface="Tw Cen MT"/>
            </a:endParaRPr>
          </a:p>
        </p:txBody>
      </p:sp>
    </p:spTree>
    <p:extLst>
      <p:ext uri="{BB962C8B-B14F-4D97-AF65-F5344CB8AC3E}">
        <p14:creationId xmlns:p14="http://schemas.microsoft.com/office/powerpoint/2010/main" val="4210115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38100"/>
            <a:ext cx="12192000" cy="4572000"/>
          </a:xfrm>
          <a:custGeom>
            <a:avLst/>
            <a:gdLst/>
            <a:ahLst/>
            <a:cxnLst/>
            <a:rect l="l" t="t" r="r" b="b"/>
            <a:pathLst>
              <a:path w="12192000" h="4572000">
                <a:moveTo>
                  <a:pt x="12192000" y="0"/>
                </a:moveTo>
                <a:lnTo>
                  <a:pt x="0" y="0"/>
                </a:lnTo>
                <a:lnTo>
                  <a:pt x="0" y="4572000"/>
                </a:lnTo>
                <a:lnTo>
                  <a:pt x="12192000" y="4572000"/>
                </a:lnTo>
                <a:lnTo>
                  <a:pt x="12192000" y="0"/>
                </a:lnTo>
                <a:close/>
              </a:path>
            </a:pathLst>
          </a:custGeom>
          <a:solidFill>
            <a:srgbClr val="9CBDBC"/>
          </a:solidFill>
        </p:spPr>
        <p:txBody>
          <a:bodyPr wrap="square" lIns="0" tIns="0" rIns="0" bIns="0" rtlCol="0"/>
          <a:lstStyle/>
          <a:p>
            <a:endParaRPr dirty="0"/>
          </a:p>
        </p:txBody>
      </p:sp>
      <p:sp>
        <p:nvSpPr>
          <p:cNvPr id="3" name="object 3"/>
          <p:cNvSpPr/>
          <p:nvPr/>
        </p:nvSpPr>
        <p:spPr>
          <a:xfrm>
            <a:off x="11201400" y="5187441"/>
            <a:ext cx="0" cy="914400"/>
          </a:xfrm>
          <a:custGeom>
            <a:avLst/>
            <a:gdLst/>
            <a:ahLst/>
            <a:cxnLst/>
            <a:rect l="l" t="t" r="r" b="b"/>
            <a:pathLst>
              <a:path h="914400">
                <a:moveTo>
                  <a:pt x="0" y="914400"/>
                </a:moveTo>
                <a:lnTo>
                  <a:pt x="0" y="0"/>
                </a:lnTo>
              </a:path>
            </a:pathLst>
          </a:custGeom>
          <a:ln w="19050">
            <a:solidFill>
              <a:srgbClr val="9CBDBC"/>
            </a:solidFill>
          </a:ln>
        </p:spPr>
        <p:txBody>
          <a:bodyPr wrap="square" lIns="0" tIns="0" rIns="0" bIns="0" rtlCol="0"/>
          <a:lstStyle/>
          <a:p>
            <a:endParaRPr/>
          </a:p>
        </p:txBody>
      </p:sp>
      <p:sp>
        <p:nvSpPr>
          <p:cNvPr id="4" name="object 4"/>
          <p:cNvSpPr txBox="1">
            <a:spLocks noGrp="1"/>
          </p:cNvSpPr>
          <p:nvPr>
            <p:ph type="title"/>
          </p:nvPr>
        </p:nvSpPr>
        <p:spPr>
          <a:xfrm>
            <a:off x="4572000" y="4661606"/>
            <a:ext cx="6267029" cy="2043508"/>
          </a:xfrm>
          <a:prstGeom prst="rect">
            <a:avLst/>
          </a:prstGeom>
        </p:spPr>
        <p:txBody>
          <a:bodyPr vert="horz" wrap="square" lIns="0" tIns="12065" rIns="0" bIns="0" rtlCol="0">
            <a:spAutoFit/>
          </a:bodyPr>
          <a:lstStyle/>
          <a:p>
            <a:pPr marL="12700" algn="r">
              <a:lnSpc>
                <a:spcPct val="100000"/>
              </a:lnSpc>
              <a:spcBef>
                <a:spcPts val="95"/>
              </a:spcBef>
            </a:pPr>
            <a:r>
              <a:rPr lang="en-US" sz="4400" spc="130" dirty="0" smtClean="0"/>
              <a:t>CITY OF NORMAN</a:t>
            </a:r>
            <a:br>
              <a:rPr lang="en-US" sz="4400" spc="130" dirty="0" smtClean="0"/>
            </a:br>
            <a:r>
              <a:rPr lang="en-US" sz="4400" spc="130" dirty="0" smtClean="0"/>
              <a:t>HOME ARP</a:t>
            </a:r>
            <a:br>
              <a:rPr lang="en-US" sz="4400" spc="130" dirty="0" smtClean="0"/>
            </a:br>
            <a:r>
              <a:rPr lang="en-US" sz="4400" spc="130" dirty="0" smtClean="0"/>
              <a:t>Allocation Plan</a:t>
            </a:r>
            <a:endParaRPr sz="4400" spc="130" dirty="0"/>
          </a:p>
        </p:txBody>
      </p:sp>
      <p:sp>
        <p:nvSpPr>
          <p:cNvPr id="25" name="TextBox 24"/>
          <p:cNvSpPr txBox="1"/>
          <p:nvPr/>
        </p:nvSpPr>
        <p:spPr>
          <a:xfrm>
            <a:off x="4267200" y="2057400"/>
            <a:ext cx="3352800" cy="923330"/>
          </a:xfrm>
          <a:prstGeom prst="rect">
            <a:avLst/>
          </a:prstGeom>
          <a:noFill/>
        </p:spPr>
        <p:txBody>
          <a:bodyPr wrap="square" rtlCol="0">
            <a:spAutoFit/>
          </a:bodyPr>
          <a:lstStyle/>
          <a:p>
            <a:r>
              <a:rPr lang="en-US" sz="5400" spc="130" dirty="0" smtClean="0">
                <a:solidFill>
                  <a:srgbClr val="464233"/>
                </a:solidFill>
                <a:latin typeface="Tw Cen MT Condensed"/>
                <a:ea typeface="+mj-ea"/>
                <a:cs typeface="Tw Cen MT Condensed"/>
              </a:rPr>
              <a:t>QUESTIONS?</a:t>
            </a:r>
            <a:endParaRPr lang="en-US" sz="5400" spc="130" dirty="0">
              <a:solidFill>
                <a:srgbClr val="464233"/>
              </a:solidFill>
              <a:latin typeface="Tw Cen MT Condensed"/>
              <a:ea typeface="+mj-ea"/>
              <a:cs typeface="Tw Cen MT Condensed"/>
            </a:endParaRPr>
          </a:p>
        </p:txBody>
      </p:sp>
    </p:spTree>
    <p:extLst>
      <p:ext uri="{BB962C8B-B14F-4D97-AF65-F5344CB8AC3E}">
        <p14:creationId xmlns:p14="http://schemas.microsoft.com/office/powerpoint/2010/main" val="3170660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4648200" cy="6858000"/>
          </a:xfrm>
          <a:custGeom>
            <a:avLst/>
            <a:gdLst/>
            <a:ahLst/>
            <a:cxnLst/>
            <a:rect l="l" t="t" r="r" b="b"/>
            <a:pathLst>
              <a:path w="4648200" h="6858000">
                <a:moveTo>
                  <a:pt x="4648200" y="0"/>
                </a:moveTo>
                <a:lnTo>
                  <a:pt x="0" y="0"/>
                </a:lnTo>
                <a:lnTo>
                  <a:pt x="0" y="6858000"/>
                </a:lnTo>
                <a:lnTo>
                  <a:pt x="4648200" y="6858000"/>
                </a:lnTo>
                <a:lnTo>
                  <a:pt x="4648200" y="0"/>
                </a:lnTo>
                <a:close/>
              </a:path>
            </a:pathLst>
          </a:custGeom>
          <a:solidFill>
            <a:srgbClr val="9CBDBC"/>
          </a:solidFill>
        </p:spPr>
        <p:txBody>
          <a:bodyPr wrap="square" lIns="0" tIns="0" rIns="0" bIns="0" rtlCol="0"/>
          <a:lstStyle/>
          <a:p>
            <a:endParaRPr/>
          </a:p>
        </p:txBody>
      </p:sp>
      <p:sp>
        <p:nvSpPr>
          <p:cNvPr id="3" name="object 3"/>
          <p:cNvSpPr txBox="1"/>
          <p:nvPr/>
        </p:nvSpPr>
        <p:spPr>
          <a:xfrm>
            <a:off x="726948" y="2619756"/>
            <a:ext cx="3236595" cy="1397000"/>
          </a:xfrm>
          <a:prstGeom prst="rect">
            <a:avLst/>
          </a:prstGeom>
        </p:spPr>
        <p:txBody>
          <a:bodyPr vert="horz" wrap="square" lIns="0" tIns="12065" rIns="0" bIns="0" rtlCol="0">
            <a:spAutoFit/>
          </a:bodyPr>
          <a:lstStyle/>
          <a:p>
            <a:pPr marR="8890" algn="r">
              <a:lnSpc>
                <a:spcPts val="5400"/>
              </a:lnSpc>
              <a:spcBef>
                <a:spcPts val="95"/>
              </a:spcBef>
            </a:pPr>
            <a:r>
              <a:rPr sz="5000" dirty="0">
                <a:solidFill>
                  <a:srgbClr val="FFFFFF"/>
                </a:solidFill>
                <a:latin typeface="Tw Cen MT Condensed"/>
                <a:cs typeface="Tw Cen MT Condensed"/>
              </a:rPr>
              <a:t>HUD</a:t>
            </a:r>
            <a:r>
              <a:rPr sz="5000" spc="325" dirty="0">
                <a:solidFill>
                  <a:srgbClr val="FFFFFF"/>
                </a:solidFill>
                <a:latin typeface="Tw Cen MT Condensed"/>
                <a:cs typeface="Tw Cen MT Condensed"/>
              </a:rPr>
              <a:t> </a:t>
            </a:r>
            <a:r>
              <a:rPr sz="5000" spc="55" dirty="0">
                <a:solidFill>
                  <a:srgbClr val="FFFFFF"/>
                </a:solidFill>
                <a:latin typeface="Tw Cen MT Condensed"/>
                <a:cs typeface="Tw Cen MT Condensed"/>
              </a:rPr>
              <a:t>DEFINITION</a:t>
            </a:r>
            <a:endParaRPr sz="5000">
              <a:latin typeface="Tw Cen MT Condensed"/>
              <a:cs typeface="Tw Cen MT Condensed"/>
            </a:endParaRPr>
          </a:p>
          <a:p>
            <a:pPr marR="5080" algn="r">
              <a:lnSpc>
                <a:spcPts val="5400"/>
              </a:lnSpc>
            </a:pPr>
            <a:r>
              <a:rPr sz="5000" spc="50" dirty="0">
                <a:solidFill>
                  <a:srgbClr val="FFFFFF"/>
                </a:solidFill>
                <a:latin typeface="Tw Cen MT Condensed"/>
                <a:cs typeface="Tw Cen MT Condensed"/>
              </a:rPr>
              <a:t>HOMELESS</a:t>
            </a:r>
            <a:endParaRPr sz="5000">
              <a:latin typeface="Tw Cen MT Condensed"/>
              <a:cs typeface="Tw Cen MT Condensed"/>
            </a:endParaRPr>
          </a:p>
        </p:txBody>
      </p:sp>
      <p:sp>
        <p:nvSpPr>
          <p:cNvPr id="4" name="object 4"/>
          <p:cNvSpPr txBox="1"/>
          <p:nvPr/>
        </p:nvSpPr>
        <p:spPr>
          <a:xfrm>
            <a:off x="6427978" y="265137"/>
            <a:ext cx="4554855" cy="2373727"/>
          </a:xfrm>
          <a:prstGeom prst="rect">
            <a:avLst/>
          </a:prstGeom>
        </p:spPr>
        <p:txBody>
          <a:bodyPr vert="horz" wrap="square" lIns="0" tIns="62230" rIns="0" bIns="0" rtlCol="0">
            <a:spAutoFit/>
          </a:bodyPr>
          <a:lstStyle/>
          <a:p>
            <a:pPr marL="12700" marR="592455">
              <a:lnSpc>
                <a:spcPts val="1760"/>
              </a:lnSpc>
              <a:spcBef>
                <a:spcPts val="490"/>
              </a:spcBef>
            </a:pPr>
            <a:r>
              <a:rPr sz="1800" dirty="0">
                <a:solidFill>
                  <a:srgbClr val="2D2B20"/>
                </a:solidFill>
                <a:latin typeface="Tw Cen MT"/>
                <a:cs typeface="Tw Cen MT"/>
              </a:rPr>
              <a:t>an</a:t>
            </a:r>
            <a:r>
              <a:rPr sz="1800" spc="-15" dirty="0">
                <a:solidFill>
                  <a:srgbClr val="2D2B20"/>
                </a:solidFill>
                <a:latin typeface="Tw Cen MT"/>
                <a:cs typeface="Tw Cen MT"/>
              </a:rPr>
              <a:t> </a:t>
            </a:r>
            <a:r>
              <a:rPr sz="1800" dirty="0">
                <a:solidFill>
                  <a:srgbClr val="2D2B20"/>
                </a:solidFill>
                <a:latin typeface="Tw Cen MT"/>
                <a:cs typeface="Tw Cen MT"/>
              </a:rPr>
              <a:t>individual</a:t>
            </a:r>
            <a:r>
              <a:rPr sz="1800" spc="-10" dirty="0">
                <a:solidFill>
                  <a:srgbClr val="2D2B20"/>
                </a:solidFill>
                <a:latin typeface="Tw Cen MT"/>
                <a:cs typeface="Tw Cen MT"/>
              </a:rPr>
              <a:t> </a:t>
            </a:r>
            <a:r>
              <a:rPr sz="1800" dirty="0">
                <a:solidFill>
                  <a:srgbClr val="2D2B20"/>
                </a:solidFill>
                <a:latin typeface="Tw Cen MT"/>
                <a:cs typeface="Tw Cen MT"/>
              </a:rPr>
              <a:t>or</a:t>
            </a:r>
            <a:r>
              <a:rPr sz="1800" spc="-5" dirty="0">
                <a:solidFill>
                  <a:srgbClr val="2D2B20"/>
                </a:solidFill>
                <a:latin typeface="Tw Cen MT"/>
                <a:cs typeface="Tw Cen MT"/>
              </a:rPr>
              <a:t> </a:t>
            </a:r>
            <a:r>
              <a:rPr sz="1800" dirty="0">
                <a:solidFill>
                  <a:srgbClr val="2D2B20"/>
                </a:solidFill>
                <a:latin typeface="Tw Cen MT"/>
                <a:cs typeface="Tw Cen MT"/>
              </a:rPr>
              <a:t>family</a:t>
            </a:r>
            <a:r>
              <a:rPr sz="1800" spc="-5" dirty="0">
                <a:solidFill>
                  <a:srgbClr val="2D2B20"/>
                </a:solidFill>
                <a:latin typeface="Tw Cen MT"/>
                <a:cs typeface="Tw Cen MT"/>
              </a:rPr>
              <a:t> </a:t>
            </a:r>
            <a:r>
              <a:rPr sz="1800" dirty="0">
                <a:solidFill>
                  <a:srgbClr val="2D2B20"/>
                </a:solidFill>
                <a:latin typeface="Tw Cen MT"/>
                <a:cs typeface="Tw Cen MT"/>
              </a:rPr>
              <a:t>who</a:t>
            </a:r>
            <a:r>
              <a:rPr sz="1800" spc="-5" dirty="0">
                <a:solidFill>
                  <a:srgbClr val="2D2B20"/>
                </a:solidFill>
                <a:latin typeface="Tw Cen MT"/>
                <a:cs typeface="Tw Cen MT"/>
              </a:rPr>
              <a:t> </a:t>
            </a:r>
            <a:r>
              <a:rPr sz="1800" dirty="0">
                <a:solidFill>
                  <a:srgbClr val="2D2B20"/>
                </a:solidFill>
                <a:latin typeface="Tw Cen MT"/>
                <a:cs typeface="Tw Cen MT"/>
              </a:rPr>
              <a:t>lacks a </a:t>
            </a:r>
            <a:r>
              <a:rPr sz="1800" spc="-10" dirty="0">
                <a:solidFill>
                  <a:srgbClr val="2D2B20"/>
                </a:solidFill>
                <a:latin typeface="Tw Cen MT"/>
                <a:cs typeface="Tw Cen MT"/>
              </a:rPr>
              <a:t>fixed, regular,</a:t>
            </a:r>
            <a:r>
              <a:rPr sz="1800" spc="-15" dirty="0">
                <a:solidFill>
                  <a:srgbClr val="2D2B20"/>
                </a:solidFill>
                <a:latin typeface="Tw Cen MT"/>
                <a:cs typeface="Tw Cen MT"/>
              </a:rPr>
              <a:t> </a:t>
            </a:r>
            <a:r>
              <a:rPr sz="1800" dirty="0">
                <a:solidFill>
                  <a:srgbClr val="2D2B20"/>
                </a:solidFill>
                <a:latin typeface="Tw Cen MT"/>
                <a:cs typeface="Tw Cen MT"/>
              </a:rPr>
              <a:t>and</a:t>
            </a:r>
            <a:r>
              <a:rPr sz="1800" spc="-20" dirty="0">
                <a:solidFill>
                  <a:srgbClr val="2D2B20"/>
                </a:solidFill>
                <a:latin typeface="Tw Cen MT"/>
                <a:cs typeface="Tw Cen MT"/>
              </a:rPr>
              <a:t> </a:t>
            </a:r>
            <a:r>
              <a:rPr sz="1800" dirty="0">
                <a:solidFill>
                  <a:srgbClr val="2D2B20"/>
                </a:solidFill>
                <a:latin typeface="Tw Cen MT"/>
                <a:cs typeface="Tw Cen MT"/>
              </a:rPr>
              <a:t>adequate</a:t>
            </a:r>
            <a:r>
              <a:rPr sz="1800" spc="-20" dirty="0">
                <a:solidFill>
                  <a:srgbClr val="2D2B20"/>
                </a:solidFill>
                <a:latin typeface="Tw Cen MT"/>
                <a:cs typeface="Tw Cen MT"/>
              </a:rPr>
              <a:t> </a:t>
            </a:r>
            <a:r>
              <a:rPr sz="1800" dirty="0">
                <a:solidFill>
                  <a:srgbClr val="2D2B20"/>
                </a:solidFill>
                <a:latin typeface="Tw Cen MT"/>
                <a:cs typeface="Tw Cen MT"/>
              </a:rPr>
              <a:t>nighttime</a:t>
            </a:r>
            <a:r>
              <a:rPr sz="1800" spc="-10" dirty="0">
                <a:solidFill>
                  <a:srgbClr val="2D2B20"/>
                </a:solidFill>
                <a:latin typeface="Tw Cen MT"/>
                <a:cs typeface="Tw Cen MT"/>
              </a:rPr>
              <a:t> residence</a:t>
            </a:r>
            <a:r>
              <a:rPr sz="1800" spc="-10" dirty="0" smtClean="0">
                <a:solidFill>
                  <a:srgbClr val="2D2B20"/>
                </a:solidFill>
                <a:latin typeface="Tw Cen MT"/>
                <a:cs typeface="Tw Cen MT"/>
              </a:rPr>
              <a:t>;</a:t>
            </a:r>
            <a:endParaRPr lang="en-US" sz="1800" spc="-10" dirty="0" smtClean="0">
              <a:solidFill>
                <a:srgbClr val="2D2B20"/>
              </a:solidFill>
              <a:latin typeface="Tw Cen MT"/>
              <a:cs typeface="Tw Cen MT"/>
            </a:endParaRPr>
          </a:p>
          <a:p>
            <a:pPr marL="12700" marR="592455">
              <a:lnSpc>
                <a:spcPts val="1760"/>
              </a:lnSpc>
              <a:spcBef>
                <a:spcPts val="490"/>
              </a:spcBef>
            </a:pPr>
            <a:endParaRPr sz="1900" dirty="0">
              <a:latin typeface="Tw Cen MT"/>
              <a:cs typeface="Tw Cen MT"/>
            </a:endParaRPr>
          </a:p>
          <a:p>
            <a:pPr>
              <a:lnSpc>
                <a:spcPct val="100000"/>
              </a:lnSpc>
              <a:spcBef>
                <a:spcPts val="10"/>
              </a:spcBef>
            </a:pPr>
            <a:endParaRPr sz="2600" dirty="0">
              <a:latin typeface="Tw Cen MT"/>
              <a:cs typeface="Tw Cen MT"/>
            </a:endParaRPr>
          </a:p>
          <a:p>
            <a:pPr marL="12700" marR="5080">
              <a:lnSpc>
                <a:spcPts val="1760"/>
              </a:lnSpc>
            </a:pPr>
            <a:r>
              <a:rPr sz="1800" dirty="0">
                <a:solidFill>
                  <a:srgbClr val="2D2B20"/>
                </a:solidFill>
                <a:latin typeface="Tw Cen MT"/>
                <a:cs typeface="Tw Cen MT"/>
              </a:rPr>
              <a:t>an</a:t>
            </a:r>
            <a:r>
              <a:rPr sz="1800" spc="-5" dirty="0">
                <a:solidFill>
                  <a:srgbClr val="2D2B20"/>
                </a:solidFill>
                <a:latin typeface="Tw Cen MT"/>
                <a:cs typeface="Tw Cen MT"/>
              </a:rPr>
              <a:t> </a:t>
            </a:r>
            <a:r>
              <a:rPr sz="1800" dirty="0">
                <a:solidFill>
                  <a:srgbClr val="2D2B20"/>
                </a:solidFill>
                <a:latin typeface="Tw Cen MT"/>
                <a:cs typeface="Tw Cen MT"/>
              </a:rPr>
              <a:t>individual</a:t>
            </a:r>
            <a:r>
              <a:rPr sz="1800" spc="-15" dirty="0">
                <a:solidFill>
                  <a:srgbClr val="2D2B20"/>
                </a:solidFill>
                <a:latin typeface="Tw Cen MT"/>
                <a:cs typeface="Tw Cen MT"/>
              </a:rPr>
              <a:t> </a:t>
            </a:r>
            <a:r>
              <a:rPr sz="1800" dirty="0">
                <a:solidFill>
                  <a:srgbClr val="2D2B20"/>
                </a:solidFill>
                <a:latin typeface="Tw Cen MT"/>
                <a:cs typeface="Tw Cen MT"/>
              </a:rPr>
              <a:t>or</a:t>
            </a:r>
            <a:r>
              <a:rPr sz="1800" spc="-5" dirty="0">
                <a:solidFill>
                  <a:srgbClr val="2D2B20"/>
                </a:solidFill>
                <a:latin typeface="Tw Cen MT"/>
                <a:cs typeface="Tw Cen MT"/>
              </a:rPr>
              <a:t> </a:t>
            </a:r>
            <a:r>
              <a:rPr sz="1800" dirty="0">
                <a:solidFill>
                  <a:srgbClr val="2D2B20"/>
                </a:solidFill>
                <a:latin typeface="Tw Cen MT"/>
                <a:cs typeface="Tw Cen MT"/>
              </a:rPr>
              <a:t>family</a:t>
            </a:r>
            <a:r>
              <a:rPr sz="1800" spc="-10" dirty="0">
                <a:solidFill>
                  <a:srgbClr val="2D2B20"/>
                </a:solidFill>
                <a:latin typeface="Tw Cen MT"/>
                <a:cs typeface="Tw Cen MT"/>
              </a:rPr>
              <a:t> </a:t>
            </a:r>
            <a:r>
              <a:rPr sz="1800" dirty="0">
                <a:solidFill>
                  <a:srgbClr val="2D2B20"/>
                </a:solidFill>
                <a:latin typeface="Tw Cen MT"/>
                <a:cs typeface="Tw Cen MT"/>
              </a:rPr>
              <a:t>with</a:t>
            </a:r>
            <a:r>
              <a:rPr sz="1800" spc="-15" dirty="0">
                <a:solidFill>
                  <a:srgbClr val="2D2B20"/>
                </a:solidFill>
                <a:latin typeface="Tw Cen MT"/>
                <a:cs typeface="Tw Cen MT"/>
              </a:rPr>
              <a:t> </a:t>
            </a:r>
            <a:r>
              <a:rPr sz="1800" dirty="0">
                <a:solidFill>
                  <a:srgbClr val="2D2B20"/>
                </a:solidFill>
                <a:latin typeface="Tw Cen MT"/>
                <a:cs typeface="Tw Cen MT"/>
              </a:rPr>
              <a:t>a</a:t>
            </a:r>
            <a:r>
              <a:rPr sz="1800" spc="-5" dirty="0">
                <a:solidFill>
                  <a:srgbClr val="2D2B20"/>
                </a:solidFill>
                <a:latin typeface="Tw Cen MT"/>
                <a:cs typeface="Tw Cen MT"/>
              </a:rPr>
              <a:t> </a:t>
            </a:r>
            <a:r>
              <a:rPr sz="1800" dirty="0">
                <a:solidFill>
                  <a:srgbClr val="2D2B20"/>
                </a:solidFill>
                <a:latin typeface="Tw Cen MT"/>
                <a:cs typeface="Tw Cen MT"/>
              </a:rPr>
              <a:t>primary </a:t>
            </a:r>
            <a:r>
              <a:rPr sz="1800" spc="-10" dirty="0">
                <a:solidFill>
                  <a:srgbClr val="2D2B20"/>
                </a:solidFill>
                <a:latin typeface="Tw Cen MT"/>
                <a:cs typeface="Tw Cen MT"/>
              </a:rPr>
              <a:t>nighttime </a:t>
            </a:r>
            <a:r>
              <a:rPr sz="1800" dirty="0">
                <a:solidFill>
                  <a:srgbClr val="2D2B20"/>
                </a:solidFill>
                <a:latin typeface="Tw Cen MT"/>
                <a:cs typeface="Tw Cen MT"/>
              </a:rPr>
              <a:t>residence</a:t>
            </a:r>
            <a:r>
              <a:rPr sz="1800" spc="-10" dirty="0">
                <a:solidFill>
                  <a:srgbClr val="2D2B20"/>
                </a:solidFill>
                <a:latin typeface="Tw Cen MT"/>
                <a:cs typeface="Tw Cen MT"/>
              </a:rPr>
              <a:t> </a:t>
            </a:r>
            <a:r>
              <a:rPr sz="1800" dirty="0">
                <a:solidFill>
                  <a:srgbClr val="2D2B20"/>
                </a:solidFill>
                <a:latin typeface="Tw Cen MT"/>
                <a:cs typeface="Tw Cen MT"/>
              </a:rPr>
              <a:t>that</a:t>
            </a:r>
            <a:r>
              <a:rPr sz="1800" spc="-5" dirty="0">
                <a:solidFill>
                  <a:srgbClr val="2D2B20"/>
                </a:solidFill>
                <a:latin typeface="Tw Cen MT"/>
                <a:cs typeface="Tw Cen MT"/>
              </a:rPr>
              <a:t> </a:t>
            </a:r>
            <a:r>
              <a:rPr sz="1800" dirty="0">
                <a:solidFill>
                  <a:srgbClr val="2D2B20"/>
                </a:solidFill>
                <a:latin typeface="Tw Cen MT"/>
                <a:cs typeface="Tw Cen MT"/>
              </a:rPr>
              <a:t>is</a:t>
            </a:r>
            <a:r>
              <a:rPr sz="1800" spc="-15" dirty="0">
                <a:solidFill>
                  <a:srgbClr val="2D2B20"/>
                </a:solidFill>
                <a:latin typeface="Tw Cen MT"/>
                <a:cs typeface="Tw Cen MT"/>
              </a:rPr>
              <a:t> </a:t>
            </a:r>
            <a:r>
              <a:rPr sz="1800" dirty="0">
                <a:solidFill>
                  <a:srgbClr val="2D2B20"/>
                </a:solidFill>
                <a:latin typeface="Tw Cen MT"/>
                <a:cs typeface="Tw Cen MT"/>
              </a:rPr>
              <a:t>a</a:t>
            </a:r>
            <a:r>
              <a:rPr sz="1800" spc="-5" dirty="0">
                <a:solidFill>
                  <a:srgbClr val="2D2B20"/>
                </a:solidFill>
                <a:latin typeface="Tw Cen MT"/>
                <a:cs typeface="Tw Cen MT"/>
              </a:rPr>
              <a:t> </a:t>
            </a:r>
            <a:r>
              <a:rPr sz="1800" dirty="0">
                <a:solidFill>
                  <a:srgbClr val="2D2B20"/>
                </a:solidFill>
                <a:latin typeface="Tw Cen MT"/>
                <a:cs typeface="Tw Cen MT"/>
              </a:rPr>
              <a:t>public</a:t>
            </a:r>
            <a:r>
              <a:rPr sz="1800" spc="-15" dirty="0">
                <a:solidFill>
                  <a:srgbClr val="2D2B20"/>
                </a:solidFill>
                <a:latin typeface="Tw Cen MT"/>
                <a:cs typeface="Tw Cen MT"/>
              </a:rPr>
              <a:t> </a:t>
            </a:r>
            <a:r>
              <a:rPr sz="1800" dirty="0">
                <a:solidFill>
                  <a:srgbClr val="2D2B20"/>
                </a:solidFill>
                <a:latin typeface="Tw Cen MT"/>
                <a:cs typeface="Tw Cen MT"/>
              </a:rPr>
              <a:t>or</a:t>
            </a:r>
            <a:r>
              <a:rPr sz="1800" spc="-10" dirty="0">
                <a:solidFill>
                  <a:srgbClr val="2D2B20"/>
                </a:solidFill>
                <a:latin typeface="Tw Cen MT"/>
                <a:cs typeface="Tw Cen MT"/>
              </a:rPr>
              <a:t> </a:t>
            </a:r>
            <a:r>
              <a:rPr sz="1800" dirty="0">
                <a:solidFill>
                  <a:srgbClr val="2D2B20"/>
                </a:solidFill>
                <a:latin typeface="Tw Cen MT"/>
                <a:cs typeface="Tw Cen MT"/>
              </a:rPr>
              <a:t>private</a:t>
            </a:r>
            <a:r>
              <a:rPr sz="1800" spc="-5" dirty="0">
                <a:solidFill>
                  <a:srgbClr val="2D2B20"/>
                </a:solidFill>
                <a:latin typeface="Tw Cen MT"/>
                <a:cs typeface="Tw Cen MT"/>
              </a:rPr>
              <a:t> </a:t>
            </a:r>
            <a:r>
              <a:rPr sz="1800" dirty="0">
                <a:solidFill>
                  <a:srgbClr val="2D2B20"/>
                </a:solidFill>
                <a:latin typeface="Tw Cen MT"/>
                <a:cs typeface="Tw Cen MT"/>
              </a:rPr>
              <a:t>place</a:t>
            </a:r>
            <a:r>
              <a:rPr sz="1800" spc="-10" dirty="0">
                <a:solidFill>
                  <a:srgbClr val="2D2B20"/>
                </a:solidFill>
                <a:latin typeface="Tw Cen MT"/>
                <a:cs typeface="Tw Cen MT"/>
              </a:rPr>
              <a:t> </a:t>
            </a:r>
            <a:r>
              <a:rPr sz="1800" spc="-25" dirty="0">
                <a:solidFill>
                  <a:srgbClr val="2D2B20"/>
                </a:solidFill>
                <a:latin typeface="Tw Cen MT"/>
                <a:cs typeface="Tw Cen MT"/>
              </a:rPr>
              <a:t>not </a:t>
            </a:r>
            <a:r>
              <a:rPr sz="1800" dirty="0">
                <a:solidFill>
                  <a:srgbClr val="2D2B20"/>
                </a:solidFill>
                <a:latin typeface="Tw Cen MT"/>
                <a:cs typeface="Tw Cen MT"/>
              </a:rPr>
              <a:t>meant</a:t>
            </a:r>
            <a:r>
              <a:rPr sz="1800" spc="-40" dirty="0">
                <a:solidFill>
                  <a:srgbClr val="2D2B20"/>
                </a:solidFill>
                <a:latin typeface="Tw Cen MT"/>
                <a:cs typeface="Tw Cen MT"/>
              </a:rPr>
              <a:t> </a:t>
            </a:r>
            <a:r>
              <a:rPr sz="1800" dirty="0">
                <a:solidFill>
                  <a:srgbClr val="2D2B20"/>
                </a:solidFill>
                <a:latin typeface="Tw Cen MT"/>
                <a:cs typeface="Tw Cen MT"/>
              </a:rPr>
              <a:t>for</a:t>
            </a:r>
            <a:r>
              <a:rPr sz="1800" spc="-25" dirty="0">
                <a:solidFill>
                  <a:srgbClr val="2D2B20"/>
                </a:solidFill>
                <a:latin typeface="Tw Cen MT"/>
                <a:cs typeface="Tw Cen MT"/>
              </a:rPr>
              <a:t> </a:t>
            </a:r>
            <a:r>
              <a:rPr sz="1800" dirty="0">
                <a:solidFill>
                  <a:srgbClr val="2D2B20"/>
                </a:solidFill>
                <a:latin typeface="Tw Cen MT"/>
                <a:cs typeface="Tw Cen MT"/>
              </a:rPr>
              <a:t>human</a:t>
            </a:r>
            <a:r>
              <a:rPr sz="1800" spc="-25" dirty="0">
                <a:solidFill>
                  <a:srgbClr val="2D2B20"/>
                </a:solidFill>
                <a:latin typeface="Tw Cen MT"/>
                <a:cs typeface="Tw Cen MT"/>
              </a:rPr>
              <a:t> </a:t>
            </a:r>
            <a:r>
              <a:rPr sz="1800" dirty="0">
                <a:solidFill>
                  <a:srgbClr val="2D2B20"/>
                </a:solidFill>
                <a:latin typeface="Tw Cen MT"/>
                <a:cs typeface="Tw Cen MT"/>
              </a:rPr>
              <a:t>habitation,</a:t>
            </a:r>
            <a:r>
              <a:rPr sz="1800" spc="-25" dirty="0">
                <a:solidFill>
                  <a:srgbClr val="2D2B20"/>
                </a:solidFill>
                <a:latin typeface="Tw Cen MT"/>
                <a:cs typeface="Tw Cen MT"/>
              </a:rPr>
              <a:t> </a:t>
            </a:r>
            <a:r>
              <a:rPr sz="1800" dirty="0">
                <a:solidFill>
                  <a:srgbClr val="2D2B20"/>
                </a:solidFill>
                <a:latin typeface="Tw Cen MT"/>
                <a:cs typeface="Tw Cen MT"/>
              </a:rPr>
              <a:t>including</a:t>
            </a:r>
            <a:r>
              <a:rPr sz="1800" spc="-30" dirty="0">
                <a:solidFill>
                  <a:srgbClr val="2D2B20"/>
                </a:solidFill>
                <a:latin typeface="Tw Cen MT"/>
                <a:cs typeface="Tw Cen MT"/>
              </a:rPr>
              <a:t> </a:t>
            </a:r>
            <a:r>
              <a:rPr sz="1800" dirty="0">
                <a:solidFill>
                  <a:srgbClr val="2D2B20"/>
                </a:solidFill>
                <a:latin typeface="Tw Cen MT"/>
                <a:cs typeface="Tw Cen MT"/>
              </a:rPr>
              <a:t>a</a:t>
            </a:r>
            <a:r>
              <a:rPr sz="1800" spc="-20" dirty="0">
                <a:solidFill>
                  <a:srgbClr val="2D2B20"/>
                </a:solidFill>
                <a:latin typeface="Tw Cen MT"/>
                <a:cs typeface="Tw Cen MT"/>
              </a:rPr>
              <a:t> </a:t>
            </a:r>
            <a:r>
              <a:rPr sz="1800" spc="-10" dirty="0">
                <a:solidFill>
                  <a:srgbClr val="2D2B20"/>
                </a:solidFill>
                <a:latin typeface="Tw Cen MT"/>
                <a:cs typeface="Tw Cen MT"/>
              </a:rPr>
              <a:t>car,</a:t>
            </a:r>
            <a:r>
              <a:rPr sz="1800" spc="-30" dirty="0">
                <a:solidFill>
                  <a:srgbClr val="2D2B20"/>
                </a:solidFill>
                <a:latin typeface="Tw Cen MT"/>
                <a:cs typeface="Tw Cen MT"/>
              </a:rPr>
              <a:t> </a:t>
            </a:r>
            <a:r>
              <a:rPr sz="1800" spc="-10" dirty="0">
                <a:solidFill>
                  <a:srgbClr val="2D2B20"/>
                </a:solidFill>
                <a:latin typeface="Tw Cen MT"/>
                <a:cs typeface="Tw Cen MT"/>
              </a:rPr>
              <a:t>park, </a:t>
            </a:r>
            <a:r>
              <a:rPr sz="1800" dirty="0">
                <a:solidFill>
                  <a:srgbClr val="2D2B20"/>
                </a:solidFill>
                <a:latin typeface="Tw Cen MT"/>
                <a:cs typeface="Tw Cen MT"/>
              </a:rPr>
              <a:t>abandoned</a:t>
            </a:r>
            <a:r>
              <a:rPr sz="1800" spc="-30" dirty="0">
                <a:solidFill>
                  <a:srgbClr val="2D2B20"/>
                </a:solidFill>
                <a:latin typeface="Tw Cen MT"/>
                <a:cs typeface="Tw Cen MT"/>
              </a:rPr>
              <a:t> </a:t>
            </a:r>
            <a:r>
              <a:rPr sz="1800" dirty="0">
                <a:solidFill>
                  <a:srgbClr val="2D2B20"/>
                </a:solidFill>
                <a:latin typeface="Tw Cen MT"/>
                <a:cs typeface="Tw Cen MT"/>
              </a:rPr>
              <a:t>building,</a:t>
            </a:r>
            <a:r>
              <a:rPr sz="1800" spc="-20" dirty="0">
                <a:solidFill>
                  <a:srgbClr val="2D2B20"/>
                </a:solidFill>
                <a:latin typeface="Tw Cen MT"/>
                <a:cs typeface="Tw Cen MT"/>
              </a:rPr>
              <a:t> </a:t>
            </a:r>
            <a:r>
              <a:rPr sz="1800" dirty="0">
                <a:solidFill>
                  <a:srgbClr val="2D2B20"/>
                </a:solidFill>
                <a:latin typeface="Tw Cen MT"/>
                <a:cs typeface="Tw Cen MT"/>
              </a:rPr>
              <a:t>bus</a:t>
            </a:r>
            <a:r>
              <a:rPr sz="1800" spc="-10" dirty="0">
                <a:solidFill>
                  <a:srgbClr val="2D2B20"/>
                </a:solidFill>
                <a:latin typeface="Tw Cen MT"/>
                <a:cs typeface="Tw Cen MT"/>
              </a:rPr>
              <a:t> </a:t>
            </a:r>
            <a:r>
              <a:rPr sz="1800" dirty="0">
                <a:solidFill>
                  <a:srgbClr val="2D2B20"/>
                </a:solidFill>
                <a:latin typeface="Tw Cen MT"/>
                <a:cs typeface="Tw Cen MT"/>
              </a:rPr>
              <a:t>or</a:t>
            </a:r>
            <a:r>
              <a:rPr sz="1800" spc="-10" dirty="0">
                <a:solidFill>
                  <a:srgbClr val="2D2B20"/>
                </a:solidFill>
                <a:latin typeface="Tw Cen MT"/>
                <a:cs typeface="Tw Cen MT"/>
              </a:rPr>
              <a:t> </a:t>
            </a:r>
            <a:r>
              <a:rPr sz="1800" dirty="0">
                <a:solidFill>
                  <a:srgbClr val="2D2B20"/>
                </a:solidFill>
                <a:latin typeface="Tw Cen MT"/>
                <a:cs typeface="Tw Cen MT"/>
              </a:rPr>
              <a:t>train</a:t>
            </a:r>
            <a:r>
              <a:rPr sz="1800" spc="-10" dirty="0">
                <a:solidFill>
                  <a:srgbClr val="2D2B20"/>
                </a:solidFill>
                <a:latin typeface="Tw Cen MT"/>
                <a:cs typeface="Tw Cen MT"/>
              </a:rPr>
              <a:t> </a:t>
            </a:r>
            <a:r>
              <a:rPr sz="1800" dirty="0">
                <a:solidFill>
                  <a:srgbClr val="2D2B20"/>
                </a:solidFill>
                <a:latin typeface="Tw Cen MT"/>
                <a:cs typeface="Tw Cen MT"/>
              </a:rPr>
              <a:t>station,</a:t>
            </a:r>
            <a:r>
              <a:rPr sz="1800" spc="-10" dirty="0">
                <a:solidFill>
                  <a:srgbClr val="2D2B20"/>
                </a:solidFill>
                <a:latin typeface="Tw Cen MT"/>
                <a:cs typeface="Tw Cen MT"/>
              </a:rPr>
              <a:t> airport, </a:t>
            </a:r>
            <a:r>
              <a:rPr sz="1800" dirty="0">
                <a:solidFill>
                  <a:srgbClr val="2D2B20"/>
                </a:solidFill>
                <a:latin typeface="Tw Cen MT"/>
                <a:cs typeface="Tw Cen MT"/>
              </a:rPr>
              <a:t>or camping </a:t>
            </a:r>
            <a:r>
              <a:rPr sz="1800" spc="-10" dirty="0">
                <a:solidFill>
                  <a:srgbClr val="2D2B20"/>
                </a:solidFill>
                <a:latin typeface="Tw Cen MT"/>
                <a:cs typeface="Tw Cen MT"/>
              </a:rPr>
              <a:t>ground;</a:t>
            </a:r>
            <a:endParaRPr sz="1800" dirty="0">
              <a:latin typeface="Tw Cen MT"/>
              <a:cs typeface="Tw Cen MT"/>
            </a:endParaRPr>
          </a:p>
        </p:txBody>
      </p:sp>
      <p:grpSp>
        <p:nvGrpSpPr>
          <p:cNvPr id="5" name="object 5"/>
          <p:cNvGrpSpPr/>
          <p:nvPr/>
        </p:nvGrpSpPr>
        <p:grpSpPr>
          <a:xfrm>
            <a:off x="5250243" y="300054"/>
            <a:ext cx="969644" cy="872490"/>
            <a:chOff x="5226473" y="79176"/>
            <a:chExt cx="969644" cy="872490"/>
          </a:xfrm>
        </p:grpSpPr>
        <p:pic>
          <p:nvPicPr>
            <p:cNvPr id="6" name="object 6"/>
            <p:cNvPicPr/>
            <p:nvPr/>
          </p:nvPicPr>
          <p:blipFill>
            <a:blip r:embed="rId2" cstate="print"/>
            <a:stretch>
              <a:fillRect/>
            </a:stretch>
          </p:blipFill>
          <p:spPr>
            <a:xfrm>
              <a:off x="5861379" y="79176"/>
              <a:ext cx="334516" cy="348381"/>
            </a:xfrm>
            <a:prstGeom prst="rect">
              <a:avLst/>
            </a:prstGeom>
          </p:spPr>
        </p:pic>
        <p:pic>
          <p:nvPicPr>
            <p:cNvPr id="7" name="object 7"/>
            <p:cNvPicPr/>
            <p:nvPr/>
          </p:nvPicPr>
          <p:blipFill>
            <a:blip r:embed="rId3" cstate="print"/>
            <a:stretch>
              <a:fillRect/>
            </a:stretch>
          </p:blipFill>
          <p:spPr>
            <a:xfrm>
              <a:off x="5226473" y="170910"/>
              <a:ext cx="178494" cy="212013"/>
            </a:xfrm>
            <a:prstGeom prst="rect">
              <a:avLst/>
            </a:prstGeom>
          </p:spPr>
        </p:pic>
        <p:sp>
          <p:nvSpPr>
            <p:cNvPr id="8" name="object 8"/>
            <p:cNvSpPr/>
            <p:nvPr/>
          </p:nvSpPr>
          <p:spPr>
            <a:xfrm>
              <a:off x="5227955" y="148526"/>
              <a:ext cx="934085" cy="803275"/>
            </a:xfrm>
            <a:custGeom>
              <a:avLst/>
              <a:gdLst/>
              <a:ahLst/>
              <a:cxnLst/>
              <a:rect l="l" t="t" r="r" b="b"/>
              <a:pathLst>
                <a:path w="934085" h="803275">
                  <a:moveTo>
                    <a:pt x="800569" y="471741"/>
                  </a:moveTo>
                  <a:lnTo>
                    <a:pt x="467004" y="153911"/>
                  </a:lnTo>
                  <a:lnTo>
                    <a:pt x="133438" y="471741"/>
                  </a:lnTo>
                  <a:lnTo>
                    <a:pt x="133438" y="802970"/>
                  </a:lnTo>
                  <a:lnTo>
                    <a:pt x="400291" y="802970"/>
                  </a:lnTo>
                  <a:lnTo>
                    <a:pt x="400291" y="524167"/>
                  </a:lnTo>
                  <a:lnTo>
                    <a:pt x="533717" y="524167"/>
                  </a:lnTo>
                  <a:lnTo>
                    <a:pt x="533717" y="802970"/>
                  </a:lnTo>
                  <a:lnTo>
                    <a:pt x="800569" y="802970"/>
                  </a:lnTo>
                  <a:lnTo>
                    <a:pt x="800569" y="471741"/>
                  </a:lnTo>
                  <a:close/>
                </a:path>
                <a:path w="934085" h="803275">
                  <a:moveTo>
                    <a:pt x="934008" y="446100"/>
                  </a:moveTo>
                  <a:lnTo>
                    <a:pt x="467004" y="0"/>
                  </a:lnTo>
                  <a:lnTo>
                    <a:pt x="0" y="446100"/>
                  </a:lnTo>
                  <a:lnTo>
                    <a:pt x="50038" y="488467"/>
                  </a:lnTo>
                  <a:lnTo>
                    <a:pt x="467004" y="91440"/>
                  </a:lnTo>
                  <a:lnTo>
                    <a:pt x="883958" y="488467"/>
                  </a:lnTo>
                  <a:lnTo>
                    <a:pt x="934008" y="446100"/>
                  </a:lnTo>
                  <a:close/>
                </a:path>
              </a:pathLst>
            </a:custGeom>
            <a:solidFill>
              <a:srgbClr val="689C9A"/>
            </a:solidFill>
          </p:spPr>
          <p:txBody>
            <a:bodyPr wrap="square" lIns="0" tIns="0" rIns="0" bIns="0" rtlCol="0"/>
            <a:lstStyle/>
            <a:p>
              <a:endParaRPr/>
            </a:p>
          </p:txBody>
        </p:sp>
      </p:grpSp>
      <p:sp>
        <p:nvSpPr>
          <p:cNvPr id="9" name="object 9"/>
          <p:cNvSpPr/>
          <p:nvPr/>
        </p:nvSpPr>
        <p:spPr>
          <a:xfrm>
            <a:off x="5289507" y="1521586"/>
            <a:ext cx="858519" cy="822325"/>
          </a:xfrm>
          <a:custGeom>
            <a:avLst/>
            <a:gdLst/>
            <a:ahLst/>
            <a:cxnLst/>
            <a:rect l="l" t="t" r="r" b="b"/>
            <a:pathLst>
              <a:path w="858520" h="822325">
                <a:moveTo>
                  <a:pt x="812174" y="799393"/>
                </a:moveTo>
                <a:lnTo>
                  <a:pt x="50378" y="799393"/>
                </a:lnTo>
                <a:lnTo>
                  <a:pt x="64244" y="813259"/>
                </a:lnTo>
                <a:lnTo>
                  <a:pt x="74175" y="821710"/>
                </a:lnTo>
                <a:lnTo>
                  <a:pt x="788377" y="821710"/>
                </a:lnTo>
                <a:lnTo>
                  <a:pt x="798308" y="813259"/>
                </a:lnTo>
                <a:lnTo>
                  <a:pt x="812174" y="799393"/>
                </a:lnTo>
                <a:close/>
              </a:path>
              <a:path w="858520" h="822325">
                <a:moveTo>
                  <a:pt x="4639" y="725543"/>
                </a:moveTo>
                <a:lnTo>
                  <a:pt x="2397" y="725841"/>
                </a:lnTo>
                <a:lnTo>
                  <a:pt x="0" y="728984"/>
                </a:lnTo>
                <a:lnTo>
                  <a:pt x="300" y="731234"/>
                </a:lnTo>
                <a:lnTo>
                  <a:pt x="1867" y="732443"/>
                </a:lnTo>
                <a:lnTo>
                  <a:pt x="8807" y="740804"/>
                </a:lnTo>
                <a:lnTo>
                  <a:pt x="14452" y="749864"/>
                </a:lnTo>
                <a:lnTo>
                  <a:pt x="18851" y="759679"/>
                </a:lnTo>
                <a:lnTo>
                  <a:pt x="21382" y="768307"/>
                </a:lnTo>
                <a:lnTo>
                  <a:pt x="33310" y="782324"/>
                </a:lnTo>
                <a:lnTo>
                  <a:pt x="34191" y="783206"/>
                </a:lnTo>
                <a:lnTo>
                  <a:pt x="37801" y="783213"/>
                </a:lnTo>
                <a:lnTo>
                  <a:pt x="56380" y="783213"/>
                </a:lnTo>
                <a:lnTo>
                  <a:pt x="56380" y="799393"/>
                </a:lnTo>
                <a:lnTo>
                  <a:pt x="78670" y="799393"/>
                </a:lnTo>
                <a:lnTo>
                  <a:pt x="78670" y="783436"/>
                </a:lnTo>
                <a:lnTo>
                  <a:pt x="105240" y="783421"/>
                </a:lnTo>
                <a:lnTo>
                  <a:pt x="111897" y="777905"/>
                </a:lnTo>
                <a:lnTo>
                  <a:pt x="113380" y="770271"/>
                </a:lnTo>
                <a:lnTo>
                  <a:pt x="116428" y="759849"/>
                </a:lnTo>
                <a:lnTo>
                  <a:pt x="118697" y="754760"/>
                </a:lnTo>
                <a:lnTo>
                  <a:pt x="57270" y="754760"/>
                </a:lnTo>
                <a:lnTo>
                  <a:pt x="46043" y="745156"/>
                </a:lnTo>
                <a:lnTo>
                  <a:pt x="33667" y="737220"/>
                </a:lnTo>
                <a:lnTo>
                  <a:pt x="20327" y="731053"/>
                </a:lnTo>
                <a:lnTo>
                  <a:pt x="6206" y="726752"/>
                </a:lnTo>
                <a:lnTo>
                  <a:pt x="4639" y="725543"/>
                </a:lnTo>
                <a:close/>
              </a:path>
              <a:path w="858520" h="822325">
                <a:moveTo>
                  <a:pt x="245269" y="687809"/>
                </a:moveTo>
                <a:lnTo>
                  <a:pt x="223019" y="687809"/>
                </a:lnTo>
                <a:lnTo>
                  <a:pt x="223019" y="799393"/>
                </a:lnTo>
                <a:lnTo>
                  <a:pt x="245269" y="799393"/>
                </a:lnTo>
                <a:lnTo>
                  <a:pt x="245269" y="687809"/>
                </a:lnTo>
                <a:close/>
              </a:path>
              <a:path w="858520" h="822325">
                <a:moveTo>
                  <a:pt x="645777" y="687809"/>
                </a:moveTo>
                <a:lnTo>
                  <a:pt x="623526" y="687809"/>
                </a:lnTo>
                <a:lnTo>
                  <a:pt x="623526" y="799393"/>
                </a:lnTo>
                <a:lnTo>
                  <a:pt x="645777" y="799393"/>
                </a:lnTo>
                <a:lnTo>
                  <a:pt x="645777" y="687809"/>
                </a:lnTo>
                <a:close/>
              </a:path>
              <a:path w="858520" h="822325">
                <a:moveTo>
                  <a:pt x="790404" y="219706"/>
                </a:moveTo>
                <a:lnTo>
                  <a:pt x="768154" y="219706"/>
                </a:lnTo>
                <a:lnTo>
                  <a:pt x="768154" y="799393"/>
                </a:lnTo>
                <a:lnTo>
                  <a:pt x="790404" y="799393"/>
                </a:lnTo>
                <a:lnTo>
                  <a:pt x="790404" y="219706"/>
                </a:lnTo>
                <a:close/>
              </a:path>
              <a:path w="858520" h="822325">
                <a:moveTo>
                  <a:pt x="37948" y="648940"/>
                </a:moveTo>
                <a:lnTo>
                  <a:pt x="27417" y="684614"/>
                </a:lnTo>
                <a:lnTo>
                  <a:pt x="32720" y="709328"/>
                </a:lnTo>
                <a:lnTo>
                  <a:pt x="57270" y="724279"/>
                </a:lnTo>
                <a:lnTo>
                  <a:pt x="57270" y="754760"/>
                </a:lnTo>
                <a:lnTo>
                  <a:pt x="78670" y="754760"/>
                </a:lnTo>
                <a:lnTo>
                  <a:pt x="78700" y="724279"/>
                </a:lnTo>
                <a:lnTo>
                  <a:pt x="103079" y="709346"/>
                </a:lnTo>
                <a:lnTo>
                  <a:pt x="108398" y="684596"/>
                </a:lnTo>
                <a:lnTo>
                  <a:pt x="106148" y="671498"/>
                </a:lnTo>
                <a:lnTo>
                  <a:pt x="53043" y="671498"/>
                </a:lnTo>
                <a:lnTo>
                  <a:pt x="40132" y="649497"/>
                </a:lnTo>
                <a:lnTo>
                  <a:pt x="37948" y="648940"/>
                </a:lnTo>
                <a:close/>
              </a:path>
              <a:path w="858520" h="822325">
                <a:moveTo>
                  <a:pt x="131236" y="726213"/>
                </a:moveTo>
                <a:lnTo>
                  <a:pt x="129957" y="726641"/>
                </a:lnTo>
                <a:lnTo>
                  <a:pt x="115771" y="730940"/>
                </a:lnTo>
                <a:lnTo>
                  <a:pt x="102373" y="737130"/>
                </a:lnTo>
                <a:lnTo>
                  <a:pt x="89885" y="745156"/>
                </a:lnTo>
                <a:lnTo>
                  <a:pt x="78670" y="754760"/>
                </a:lnTo>
                <a:lnTo>
                  <a:pt x="118697" y="754760"/>
                </a:lnTo>
                <a:lnTo>
                  <a:pt x="120827" y="749983"/>
                </a:lnTo>
                <a:lnTo>
                  <a:pt x="126561" y="740740"/>
                </a:lnTo>
                <a:lnTo>
                  <a:pt x="133406" y="732443"/>
                </a:lnTo>
                <a:lnTo>
                  <a:pt x="134697" y="731234"/>
                </a:lnTo>
                <a:lnTo>
                  <a:pt x="134803" y="730940"/>
                </a:lnTo>
                <a:lnTo>
                  <a:pt x="134870" y="728947"/>
                </a:lnTo>
                <a:lnTo>
                  <a:pt x="132645" y="726566"/>
                </a:lnTo>
                <a:lnTo>
                  <a:pt x="131236" y="726213"/>
                </a:lnTo>
                <a:close/>
              </a:path>
              <a:path w="858520" h="822325">
                <a:moveTo>
                  <a:pt x="716069" y="620857"/>
                </a:moveTo>
                <a:lnTo>
                  <a:pt x="153301" y="620857"/>
                </a:lnTo>
                <a:lnTo>
                  <a:pt x="145421" y="628742"/>
                </a:lnTo>
                <a:lnTo>
                  <a:pt x="145421" y="679923"/>
                </a:lnTo>
                <a:lnTo>
                  <a:pt x="153301" y="687809"/>
                </a:lnTo>
                <a:lnTo>
                  <a:pt x="716069" y="687809"/>
                </a:lnTo>
                <a:lnTo>
                  <a:pt x="723931" y="679923"/>
                </a:lnTo>
                <a:lnTo>
                  <a:pt x="723931" y="665491"/>
                </a:lnTo>
                <a:lnTo>
                  <a:pt x="167671" y="665491"/>
                </a:lnTo>
                <a:lnTo>
                  <a:pt x="167671" y="643174"/>
                </a:lnTo>
                <a:lnTo>
                  <a:pt x="723931" y="643174"/>
                </a:lnTo>
                <a:lnTo>
                  <a:pt x="723931" y="628742"/>
                </a:lnTo>
                <a:lnTo>
                  <a:pt x="716069" y="620857"/>
                </a:lnTo>
                <a:close/>
              </a:path>
              <a:path w="858520" h="822325">
                <a:moveTo>
                  <a:pt x="67963" y="648902"/>
                </a:moveTo>
                <a:lnTo>
                  <a:pt x="65720" y="650167"/>
                </a:lnTo>
                <a:lnTo>
                  <a:pt x="65238" y="650669"/>
                </a:lnTo>
                <a:lnTo>
                  <a:pt x="53043" y="671498"/>
                </a:lnTo>
                <a:lnTo>
                  <a:pt x="82971" y="671498"/>
                </a:lnTo>
                <a:lnTo>
                  <a:pt x="70109" y="649497"/>
                </a:lnTo>
                <a:lnTo>
                  <a:pt x="67963" y="648902"/>
                </a:lnTo>
                <a:close/>
              </a:path>
              <a:path w="858520" h="822325">
                <a:moveTo>
                  <a:pt x="97916" y="648921"/>
                </a:moveTo>
                <a:lnTo>
                  <a:pt x="95669" y="650167"/>
                </a:lnTo>
                <a:lnTo>
                  <a:pt x="95169" y="650669"/>
                </a:lnTo>
                <a:lnTo>
                  <a:pt x="82971" y="671498"/>
                </a:lnTo>
                <a:lnTo>
                  <a:pt x="106148" y="671498"/>
                </a:lnTo>
                <a:lnTo>
                  <a:pt x="104415" y="661433"/>
                </a:lnTo>
                <a:lnTo>
                  <a:pt x="100910" y="651190"/>
                </a:lnTo>
                <a:lnTo>
                  <a:pt x="100011" y="649535"/>
                </a:lnTo>
                <a:lnTo>
                  <a:pt x="97916" y="648921"/>
                </a:lnTo>
                <a:close/>
              </a:path>
              <a:path w="858520" h="822325">
                <a:moveTo>
                  <a:pt x="723931" y="643174"/>
                </a:moveTo>
                <a:lnTo>
                  <a:pt x="701681" y="643174"/>
                </a:lnTo>
                <a:lnTo>
                  <a:pt x="701681" y="665491"/>
                </a:lnTo>
                <a:lnTo>
                  <a:pt x="723931" y="665491"/>
                </a:lnTo>
                <a:lnTo>
                  <a:pt x="723931" y="643174"/>
                </a:lnTo>
                <a:close/>
              </a:path>
              <a:path w="858520" h="822325">
                <a:moveTo>
                  <a:pt x="267520" y="565064"/>
                </a:moveTo>
                <a:lnTo>
                  <a:pt x="245269" y="565064"/>
                </a:lnTo>
                <a:lnTo>
                  <a:pt x="245269" y="620857"/>
                </a:lnTo>
                <a:lnTo>
                  <a:pt x="267520" y="620857"/>
                </a:lnTo>
                <a:lnTo>
                  <a:pt x="267520" y="565064"/>
                </a:lnTo>
                <a:close/>
              </a:path>
              <a:path w="858520" h="822325">
                <a:moveTo>
                  <a:pt x="623526" y="565064"/>
                </a:moveTo>
                <a:lnTo>
                  <a:pt x="601554" y="565064"/>
                </a:lnTo>
                <a:lnTo>
                  <a:pt x="601554" y="620857"/>
                </a:lnTo>
                <a:lnTo>
                  <a:pt x="623526" y="620857"/>
                </a:lnTo>
                <a:lnTo>
                  <a:pt x="623526" y="565064"/>
                </a:lnTo>
                <a:close/>
              </a:path>
              <a:path w="858520" h="822325">
                <a:moveTo>
                  <a:pt x="680024" y="542747"/>
                </a:moveTo>
                <a:lnTo>
                  <a:pt x="189347" y="542747"/>
                </a:lnTo>
                <a:lnTo>
                  <a:pt x="184359" y="547750"/>
                </a:lnTo>
                <a:lnTo>
                  <a:pt x="184359" y="560061"/>
                </a:lnTo>
                <a:lnTo>
                  <a:pt x="189347" y="565064"/>
                </a:lnTo>
                <a:lnTo>
                  <a:pt x="680024" y="565064"/>
                </a:lnTo>
                <a:lnTo>
                  <a:pt x="684993" y="560061"/>
                </a:lnTo>
                <a:lnTo>
                  <a:pt x="684993" y="547750"/>
                </a:lnTo>
                <a:lnTo>
                  <a:pt x="680024" y="542747"/>
                </a:lnTo>
                <a:close/>
              </a:path>
              <a:path w="858520" h="822325">
                <a:moveTo>
                  <a:pt x="267520" y="509271"/>
                </a:moveTo>
                <a:lnTo>
                  <a:pt x="245269" y="509271"/>
                </a:lnTo>
                <a:lnTo>
                  <a:pt x="245269" y="542747"/>
                </a:lnTo>
                <a:lnTo>
                  <a:pt x="267520" y="542747"/>
                </a:lnTo>
                <a:lnTo>
                  <a:pt x="267520" y="509271"/>
                </a:lnTo>
                <a:close/>
              </a:path>
              <a:path w="858520" h="822325">
                <a:moveTo>
                  <a:pt x="623526" y="509271"/>
                </a:moveTo>
                <a:lnTo>
                  <a:pt x="601276" y="509271"/>
                </a:lnTo>
                <a:lnTo>
                  <a:pt x="601276" y="542747"/>
                </a:lnTo>
                <a:lnTo>
                  <a:pt x="623526" y="542747"/>
                </a:lnTo>
                <a:lnTo>
                  <a:pt x="623526" y="509271"/>
                </a:lnTo>
                <a:close/>
              </a:path>
              <a:path w="858520" h="822325">
                <a:moveTo>
                  <a:pt x="680024" y="486954"/>
                </a:moveTo>
                <a:lnTo>
                  <a:pt x="189347" y="486954"/>
                </a:lnTo>
                <a:lnTo>
                  <a:pt x="184359" y="491957"/>
                </a:lnTo>
                <a:lnTo>
                  <a:pt x="184359" y="504268"/>
                </a:lnTo>
                <a:lnTo>
                  <a:pt x="189347" y="509271"/>
                </a:lnTo>
                <a:lnTo>
                  <a:pt x="680024" y="509271"/>
                </a:lnTo>
                <a:lnTo>
                  <a:pt x="684993" y="504268"/>
                </a:lnTo>
                <a:lnTo>
                  <a:pt x="684993" y="491957"/>
                </a:lnTo>
                <a:lnTo>
                  <a:pt x="680024" y="486954"/>
                </a:lnTo>
                <a:close/>
              </a:path>
              <a:path w="858520" h="822325">
                <a:moveTo>
                  <a:pt x="267520" y="453478"/>
                </a:moveTo>
                <a:lnTo>
                  <a:pt x="245269" y="453478"/>
                </a:lnTo>
                <a:lnTo>
                  <a:pt x="245269" y="486954"/>
                </a:lnTo>
                <a:lnTo>
                  <a:pt x="267520" y="486954"/>
                </a:lnTo>
                <a:lnTo>
                  <a:pt x="267520" y="453478"/>
                </a:lnTo>
                <a:close/>
              </a:path>
              <a:path w="858520" h="822325">
                <a:moveTo>
                  <a:pt x="623526" y="453478"/>
                </a:moveTo>
                <a:lnTo>
                  <a:pt x="601276" y="453478"/>
                </a:lnTo>
                <a:lnTo>
                  <a:pt x="601276" y="486954"/>
                </a:lnTo>
                <a:lnTo>
                  <a:pt x="623526" y="486954"/>
                </a:lnTo>
                <a:lnTo>
                  <a:pt x="623526" y="453478"/>
                </a:lnTo>
                <a:close/>
              </a:path>
              <a:path w="858520" h="822325">
                <a:moveTo>
                  <a:pt x="680024" y="431161"/>
                </a:moveTo>
                <a:lnTo>
                  <a:pt x="189347" y="431161"/>
                </a:lnTo>
                <a:lnTo>
                  <a:pt x="184359" y="436164"/>
                </a:lnTo>
                <a:lnTo>
                  <a:pt x="184359" y="448475"/>
                </a:lnTo>
                <a:lnTo>
                  <a:pt x="189347" y="453478"/>
                </a:lnTo>
                <a:lnTo>
                  <a:pt x="680024" y="453478"/>
                </a:lnTo>
                <a:lnTo>
                  <a:pt x="684993" y="448475"/>
                </a:lnTo>
                <a:lnTo>
                  <a:pt x="684993" y="436164"/>
                </a:lnTo>
                <a:lnTo>
                  <a:pt x="680024" y="431161"/>
                </a:lnTo>
                <a:close/>
              </a:path>
              <a:path w="858520" h="822325">
                <a:moveTo>
                  <a:pt x="267520" y="386527"/>
                </a:moveTo>
                <a:lnTo>
                  <a:pt x="245548" y="386527"/>
                </a:lnTo>
                <a:lnTo>
                  <a:pt x="245548" y="431161"/>
                </a:lnTo>
                <a:lnTo>
                  <a:pt x="267520" y="431161"/>
                </a:lnTo>
                <a:lnTo>
                  <a:pt x="267520" y="386527"/>
                </a:lnTo>
                <a:close/>
              </a:path>
              <a:path w="858520" h="822325">
                <a:moveTo>
                  <a:pt x="623526" y="386527"/>
                </a:moveTo>
                <a:lnTo>
                  <a:pt x="601276" y="386527"/>
                </a:lnTo>
                <a:lnTo>
                  <a:pt x="601276" y="431161"/>
                </a:lnTo>
                <a:lnTo>
                  <a:pt x="623526" y="431161"/>
                </a:lnTo>
                <a:lnTo>
                  <a:pt x="623526" y="386527"/>
                </a:lnTo>
                <a:close/>
              </a:path>
              <a:path w="858520" h="822325">
                <a:moveTo>
                  <a:pt x="777947" y="0"/>
                </a:moveTo>
                <a:lnTo>
                  <a:pt x="770504" y="1439"/>
                </a:lnTo>
                <a:lnTo>
                  <a:pt x="763815" y="5719"/>
                </a:lnTo>
                <a:lnTo>
                  <a:pt x="759115" y="12129"/>
                </a:lnTo>
                <a:lnTo>
                  <a:pt x="757029" y="20079"/>
                </a:lnTo>
                <a:lnTo>
                  <a:pt x="731199" y="24659"/>
                </a:lnTo>
                <a:lnTo>
                  <a:pt x="712013" y="32702"/>
                </a:lnTo>
                <a:lnTo>
                  <a:pt x="700066" y="43946"/>
                </a:lnTo>
                <a:lnTo>
                  <a:pt x="695957" y="58111"/>
                </a:lnTo>
                <a:lnTo>
                  <a:pt x="696100" y="60956"/>
                </a:lnTo>
                <a:lnTo>
                  <a:pt x="696322" y="62351"/>
                </a:lnTo>
                <a:lnTo>
                  <a:pt x="725322" y="204753"/>
                </a:lnTo>
                <a:lnTo>
                  <a:pt x="725971" y="208529"/>
                </a:lnTo>
                <a:lnTo>
                  <a:pt x="727528" y="212081"/>
                </a:lnTo>
                <a:lnTo>
                  <a:pt x="729883" y="215112"/>
                </a:lnTo>
                <a:lnTo>
                  <a:pt x="733147" y="218292"/>
                </a:lnTo>
                <a:lnTo>
                  <a:pt x="737578" y="219948"/>
                </a:lnTo>
                <a:lnTo>
                  <a:pt x="742121" y="219706"/>
                </a:lnTo>
                <a:lnTo>
                  <a:pt x="820904" y="219706"/>
                </a:lnTo>
                <a:lnTo>
                  <a:pt x="832513" y="204753"/>
                </a:lnTo>
                <a:lnTo>
                  <a:pt x="834046" y="197389"/>
                </a:lnTo>
                <a:lnTo>
                  <a:pt x="746515" y="197389"/>
                </a:lnTo>
                <a:lnTo>
                  <a:pt x="718257" y="58576"/>
                </a:lnTo>
                <a:lnTo>
                  <a:pt x="718202" y="58111"/>
                </a:lnTo>
                <a:lnTo>
                  <a:pt x="720625" y="53930"/>
                </a:lnTo>
                <a:lnTo>
                  <a:pt x="728073" y="49354"/>
                </a:lnTo>
                <a:lnTo>
                  <a:pt x="740816" y="45199"/>
                </a:lnTo>
                <a:lnTo>
                  <a:pt x="759124" y="42284"/>
                </a:lnTo>
                <a:lnTo>
                  <a:pt x="776832" y="40610"/>
                </a:lnTo>
                <a:lnTo>
                  <a:pt x="821593" y="40610"/>
                </a:lnTo>
                <a:lnTo>
                  <a:pt x="798308" y="17326"/>
                </a:lnTo>
                <a:lnTo>
                  <a:pt x="777947" y="0"/>
                </a:lnTo>
                <a:close/>
              </a:path>
              <a:path w="858520" h="822325">
                <a:moveTo>
                  <a:pt x="820904" y="219706"/>
                </a:moveTo>
                <a:lnTo>
                  <a:pt x="815714" y="219706"/>
                </a:lnTo>
                <a:lnTo>
                  <a:pt x="820257" y="219948"/>
                </a:lnTo>
                <a:lnTo>
                  <a:pt x="820904" y="219706"/>
                </a:lnTo>
                <a:close/>
              </a:path>
              <a:path w="858520" h="822325">
                <a:moveTo>
                  <a:pt x="839815" y="60684"/>
                </a:moveTo>
                <a:lnTo>
                  <a:pt x="811320" y="197389"/>
                </a:lnTo>
                <a:lnTo>
                  <a:pt x="834046" y="197389"/>
                </a:lnTo>
                <a:lnTo>
                  <a:pt x="858020" y="82165"/>
                </a:lnTo>
                <a:lnTo>
                  <a:pt x="857611" y="81598"/>
                </a:lnTo>
                <a:lnTo>
                  <a:pt x="839815" y="60684"/>
                </a:lnTo>
                <a:close/>
              </a:path>
              <a:path w="858520" h="822325">
                <a:moveTo>
                  <a:pt x="821593" y="40610"/>
                </a:moveTo>
                <a:lnTo>
                  <a:pt x="783729" y="40610"/>
                </a:lnTo>
                <a:lnTo>
                  <a:pt x="807037" y="43270"/>
                </a:lnTo>
                <a:lnTo>
                  <a:pt x="814898" y="44962"/>
                </a:lnTo>
                <a:lnTo>
                  <a:pt x="822538" y="47399"/>
                </a:lnTo>
                <a:lnTo>
                  <a:pt x="830522" y="49764"/>
                </a:lnTo>
                <a:lnTo>
                  <a:pt x="829243" y="48261"/>
                </a:lnTo>
                <a:lnTo>
                  <a:pt x="821593" y="40610"/>
                </a:lnTo>
                <a:close/>
              </a:path>
            </a:pathLst>
          </a:custGeom>
          <a:solidFill>
            <a:srgbClr val="D2CA6C"/>
          </a:solidFill>
        </p:spPr>
        <p:txBody>
          <a:bodyPr wrap="square" lIns="0" tIns="0" rIns="0" bIns="0" rtlCol="0"/>
          <a:lstStyle/>
          <a:p>
            <a:endParaRPr/>
          </a:p>
        </p:txBody>
      </p:sp>
      <p:sp>
        <p:nvSpPr>
          <p:cNvPr id="10" name="object 10"/>
          <p:cNvSpPr txBox="1"/>
          <p:nvPr/>
        </p:nvSpPr>
        <p:spPr>
          <a:xfrm>
            <a:off x="6413753" y="3022853"/>
            <a:ext cx="3614420" cy="748030"/>
          </a:xfrm>
          <a:prstGeom prst="rect">
            <a:avLst/>
          </a:prstGeom>
        </p:spPr>
        <p:txBody>
          <a:bodyPr vert="horz" wrap="square" lIns="0" tIns="62230" rIns="0" bIns="0" rtlCol="0">
            <a:spAutoFit/>
          </a:bodyPr>
          <a:lstStyle/>
          <a:p>
            <a:pPr marL="12700" marR="5080" indent="48260">
              <a:lnSpc>
                <a:spcPts val="1760"/>
              </a:lnSpc>
              <a:spcBef>
                <a:spcPts val="490"/>
              </a:spcBef>
            </a:pPr>
            <a:r>
              <a:rPr sz="1800" dirty="0">
                <a:solidFill>
                  <a:srgbClr val="2D2B20"/>
                </a:solidFill>
                <a:latin typeface="Tw Cen MT"/>
                <a:cs typeface="Tw Cen MT"/>
              </a:rPr>
              <a:t>an</a:t>
            </a:r>
            <a:r>
              <a:rPr sz="1800" spc="-20" dirty="0">
                <a:solidFill>
                  <a:srgbClr val="2D2B20"/>
                </a:solidFill>
                <a:latin typeface="Tw Cen MT"/>
                <a:cs typeface="Tw Cen MT"/>
              </a:rPr>
              <a:t> </a:t>
            </a:r>
            <a:r>
              <a:rPr sz="1800" dirty="0">
                <a:solidFill>
                  <a:srgbClr val="2D2B20"/>
                </a:solidFill>
                <a:latin typeface="Tw Cen MT"/>
                <a:cs typeface="Tw Cen MT"/>
              </a:rPr>
              <a:t>individual</a:t>
            </a:r>
            <a:r>
              <a:rPr sz="1800" spc="-10" dirty="0">
                <a:solidFill>
                  <a:srgbClr val="2D2B20"/>
                </a:solidFill>
                <a:latin typeface="Tw Cen MT"/>
                <a:cs typeface="Tw Cen MT"/>
              </a:rPr>
              <a:t> </a:t>
            </a:r>
            <a:r>
              <a:rPr sz="1800" dirty="0">
                <a:solidFill>
                  <a:srgbClr val="2D2B20"/>
                </a:solidFill>
                <a:latin typeface="Tw Cen MT"/>
                <a:cs typeface="Tw Cen MT"/>
              </a:rPr>
              <a:t>or</a:t>
            </a:r>
            <a:r>
              <a:rPr sz="1800" spc="-20" dirty="0">
                <a:solidFill>
                  <a:srgbClr val="2D2B20"/>
                </a:solidFill>
                <a:latin typeface="Tw Cen MT"/>
                <a:cs typeface="Tw Cen MT"/>
              </a:rPr>
              <a:t> </a:t>
            </a:r>
            <a:r>
              <a:rPr sz="1800" dirty="0">
                <a:solidFill>
                  <a:srgbClr val="2D2B20"/>
                </a:solidFill>
                <a:latin typeface="Tw Cen MT"/>
                <a:cs typeface="Tw Cen MT"/>
              </a:rPr>
              <a:t>family</a:t>
            </a:r>
            <a:r>
              <a:rPr sz="1800" spc="-10" dirty="0">
                <a:solidFill>
                  <a:srgbClr val="2D2B20"/>
                </a:solidFill>
                <a:latin typeface="Tw Cen MT"/>
                <a:cs typeface="Tw Cen MT"/>
              </a:rPr>
              <a:t> </a:t>
            </a:r>
            <a:r>
              <a:rPr sz="1800" dirty="0">
                <a:solidFill>
                  <a:srgbClr val="2D2B20"/>
                </a:solidFill>
                <a:latin typeface="Tw Cen MT"/>
                <a:cs typeface="Tw Cen MT"/>
              </a:rPr>
              <a:t>living</a:t>
            </a:r>
            <a:r>
              <a:rPr sz="1800" spc="-20" dirty="0">
                <a:solidFill>
                  <a:srgbClr val="2D2B20"/>
                </a:solidFill>
                <a:latin typeface="Tw Cen MT"/>
                <a:cs typeface="Tw Cen MT"/>
              </a:rPr>
              <a:t> </a:t>
            </a:r>
            <a:r>
              <a:rPr sz="1800" dirty="0">
                <a:solidFill>
                  <a:srgbClr val="2D2B20"/>
                </a:solidFill>
                <a:latin typeface="Tw Cen MT"/>
                <a:cs typeface="Tw Cen MT"/>
              </a:rPr>
              <a:t>in</a:t>
            </a:r>
            <a:r>
              <a:rPr sz="1800" spc="-10" dirty="0">
                <a:solidFill>
                  <a:srgbClr val="2D2B20"/>
                </a:solidFill>
                <a:latin typeface="Tw Cen MT"/>
                <a:cs typeface="Tw Cen MT"/>
              </a:rPr>
              <a:t> shelter </a:t>
            </a:r>
            <a:r>
              <a:rPr sz="1800" dirty="0">
                <a:solidFill>
                  <a:srgbClr val="2D2B20"/>
                </a:solidFill>
                <a:latin typeface="Tw Cen MT"/>
                <a:cs typeface="Tw Cen MT"/>
              </a:rPr>
              <a:t>designated</a:t>
            </a:r>
            <a:r>
              <a:rPr sz="1800" spc="-30" dirty="0">
                <a:solidFill>
                  <a:srgbClr val="2D2B20"/>
                </a:solidFill>
                <a:latin typeface="Tw Cen MT"/>
                <a:cs typeface="Tw Cen MT"/>
              </a:rPr>
              <a:t> </a:t>
            </a:r>
            <a:r>
              <a:rPr sz="1800" dirty="0">
                <a:solidFill>
                  <a:srgbClr val="2D2B20"/>
                </a:solidFill>
                <a:latin typeface="Tw Cen MT"/>
                <a:cs typeface="Tw Cen MT"/>
              </a:rPr>
              <a:t>to</a:t>
            </a:r>
            <a:r>
              <a:rPr sz="1800" spc="-10" dirty="0">
                <a:solidFill>
                  <a:srgbClr val="2D2B20"/>
                </a:solidFill>
                <a:latin typeface="Tw Cen MT"/>
                <a:cs typeface="Tw Cen MT"/>
              </a:rPr>
              <a:t> </a:t>
            </a:r>
            <a:r>
              <a:rPr sz="1800" dirty="0">
                <a:solidFill>
                  <a:srgbClr val="2D2B20"/>
                </a:solidFill>
                <a:latin typeface="Tw Cen MT"/>
                <a:cs typeface="Tw Cen MT"/>
              </a:rPr>
              <a:t>provide</a:t>
            </a:r>
            <a:r>
              <a:rPr sz="1800" spc="-15" dirty="0">
                <a:solidFill>
                  <a:srgbClr val="2D2B20"/>
                </a:solidFill>
                <a:latin typeface="Tw Cen MT"/>
                <a:cs typeface="Tw Cen MT"/>
              </a:rPr>
              <a:t> </a:t>
            </a:r>
            <a:r>
              <a:rPr sz="1800" dirty="0">
                <a:solidFill>
                  <a:srgbClr val="2D2B20"/>
                </a:solidFill>
                <a:latin typeface="Tw Cen MT"/>
                <a:cs typeface="Tw Cen MT"/>
              </a:rPr>
              <a:t>temporary</a:t>
            </a:r>
            <a:r>
              <a:rPr sz="1800" spc="-10" dirty="0">
                <a:solidFill>
                  <a:srgbClr val="2D2B20"/>
                </a:solidFill>
                <a:latin typeface="Tw Cen MT"/>
                <a:cs typeface="Tw Cen MT"/>
              </a:rPr>
              <a:t> living arrangements</a:t>
            </a:r>
            <a:endParaRPr sz="1800" dirty="0">
              <a:latin typeface="Tw Cen MT"/>
              <a:cs typeface="Tw Cen MT"/>
            </a:endParaRPr>
          </a:p>
        </p:txBody>
      </p:sp>
      <p:sp>
        <p:nvSpPr>
          <p:cNvPr id="11" name="object 11"/>
          <p:cNvSpPr/>
          <p:nvPr/>
        </p:nvSpPr>
        <p:spPr>
          <a:xfrm>
            <a:off x="5272498" y="3541400"/>
            <a:ext cx="847090" cy="145415"/>
          </a:xfrm>
          <a:custGeom>
            <a:avLst/>
            <a:gdLst/>
            <a:ahLst/>
            <a:cxnLst/>
            <a:rect l="l" t="t" r="r" b="b"/>
            <a:pathLst>
              <a:path w="847089" h="145414">
                <a:moveTo>
                  <a:pt x="773874" y="0"/>
                </a:moveTo>
                <a:lnTo>
                  <a:pt x="73042" y="0"/>
                </a:lnTo>
                <a:lnTo>
                  <a:pt x="66274" y="5486"/>
                </a:lnTo>
                <a:lnTo>
                  <a:pt x="60231" y="28528"/>
                </a:lnTo>
                <a:lnTo>
                  <a:pt x="49436" y="49928"/>
                </a:lnTo>
                <a:lnTo>
                  <a:pt x="35668" y="68267"/>
                </a:lnTo>
                <a:lnTo>
                  <a:pt x="19125" y="84841"/>
                </a:lnTo>
                <a:lnTo>
                  <a:pt x="0" y="100948"/>
                </a:lnTo>
                <a:lnTo>
                  <a:pt x="0" y="145043"/>
                </a:lnTo>
                <a:lnTo>
                  <a:pt x="846874" y="145043"/>
                </a:lnTo>
                <a:lnTo>
                  <a:pt x="846188" y="100408"/>
                </a:lnTo>
                <a:lnTo>
                  <a:pt x="827358" y="84539"/>
                </a:lnTo>
                <a:lnTo>
                  <a:pt x="811055" y="68248"/>
                </a:lnTo>
                <a:lnTo>
                  <a:pt x="797486" y="50221"/>
                </a:lnTo>
                <a:lnTo>
                  <a:pt x="783590" y="19323"/>
                </a:lnTo>
                <a:lnTo>
                  <a:pt x="780623" y="5486"/>
                </a:lnTo>
                <a:lnTo>
                  <a:pt x="773874" y="0"/>
                </a:lnTo>
                <a:close/>
              </a:path>
            </a:pathLst>
          </a:custGeom>
          <a:solidFill>
            <a:srgbClr val="94A29D"/>
          </a:solidFill>
        </p:spPr>
        <p:txBody>
          <a:bodyPr wrap="square" lIns="0" tIns="0" rIns="0" bIns="0" rtlCol="0"/>
          <a:lstStyle/>
          <a:p>
            <a:endParaRPr/>
          </a:p>
        </p:txBody>
      </p:sp>
      <p:sp>
        <p:nvSpPr>
          <p:cNvPr id="12" name="object 12"/>
          <p:cNvSpPr/>
          <p:nvPr/>
        </p:nvSpPr>
        <p:spPr>
          <a:xfrm>
            <a:off x="5339922" y="3039245"/>
            <a:ext cx="712470" cy="457834"/>
          </a:xfrm>
          <a:custGeom>
            <a:avLst/>
            <a:gdLst/>
            <a:ahLst/>
            <a:cxnLst/>
            <a:rect l="l" t="t" r="r" b="b"/>
            <a:pathLst>
              <a:path w="712470" h="457835">
                <a:moveTo>
                  <a:pt x="400507" y="0"/>
                </a:moveTo>
                <a:lnTo>
                  <a:pt x="311505" y="0"/>
                </a:lnTo>
                <a:lnTo>
                  <a:pt x="289255" y="22317"/>
                </a:lnTo>
                <a:lnTo>
                  <a:pt x="291005" y="31006"/>
                </a:lnTo>
                <a:lnTo>
                  <a:pt x="295777" y="38099"/>
                </a:lnTo>
                <a:lnTo>
                  <a:pt x="302850" y="42881"/>
                </a:lnTo>
                <a:lnTo>
                  <a:pt x="311505" y="44634"/>
                </a:lnTo>
                <a:lnTo>
                  <a:pt x="333755" y="44634"/>
                </a:lnTo>
                <a:lnTo>
                  <a:pt x="333755" y="82815"/>
                </a:lnTo>
                <a:lnTo>
                  <a:pt x="320001" y="91422"/>
                </a:lnTo>
                <a:lnTo>
                  <a:pt x="309482" y="103372"/>
                </a:lnTo>
                <a:lnTo>
                  <a:pt x="302755" y="117815"/>
                </a:lnTo>
                <a:lnTo>
                  <a:pt x="300380" y="136767"/>
                </a:lnTo>
                <a:lnTo>
                  <a:pt x="246719" y="145789"/>
                </a:lnTo>
                <a:lnTo>
                  <a:pt x="197859" y="161168"/>
                </a:lnTo>
                <a:lnTo>
                  <a:pt x="154341" y="183065"/>
                </a:lnTo>
                <a:lnTo>
                  <a:pt x="116704" y="211644"/>
                </a:lnTo>
                <a:lnTo>
                  <a:pt x="85492" y="247066"/>
                </a:lnTo>
                <a:lnTo>
                  <a:pt x="61243" y="289494"/>
                </a:lnTo>
                <a:lnTo>
                  <a:pt x="37401" y="359785"/>
                </a:lnTo>
                <a:lnTo>
                  <a:pt x="27507" y="379166"/>
                </a:lnTo>
                <a:lnTo>
                  <a:pt x="14984" y="396954"/>
                </a:lnTo>
                <a:lnTo>
                  <a:pt x="0" y="412867"/>
                </a:lnTo>
                <a:lnTo>
                  <a:pt x="0" y="457502"/>
                </a:lnTo>
                <a:lnTo>
                  <a:pt x="712012" y="457502"/>
                </a:lnTo>
                <a:lnTo>
                  <a:pt x="712012" y="412867"/>
                </a:lnTo>
                <a:lnTo>
                  <a:pt x="697036" y="396954"/>
                </a:lnTo>
                <a:lnTo>
                  <a:pt x="684512" y="379166"/>
                </a:lnTo>
                <a:lnTo>
                  <a:pt x="674613" y="359785"/>
                </a:lnTo>
                <a:lnTo>
                  <a:pt x="650775" y="289499"/>
                </a:lnTo>
                <a:lnTo>
                  <a:pt x="626532" y="247071"/>
                </a:lnTo>
                <a:lnTo>
                  <a:pt x="595321" y="211646"/>
                </a:lnTo>
                <a:lnTo>
                  <a:pt x="557685" y="183063"/>
                </a:lnTo>
                <a:lnTo>
                  <a:pt x="514164" y="161163"/>
                </a:lnTo>
                <a:lnTo>
                  <a:pt x="465299" y="145784"/>
                </a:lnTo>
                <a:lnTo>
                  <a:pt x="411632" y="136767"/>
                </a:lnTo>
                <a:lnTo>
                  <a:pt x="409259" y="117815"/>
                </a:lnTo>
                <a:lnTo>
                  <a:pt x="402537" y="103372"/>
                </a:lnTo>
                <a:lnTo>
                  <a:pt x="392018" y="91422"/>
                </a:lnTo>
                <a:lnTo>
                  <a:pt x="378256" y="82815"/>
                </a:lnTo>
                <a:lnTo>
                  <a:pt x="378256" y="44634"/>
                </a:lnTo>
                <a:lnTo>
                  <a:pt x="416242" y="38099"/>
                </a:lnTo>
                <a:lnTo>
                  <a:pt x="422757" y="22317"/>
                </a:lnTo>
                <a:lnTo>
                  <a:pt x="421009" y="13628"/>
                </a:lnTo>
                <a:lnTo>
                  <a:pt x="416242" y="6534"/>
                </a:lnTo>
                <a:lnTo>
                  <a:pt x="409170" y="1753"/>
                </a:lnTo>
                <a:lnTo>
                  <a:pt x="400507" y="0"/>
                </a:lnTo>
                <a:close/>
              </a:path>
            </a:pathLst>
          </a:custGeom>
          <a:solidFill>
            <a:srgbClr val="94A29D"/>
          </a:solidFill>
        </p:spPr>
        <p:txBody>
          <a:bodyPr wrap="square" lIns="0" tIns="0" rIns="0" bIns="0" rtlCol="0"/>
          <a:lstStyle/>
          <a:p>
            <a:endParaRPr/>
          </a:p>
        </p:txBody>
      </p:sp>
      <p:sp>
        <p:nvSpPr>
          <p:cNvPr id="13" name="object 13"/>
          <p:cNvSpPr txBox="1"/>
          <p:nvPr/>
        </p:nvSpPr>
        <p:spPr>
          <a:xfrm>
            <a:off x="6427978" y="4110915"/>
            <a:ext cx="4443730" cy="2378710"/>
          </a:xfrm>
          <a:prstGeom prst="rect">
            <a:avLst/>
          </a:prstGeom>
        </p:spPr>
        <p:txBody>
          <a:bodyPr vert="horz" wrap="square" lIns="0" tIns="62230" rIns="0" bIns="0" rtlCol="0">
            <a:spAutoFit/>
          </a:bodyPr>
          <a:lstStyle/>
          <a:p>
            <a:pPr marL="12700" marR="5080">
              <a:lnSpc>
                <a:spcPts val="1760"/>
              </a:lnSpc>
              <a:spcBef>
                <a:spcPts val="490"/>
              </a:spcBef>
            </a:pPr>
            <a:r>
              <a:rPr sz="1800" dirty="0">
                <a:solidFill>
                  <a:srgbClr val="2D2B20"/>
                </a:solidFill>
                <a:latin typeface="Tw Cen MT"/>
                <a:cs typeface="Tw Cen MT"/>
              </a:rPr>
              <a:t>an</a:t>
            </a:r>
            <a:r>
              <a:rPr sz="1800" spc="-5" dirty="0">
                <a:solidFill>
                  <a:srgbClr val="2D2B20"/>
                </a:solidFill>
                <a:latin typeface="Tw Cen MT"/>
                <a:cs typeface="Tw Cen MT"/>
              </a:rPr>
              <a:t> </a:t>
            </a:r>
            <a:r>
              <a:rPr sz="1800" dirty="0">
                <a:solidFill>
                  <a:srgbClr val="2D2B20"/>
                </a:solidFill>
                <a:latin typeface="Tw Cen MT"/>
                <a:cs typeface="Tw Cen MT"/>
              </a:rPr>
              <a:t>individual</a:t>
            </a:r>
            <a:r>
              <a:rPr sz="1800" spc="-15" dirty="0">
                <a:solidFill>
                  <a:srgbClr val="2D2B20"/>
                </a:solidFill>
                <a:latin typeface="Tw Cen MT"/>
                <a:cs typeface="Tw Cen MT"/>
              </a:rPr>
              <a:t> </a:t>
            </a:r>
            <a:r>
              <a:rPr sz="1800" dirty="0">
                <a:solidFill>
                  <a:srgbClr val="2D2B20"/>
                </a:solidFill>
                <a:latin typeface="Tw Cen MT"/>
                <a:cs typeface="Tw Cen MT"/>
              </a:rPr>
              <a:t>who</a:t>
            </a:r>
            <a:r>
              <a:rPr sz="1800" spc="-5" dirty="0">
                <a:solidFill>
                  <a:srgbClr val="2D2B20"/>
                </a:solidFill>
                <a:latin typeface="Tw Cen MT"/>
                <a:cs typeface="Tw Cen MT"/>
              </a:rPr>
              <a:t> </a:t>
            </a:r>
            <a:r>
              <a:rPr sz="1800" dirty="0">
                <a:solidFill>
                  <a:srgbClr val="2D2B20"/>
                </a:solidFill>
                <a:latin typeface="Tw Cen MT"/>
                <a:cs typeface="Tw Cen MT"/>
              </a:rPr>
              <a:t>resided in</a:t>
            </a:r>
            <a:r>
              <a:rPr sz="1800" spc="-10" dirty="0">
                <a:solidFill>
                  <a:srgbClr val="2D2B20"/>
                </a:solidFill>
                <a:latin typeface="Tw Cen MT"/>
                <a:cs typeface="Tw Cen MT"/>
              </a:rPr>
              <a:t> </a:t>
            </a:r>
            <a:r>
              <a:rPr sz="1800" dirty="0">
                <a:solidFill>
                  <a:srgbClr val="2D2B20"/>
                </a:solidFill>
                <a:latin typeface="Tw Cen MT"/>
                <a:cs typeface="Tw Cen MT"/>
              </a:rPr>
              <a:t>a</a:t>
            </a:r>
            <a:r>
              <a:rPr sz="1800" spc="-15" dirty="0">
                <a:solidFill>
                  <a:srgbClr val="2D2B20"/>
                </a:solidFill>
                <a:latin typeface="Tw Cen MT"/>
                <a:cs typeface="Tw Cen MT"/>
              </a:rPr>
              <a:t> </a:t>
            </a:r>
            <a:r>
              <a:rPr sz="1800" dirty="0">
                <a:solidFill>
                  <a:srgbClr val="2D2B20"/>
                </a:solidFill>
                <a:latin typeface="Tw Cen MT"/>
                <a:cs typeface="Tw Cen MT"/>
              </a:rPr>
              <a:t>shelter</a:t>
            </a:r>
            <a:r>
              <a:rPr sz="1800" spc="-5" dirty="0">
                <a:solidFill>
                  <a:srgbClr val="2D2B20"/>
                </a:solidFill>
                <a:latin typeface="Tw Cen MT"/>
                <a:cs typeface="Tw Cen MT"/>
              </a:rPr>
              <a:t> </a:t>
            </a:r>
            <a:r>
              <a:rPr sz="1800" dirty="0">
                <a:solidFill>
                  <a:srgbClr val="2D2B20"/>
                </a:solidFill>
                <a:latin typeface="Tw Cen MT"/>
                <a:cs typeface="Tw Cen MT"/>
              </a:rPr>
              <a:t>or </a:t>
            </a:r>
            <a:r>
              <a:rPr sz="1800" spc="-10" dirty="0">
                <a:solidFill>
                  <a:srgbClr val="2D2B20"/>
                </a:solidFill>
                <a:latin typeface="Tw Cen MT"/>
                <a:cs typeface="Tw Cen MT"/>
              </a:rPr>
              <a:t>place </a:t>
            </a:r>
            <a:r>
              <a:rPr sz="1800" dirty="0">
                <a:solidFill>
                  <a:srgbClr val="2D2B20"/>
                </a:solidFill>
                <a:latin typeface="Tw Cen MT"/>
                <a:cs typeface="Tw Cen MT"/>
              </a:rPr>
              <a:t>not</a:t>
            </a:r>
            <a:r>
              <a:rPr sz="1800" spc="-10" dirty="0">
                <a:solidFill>
                  <a:srgbClr val="2D2B20"/>
                </a:solidFill>
                <a:latin typeface="Tw Cen MT"/>
                <a:cs typeface="Tw Cen MT"/>
              </a:rPr>
              <a:t> </a:t>
            </a:r>
            <a:r>
              <a:rPr sz="1800" dirty="0">
                <a:solidFill>
                  <a:srgbClr val="2D2B20"/>
                </a:solidFill>
                <a:latin typeface="Tw Cen MT"/>
                <a:cs typeface="Tw Cen MT"/>
              </a:rPr>
              <a:t>meant</a:t>
            </a:r>
            <a:r>
              <a:rPr sz="1800" spc="-15" dirty="0">
                <a:solidFill>
                  <a:srgbClr val="2D2B20"/>
                </a:solidFill>
                <a:latin typeface="Tw Cen MT"/>
                <a:cs typeface="Tw Cen MT"/>
              </a:rPr>
              <a:t> </a:t>
            </a:r>
            <a:r>
              <a:rPr sz="1800" dirty="0">
                <a:solidFill>
                  <a:srgbClr val="2D2B20"/>
                </a:solidFill>
                <a:latin typeface="Tw Cen MT"/>
                <a:cs typeface="Tw Cen MT"/>
              </a:rPr>
              <a:t>for</a:t>
            </a:r>
            <a:r>
              <a:rPr sz="1800" spc="-10" dirty="0">
                <a:solidFill>
                  <a:srgbClr val="2D2B20"/>
                </a:solidFill>
                <a:latin typeface="Tw Cen MT"/>
                <a:cs typeface="Tw Cen MT"/>
              </a:rPr>
              <a:t> </a:t>
            </a:r>
            <a:r>
              <a:rPr sz="1800" dirty="0">
                <a:solidFill>
                  <a:srgbClr val="2D2B20"/>
                </a:solidFill>
                <a:latin typeface="Tw Cen MT"/>
                <a:cs typeface="Tw Cen MT"/>
              </a:rPr>
              <a:t>human</a:t>
            </a:r>
            <a:r>
              <a:rPr sz="1800" spc="-10" dirty="0">
                <a:solidFill>
                  <a:srgbClr val="2D2B20"/>
                </a:solidFill>
                <a:latin typeface="Tw Cen MT"/>
                <a:cs typeface="Tw Cen MT"/>
              </a:rPr>
              <a:t> </a:t>
            </a:r>
            <a:r>
              <a:rPr sz="1800" dirty="0">
                <a:solidFill>
                  <a:srgbClr val="2D2B20"/>
                </a:solidFill>
                <a:latin typeface="Tw Cen MT"/>
                <a:cs typeface="Tw Cen MT"/>
              </a:rPr>
              <a:t>habitation</a:t>
            </a:r>
            <a:r>
              <a:rPr sz="1800" spc="-15" dirty="0">
                <a:solidFill>
                  <a:srgbClr val="2D2B20"/>
                </a:solidFill>
                <a:latin typeface="Tw Cen MT"/>
                <a:cs typeface="Tw Cen MT"/>
              </a:rPr>
              <a:t> </a:t>
            </a:r>
            <a:r>
              <a:rPr sz="1800" dirty="0">
                <a:solidFill>
                  <a:srgbClr val="2D2B20"/>
                </a:solidFill>
                <a:latin typeface="Tw Cen MT"/>
                <a:cs typeface="Tw Cen MT"/>
              </a:rPr>
              <a:t>and</a:t>
            </a:r>
            <a:r>
              <a:rPr sz="1800" spc="-15" dirty="0">
                <a:solidFill>
                  <a:srgbClr val="2D2B20"/>
                </a:solidFill>
                <a:latin typeface="Tw Cen MT"/>
                <a:cs typeface="Tw Cen MT"/>
              </a:rPr>
              <a:t> </a:t>
            </a:r>
            <a:r>
              <a:rPr sz="1800" dirty="0">
                <a:solidFill>
                  <a:srgbClr val="2D2B20"/>
                </a:solidFill>
                <a:latin typeface="Tw Cen MT"/>
                <a:cs typeface="Tw Cen MT"/>
              </a:rPr>
              <a:t>who</a:t>
            </a:r>
            <a:r>
              <a:rPr sz="1800" spc="-10" dirty="0">
                <a:solidFill>
                  <a:srgbClr val="2D2B20"/>
                </a:solidFill>
                <a:latin typeface="Tw Cen MT"/>
                <a:cs typeface="Tw Cen MT"/>
              </a:rPr>
              <a:t> </a:t>
            </a:r>
            <a:r>
              <a:rPr sz="1800" spc="-25" dirty="0">
                <a:solidFill>
                  <a:srgbClr val="2D2B20"/>
                </a:solidFill>
                <a:latin typeface="Tw Cen MT"/>
                <a:cs typeface="Tw Cen MT"/>
              </a:rPr>
              <a:t>is </a:t>
            </a:r>
            <a:r>
              <a:rPr sz="1800" dirty="0">
                <a:solidFill>
                  <a:srgbClr val="2D2B20"/>
                </a:solidFill>
                <a:latin typeface="Tw Cen MT"/>
                <a:cs typeface="Tw Cen MT"/>
              </a:rPr>
              <a:t>exiting</a:t>
            </a:r>
            <a:r>
              <a:rPr sz="1800" spc="-30" dirty="0">
                <a:solidFill>
                  <a:srgbClr val="2D2B20"/>
                </a:solidFill>
                <a:latin typeface="Tw Cen MT"/>
                <a:cs typeface="Tw Cen MT"/>
              </a:rPr>
              <a:t> </a:t>
            </a:r>
            <a:r>
              <a:rPr sz="1800" dirty="0">
                <a:solidFill>
                  <a:srgbClr val="2D2B20"/>
                </a:solidFill>
                <a:latin typeface="Tw Cen MT"/>
                <a:cs typeface="Tw Cen MT"/>
              </a:rPr>
              <a:t>an</a:t>
            </a:r>
            <a:r>
              <a:rPr sz="1800" spc="-25" dirty="0">
                <a:solidFill>
                  <a:srgbClr val="2D2B20"/>
                </a:solidFill>
                <a:latin typeface="Tw Cen MT"/>
                <a:cs typeface="Tw Cen MT"/>
              </a:rPr>
              <a:t> </a:t>
            </a:r>
            <a:r>
              <a:rPr sz="1800" dirty="0">
                <a:solidFill>
                  <a:srgbClr val="2D2B20"/>
                </a:solidFill>
                <a:latin typeface="Tw Cen MT"/>
                <a:cs typeface="Tw Cen MT"/>
              </a:rPr>
              <a:t>institution</a:t>
            </a:r>
            <a:r>
              <a:rPr sz="1800" spc="-15" dirty="0">
                <a:solidFill>
                  <a:srgbClr val="2D2B20"/>
                </a:solidFill>
                <a:latin typeface="Tw Cen MT"/>
                <a:cs typeface="Tw Cen MT"/>
              </a:rPr>
              <a:t> </a:t>
            </a:r>
            <a:r>
              <a:rPr sz="1800" dirty="0">
                <a:solidFill>
                  <a:srgbClr val="2D2B20"/>
                </a:solidFill>
                <a:latin typeface="Tw Cen MT"/>
                <a:cs typeface="Tw Cen MT"/>
              </a:rPr>
              <a:t>where</a:t>
            </a:r>
            <a:r>
              <a:rPr sz="1800" spc="-15" dirty="0">
                <a:solidFill>
                  <a:srgbClr val="2D2B20"/>
                </a:solidFill>
                <a:latin typeface="Tw Cen MT"/>
                <a:cs typeface="Tw Cen MT"/>
              </a:rPr>
              <a:t> </a:t>
            </a:r>
            <a:r>
              <a:rPr sz="1800" dirty="0">
                <a:solidFill>
                  <a:srgbClr val="2D2B20"/>
                </a:solidFill>
                <a:latin typeface="Tw Cen MT"/>
                <a:cs typeface="Tw Cen MT"/>
              </a:rPr>
              <a:t>he</a:t>
            </a:r>
            <a:r>
              <a:rPr sz="1800" spc="-15" dirty="0">
                <a:solidFill>
                  <a:srgbClr val="2D2B20"/>
                </a:solidFill>
                <a:latin typeface="Tw Cen MT"/>
                <a:cs typeface="Tw Cen MT"/>
              </a:rPr>
              <a:t> </a:t>
            </a:r>
            <a:r>
              <a:rPr sz="1800" dirty="0">
                <a:solidFill>
                  <a:srgbClr val="2D2B20"/>
                </a:solidFill>
                <a:latin typeface="Tw Cen MT"/>
                <a:cs typeface="Tw Cen MT"/>
              </a:rPr>
              <a:t>or</a:t>
            </a:r>
            <a:r>
              <a:rPr sz="1800" spc="-15" dirty="0">
                <a:solidFill>
                  <a:srgbClr val="2D2B20"/>
                </a:solidFill>
                <a:latin typeface="Tw Cen MT"/>
                <a:cs typeface="Tw Cen MT"/>
              </a:rPr>
              <a:t> </a:t>
            </a:r>
            <a:r>
              <a:rPr sz="1800" dirty="0">
                <a:solidFill>
                  <a:srgbClr val="2D2B20"/>
                </a:solidFill>
                <a:latin typeface="Tw Cen MT"/>
                <a:cs typeface="Tw Cen MT"/>
              </a:rPr>
              <a:t>she</a:t>
            </a:r>
            <a:r>
              <a:rPr sz="1800" spc="-15" dirty="0">
                <a:solidFill>
                  <a:srgbClr val="2D2B20"/>
                </a:solidFill>
                <a:latin typeface="Tw Cen MT"/>
                <a:cs typeface="Tw Cen MT"/>
              </a:rPr>
              <a:t> </a:t>
            </a:r>
            <a:r>
              <a:rPr sz="1800" spc="-10" dirty="0">
                <a:solidFill>
                  <a:srgbClr val="2D2B20"/>
                </a:solidFill>
                <a:latin typeface="Tw Cen MT"/>
                <a:cs typeface="Tw Cen MT"/>
              </a:rPr>
              <a:t>temporarily resided;</a:t>
            </a:r>
            <a:endParaRPr sz="1800">
              <a:latin typeface="Tw Cen MT"/>
              <a:cs typeface="Tw Cen MT"/>
            </a:endParaRPr>
          </a:p>
          <a:p>
            <a:pPr>
              <a:lnSpc>
                <a:spcPct val="100000"/>
              </a:lnSpc>
            </a:pPr>
            <a:endParaRPr sz="1900">
              <a:latin typeface="Tw Cen MT"/>
              <a:cs typeface="Tw Cen MT"/>
            </a:endParaRPr>
          </a:p>
          <a:p>
            <a:pPr>
              <a:lnSpc>
                <a:spcPct val="100000"/>
              </a:lnSpc>
              <a:spcBef>
                <a:spcPts val="5"/>
              </a:spcBef>
            </a:pPr>
            <a:endParaRPr sz="1800">
              <a:latin typeface="Tw Cen MT"/>
              <a:cs typeface="Tw Cen MT"/>
            </a:endParaRPr>
          </a:p>
          <a:p>
            <a:pPr marL="12700" marR="22225">
              <a:lnSpc>
                <a:spcPct val="81700"/>
              </a:lnSpc>
            </a:pPr>
            <a:r>
              <a:rPr sz="1800" dirty="0">
                <a:solidFill>
                  <a:srgbClr val="2D2B20"/>
                </a:solidFill>
                <a:latin typeface="Tw Cen MT"/>
                <a:cs typeface="Tw Cen MT"/>
              </a:rPr>
              <a:t>an</a:t>
            </a:r>
            <a:r>
              <a:rPr sz="1800" spc="-25" dirty="0">
                <a:solidFill>
                  <a:srgbClr val="2D2B20"/>
                </a:solidFill>
                <a:latin typeface="Tw Cen MT"/>
                <a:cs typeface="Tw Cen MT"/>
              </a:rPr>
              <a:t> </a:t>
            </a:r>
            <a:r>
              <a:rPr sz="1800" dirty="0">
                <a:solidFill>
                  <a:srgbClr val="2D2B20"/>
                </a:solidFill>
                <a:latin typeface="Tw Cen MT"/>
                <a:cs typeface="Tw Cen MT"/>
              </a:rPr>
              <a:t>individual</a:t>
            </a:r>
            <a:r>
              <a:rPr sz="1800" spc="-20" dirty="0">
                <a:solidFill>
                  <a:srgbClr val="2D2B20"/>
                </a:solidFill>
                <a:latin typeface="Tw Cen MT"/>
                <a:cs typeface="Tw Cen MT"/>
              </a:rPr>
              <a:t> </a:t>
            </a:r>
            <a:r>
              <a:rPr sz="1800" dirty="0">
                <a:solidFill>
                  <a:srgbClr val="2D2B20"/>
                </a:solidFill>
                <a:latin typeface="Tw Cen MT"/>
                <a:cs typeface="Tw Cen MT"/>
              </a:rPr>
              <a:t>or</a:t>
            </a:r>
            <a:r>
              <a:rPr sz="1800" spc="-10" dirty="0">
                <a:solidFill>
                  <a:srgbClr val="2D2B20"/>
                </a:solidFill>
                <a:latin typeface="Tw Cen MT"/>
                <a:cs typeface="Tw Cen MT"/>
              </a:rPr>
              <a:t> </a:t>
            </a:r>
            <a:r>
              <a:rPr sz="1800" dirty="0">
                <a:solidFill>
                  <a:srgbClr val="2D2B20"/>
                </a:solidFill>
                <a:latin typeface="Tw Cen MT"/>
                <a:cs typeface="Tw Cen MT"/>
              </a:rPr>
              <a:t>family</a:t>
            </a:r>
            <a:r>
              <a:rPr sz="1800" spc="-20" dirty="0">
                <a:solidFill>
                  <a:srgbClr val="2D2B20"/>
                </a:solidFill>
                <a:latin typeface="Tw Cen MT"/>
                <a:cs typeface="Tw Cen MT"/>
              </a:rPr>
              <a:t> </a:t>
            </a:r>
            <a:r>
              <a:rPr sz="1800" dirty="0">
                <a:solidFill>
                  <a:srgbClr val="2D2B20"/>
                </a:solidFill>
                <a:latin typeface="Tw Cen MT"/>
                <a:cs typeface="Tw Cen MT"/>
              </a:rPr>
              <a:t>who</a:t>
            </a:r>
            <a:r>
              <a:rPr sz="1800" spc="-10" dirty="0">
                <a:solidFill>
                  <a:srgbClr val="2D2B20"/>
                </a:solidFill>
                <a:latin typeface="Tw Cen MT"/>
                <a:cs typeface="Tw Cen MT"/>
              </a:rPr>
              <a:t> </a:t>
            </a:r>
            <a:r>
              <a:rPr sz="1800" dirty="0">
                <a:solidFill>
                  <a:srgbClr val="2D2B20"/>
                </a:solidFill>
                <a:latin typeface="Tw Cen MT"/>
                <a:cs typeface="Tw Cen MT"/>
              </a:rPr>
              <a:t>will</a:t>
            </a:r>
            <a:r>
              <a:rPr sz="1800" spc="-10" dirty="0">
                <a:solidFill>
                  <a:srgbClr val="2D2B20"/>
                </a:solidFill>
                <a:latin typeface="Tw Cen MT"/>
                <a:cs typeface="Tw Cen MT"/>
              </a:rPr>
              <a:t> </a:t>
            </a:r>
            <a:r>
              <a:rPr sz="1800" dirty="0">
                <a:solidFill>
                  <a:srgbClr val="2D2B20"/>
                </a:solidFill>
                <a:latin typeface="Tw Cen MT"/>
                <a:cs typeface="Tw Cen MT"/>
              </a:rPr>
              <a:t>imminently</a:t>
            </a:r>
            <a:r>
              <a:rPr sz="1800" spc="-10" dirty="0">
                <a:solidFill>
                  <a:srgbClr val="2D2B20"/>
                </a:solidFill>
                <a:latin typeface="Tw Cen MT"/>
                <a:cs typeface="Tw Cen MT"/>
              </a:rPr>
              <a:t> </a:t>
            </a:r>
            <a:r>
              <a:rPr sz="1800" spc="-20" dirty="0">
                <a:solidFill>
                  <a:srgbClr val="2D2B20"/>
                </a:solidFill>
                <a:latin typeface="Tw Cen MT"/>
                <a:cs typeface="Tw Cen MT"/>
              </a:rPr>
              <a:t>lose </a:t>
            </a:r>
            <a:r>
              <a:rPr sz="1800" dirty="0">
                <a:solidFill>
                  <a:srgbClr val="2D2B20"/>
                </a:solidFill>
                <a:latin typeface="Tw Cen MT"/>
                <a:cs typeface="Tw Cen MT"/>
              </a:rPr>
              <a:t>their</a:t>
            </a:r>
            <a:r>
              <a:rPr sz="1800" spc="-40" dirty="0">
                <a:solidFill>
                  <a:srgbClr val="2D2B20"/>
                </a:solidFill>
                <a:latin typeface="Tw Cen MT"/>
                <a:cs typeface="Tw Cen MT"/>
              </a:rPr>
              <a:t> </a:t>
            </a:r>
            <a:r>
              <a:rPr sz="1800" dirty="0">
                <a:solidFill>
                  <a:srgbClr val="2D2B20"/>
                </a:solidFill>
                <a:latin typeface="Tw Cen MT"/>
                <a:cs typeface="Tw Cen MT"/>
              </a:rPr>
              <a:t>housing,</a:t>
            </a:r>
            <a:r>
              <a:rPr sz="1800" spc="-35" dirty="0">
                <a:solidFill>
                  <a:srgbClr val="2D2B20"/>
                </a:solidFill>
                <a:latin typeface="Tw Cen MT"/>
                <a:cs typeface="Tw Cen MT"/>
              </a:rPr>
              <a:t> </a:t>
            </a:r>
            <a:r>
              <a:rPr sz="1800" dirty="0">
                <a:solidFill>
                  <a:srgbClr val="2D2B20"/>
                </a:solidFill>
                <a:latin typeface="Tw Cen MT"/>
                <a:cs typeface="Tw Cen MT"/>
              </a:rPr>
              <a:t>including</a:t>
            </a:r>
            <a:r>
              <a:rPr sz="1800" spc="-35" dirty="0">
                <a:solidFill>
                  <a:srgbClr val="2D2B20"/>
                </a:solidFill>
                <a:latin typeface="Tw Cen MT"/>
                <a:cs typeface="Tw Cen MT"/>
              </a:rPr>
              <a:t> </a:t>
            </a:r>
            <a:r>
              <a:rPr sz="1800" dirty="0">
                <a:solidFill>
                  <a:srgbClr val="2D2B20"/>
                </a:solidFill>
                <a:latin typeface="Tw Cen MT"/>
                <a:cs typeface="Tw Cen MT"/>
              </a:rPr>
              <a:t>housing</a:t>
            </a:r>
            <a:r>
              <a:rPr sz="1800" spc="-35" dirty="0">
                <a:solidFill>
                  <a:srgbClr val="2D2B20"/>
                </a:solidFill>
                <a:latin typeface="Tw Cen MT"/>
                <a:cs typeface="Tw Cen MT"/>
              </a:rPr>
              <a:t> </a:t>
            </a:r>
            <a:r>
              <a:rPr sz="1800" dirty="0">
                <a:solidFill>
                  <a:srgbClr val="2D2B20"/>
                </a:solidFill>
                <a:latin typeface="Tw Cen MT"/>
                <a:cs typeface="Tw Cen MT"/>
              </a:rPr>
              <a:t>they</a:t>
            </a:r>
            <a:r>
              <a:rPr sz="1800" spc="-35" dirty="0">
                <a:solidFill>
                  <a:srgbClr val="2D2B20"/>
                </a:solidFill>
                <a:latin typeface="Tw Cen MT"/>
                <a:cs typeface="Tw Cen MT"/>
              </a:rPr>
              <a:t> </a:t>
            </a:r>
            <a:r>
              <a:rPr sz="1800" dirty="0">
                <a:solidFill>
                  <a:srgbClr val="2D2B20"/>
                </a:solidFill>
                <a:latin typeface="Tw Cen MT"/>
                <a:cs typeface="Tw Cen MT"/>
              </a:rPr>
              <a:t>own,</a:t>
            </a:r>
            <a:r>
              <a:rPr sz="1800" spc="-35" dirty="0">
                <a:solidFill>
                  <a:srgbClr val="2D2B20"/>
                </a:solidFill>
                <a:latin typeface="Tw Cen MT"/>
                <a:cs typeface="Tw Cen MT"/>
              </a:rPr>
              <a:t> </a:t>
            </a:r>
            <a:r>
              <a:rPr sz="1800" dirty="0">
                <a:solidFill>
                  <a:srgbClr val="2D2B20"/>
                </a:solidFill>
                <a:latin typeface="Tw Cen MT"/>
                <a:cs typeface="Tw Cen MT"/>
              </a:rPr>
              <a:t>rent,</a:t>
            </a:r>
            <a:r>
              <a:rPr sz="1800" spc="-35" dirty="0">
                <a:solidFill>
                  <a:srgbClr val="2D2B20"/>
                </a:solidFill>
                <a:latin typeface="Tw Cen MT"/>
                <a:cs typeface="Tw Cen MT"/>
              </a:rPr>
              <a:t> </a:t>
            </a:r>
            <a:r>
              <a:rPr sz="1800" spc="-25" dirty="0">
                <a:solidFill>
                  <a:srgbClr val="2D2B20"/>
                </a:solidFill>
                <a:latin typeface="Tw Cen MT"/>
                <a:cs typeface="Tw Cen MT"/>
              </a:rPr>
              <a:t>or </a:t>
            </a:r>
            <a:r>
              <a:rPr sz="1800" dirty="0">
                <a:solidFill>
                  <a:srgbClr val="2D2B20"/>
                </a:solidFill>
                <a:latin typeface="Tw Cen MT"/>
                <a:cs typeface="Tw Cen MT"/>
              </a:rPr>
              <a:t>live</a:t>
            </a:r>
            <a:r>
              <a:rPr sz="1800" spc="-15" dirty="0">
                <a:solidFill>
                  <a:srgbClr val="2D2B20"/>
                </a:solidFill>
                <a:latin typeface="Tw Cen MT"/>
                <a:cs typeface="Tw Cen MT"/>
              </a:rPr>
              <a:t> </a:t>
            </a:r>
            <a:r>
              <a:rPr sz="1800" dirty="0">
                <a:solidFill>
                  <a:srgbClr val="2D2B20"/>
                </a:solidFill>
                <a:latin typeface="Tw Cen MT"/>
                <a:cs typeface="Tw Cen MT"/>
              </a:rPr>
              <a:t>in</a:t>
            </a:r>
            <a:r>
              <a:rPr sz="1800" spc="-15" dirty="0">
                <a:solidFill>
                  <a:srgbClr val="2D2B20"/>
                </a:solidFill>
                <a:latin typeface="Tw Cen MT"/>
                <a:cs typeface="Tw Cen MT"/>
              </a:rPr>
              <a:t> </a:t>
            </a:r>
            <a:r>
              <a:rPr sz="1800" dirty="0">
                <a:solidFill>
                  <a:srgbClr val="2D2B20"/>
                </a:solidFill>
                <a:latin typeface="Tw Cen MT"/>
                <a:cs typeface="Tw Cen MT"/>
              </a:rPr>
              <a:t>without</a:t>
            </a:r>
            <a:r>
              <a:rPr sz="1800" spc="-10" dirty="0">
                <a:solidFill>
                  <a:srgbClr val="2D2B20"/>
                </a:solidFill>
                <a:latin typeface="Tw Cen MT"/>
                <a:cs typeface="Tw Cen MT"/>
              </a:rPr>
              <a:t> </a:t>
            </a:r>
            <a:r>
              <a:rPr sz="1800" dirty="0">
                <a:solidFill>
                  <a:srgbClr val="2D2B20"/>
                </a:solidFill>
                <a:latin typeface="Tw Cen MT"/>
                <a:cs typeface="Tw Cen MT"/>
              </a:rPr>
              <a:t>paying</a:t>
            </a:r>
            <a:r>
              <a:rPr sz="1800" spc="-25" dirty="0">
                <a:solidFill>
                  <a:srgbClr val="2D2B20"/>
                </a:solidFill>
                <a:latin typeface="Tw Cen MT"/>
                <a:cs typeface="Tw Cen MT"/>
              </a:rPr>
              <a:t> </a:t>
            </a:r>
            <a:r>
              <a:rPr sz="1800" dirty="0">
                <a:solidFill>
                  <a:srgbClr val="2D2B20"/>
                </a:solidFill>
                <a:latin typeface="Tw Cen MT"/>
                <a:cs typeface="Tw Cen MT"/>
              </a:rPr>
              <a:t>rent,</a:t>
            </a:r>
            <a:r>
              <a:rPr sz="1800" spc="-10" dirty="0">
                <a:solidFill>
                  <a:srgbClr val="2D2B20"/>
                </a:solidFill>
                <a:latin typeface="Tw Cen MT"/>
                <a:cs typeface="Tw Cen MT"/>
              </a:rPr>
              <a:t> </a:t>
            </a:r>
            <a:r>
              <a:rPr sz="1800" dirty="0">
                <a:solidFill>
                  <a:srgbClr val="2D2B20"/>
                </a:solidFill>
                <a:latin typeface="Tw Cen MT"/>
                <a:cs typeface="Tw Cen MT"/>
              </a:rPr>
              <a:t>are</a:t>
            </a:r>
            <a:r>
              <a:rPr sz="1800" spc="-10" dirty="0">
                <a:solidFill>
                  <a:srgbClr val="2D2B20"/>
                </a:solidFill>
                <a:latin typeface="Tw Cen MT"/>
                <a:cs typeface="Tw Cen MT"/>
              </a:rPr>
              <a:t> </a:t>
            </a:r>
            <a:r>
              <a:rPr sz="1800" dirty="0">
                <a:solidFill>
                  <a:srgbClr val="2D2B20"/>
                </a:solidFill>
                <a:latin typeface="Tw Cen MT"/>
                <a:cs typeface="Tw Cen MT"/>
              </a:rPr>
              <a:t>sharing</a:t>
            </a:r>
            <a:r>
              <a:rPr sz="1800" spc="-10" dirty="0">
                <a:solidFill>
                  <a:srgbClr val="2D2B20"/>
                </a:solidFill>
                <a:latin typeface="Tw Cen MT"/>
                <a:cs typeface="Tw Cen MT"/>
              </a:rPr>
              <a:t> </a:t>
            </a:r>
            <a:r>
              <a:rPr sz="1800" spc="-20" dirty="0">
                <a:solidFill>
                  <a:srgbClr val="2D2B20"/>
                </a:solidFill>
                <a:latin typeface="Tw Cen MT"/>
                <a:cs typeface="Tw Cen MT"/>
              </a:rPr>
              <a:t>with </a:t>
            </a:r>
            <a:r>
              <a:rPr sz="1800" dirty="0">
                <a:solidFill>
                  <a:srgbClr val="2D2B20"/>
                </a:solidFill>
                <a:latin typeface="Tw Cen MT"/>
                <a:cs typeface="Tw Cen MT"/>
              </a:rPr>
              <a:t>others,</a:t>
            </a:r>
            <a:r>
              <a:rPr sz="1800" spc="-20" dirty="0">
                <a:solidFill>
                  <a:srgbClr val="2D2B20"/>
                </a:solidFill>
                <a:latin typeface="Tw Cen MT"/>
                <a:cs typeface="Tw Cen MT"/>
              </a:rPr>
              <a:t> </a:t>
            </a:r>
            <a:r>
              <a:rPr sz="1800" dirty="0">
                <a:solidFill>
                  <a:srgbClr val="2D2B20"/>
                </a:solidFill>
                <a:latin typeface="Tw Cen MT"/>
                <a:cs typeface="Tw Cen MT"/>
              </a:rPr>
              <a:t>and</a:t>
            </a:r>
            <a:r>
              <a:rPr sz="1800" spc="-15" dirty="0">
                <a:solidFill>
                  <a:srgbClr val="2D2B20"/>
                </a:solidFill>
                <a:latin typeface="Tw Cen MT"/>
                <a:cs typeface="Tw Cen MT"/>
              </a:rPr>
              <a:t> </a:t>
            </a:r>
            <a:r>
              <a:rPr sz="1800" dirty="0">
                <a:solidFill>
                  <a:srgbClr val="2D2B20"/>
                </a:solidFill>
                <a:latin typeface="Tw Cen MT"/>
                <a:cs typeface="Tw Cen MT"/>
              </a:rPr>
              <a:t>rooms</a:t>
            </a:r>
            <a:r>
              <a:rPr sz="1800" spc="-15" dirty="0">
                <a:solidFill>
                  <a:srgbClr val="2D2B20"/>
                </a:solidFill>
                <a:latin typeface="Tw Cen MT"/>
                <a:cs typeface="Tw Cen MT"/>
              </a:rPr>
              <a:t> </a:t>
            </a:r>
            <a:r>
              <a:rPr sz="1800" dirty="0">
                <a:solidFill>
                  <a:srgbClr val="2D2B20"/>
                </a:solidFill>
                <a:latin typeface="Tw Cen MT"/>
                <a:cs typeface="Tw Cen MT"/>
              </a:rPr>
              <a:t>in</a:t>
            </a:r>
            <a:r>
              <a:rPr sz="1800" spc="-20" dirty="0">
                <a:solidFill>
                  <a:srgbClr val="2D2B20"/>
                </a:solidFill>
                <a:latin typeface="Tw Cen MT"/>
                <a:cs typeface="Tw Cen MT"/>
              </a:rPr>
              <a:t> </a:t>
            </a:r>
            <a:r>
              <a:rPr sz="1800" dirty="0">
                <a:solidFill>
                  <a:srgbClr val="2D2B20"/>
                </a:solidFill>
                <a:latin typeface="Tw Cen MT"/>
                <a:cs typeface="Tw Cen MT"/>
              </a:rPr>
              <a:t>hotels</a:t>
            </a:r>
            <a:r>
              <a:rPr sz="1800" spc="-15" dirty="0">
                <a:solidFill>
                  <a:srgbClr val="2D2B20"/>
                </a:solidFill>
                <a:latin typeface="Tw Cen MT"/>
                <a:cs typeface="Tw Cen MT"/>
              </a:rPr>
              <a:t> </a:t>
            </a:r>
            <a:r>
              <a:rPr sz="1800" dirty="0">
                <a:solidFill>
                  <a:srgbClr val="2D2B20"/>
                </a:solidFill>
                <a:latin typeface="Tw Cen MT"/>
                <a:cs typeface="Tw Cen MT"/>
              </a:rPr>
              <a:t>or</a:t>
            </a:r>
            <a:r>
              <a:rPr sz="1800" spc="-10" dirty="0">
                <a:solidFill>
                  <a:srgbClr val="2D2B20"/>
                </a:solidFill>
                <a:latin typeface="Tw Cen MT"/>
                <a:cs typeface="Tw Cen MT"/>
              </a:rPr>
              <a:t> motels</a:t>
            </a:r>
            <a:endParaRPr sz="1800">
              <a:latin typeface="Tw Cen MT"/>
              <a:cs typeface="Tw Cen MT"/>
            </a:endParaRPr>
          </a:p>
        </p:txBody>
      </p:sp>
      <p:sp>
        <p:nvSpPr>
          <p:cNvPr id="14" name="object 14"/>
          <p:cNvSpPr/>
          <p:nvPr/>
        </p:nvSpPr>
        <p:spPr>
          <a:xfrm>
            <a:off x="5205747" y="4366233"/>
            <a:ext cx="979169" cy="535940"/>
          </a:xfrm>
          <a:custGeom>
            <a:avLst/>
            <a:gdLst/>
            <a:ahLst/>
            <a:cxnLst/>
            <a:rect l="l" t="t" r="r" b="b"/>
            <a:pathLst>
              <a:path w="979170" h="535939">
                <a:moveTo>
                  <a:pt x="33375" y="0"/>
                </a:moveTo>
                <a:lnTo>
                  <a:pt x="0" y="33475"/>
                </a:lnTo>
                <a:lnTo>
                  <a:pt x="0" y="500114"/>
                </a:lnTo>
                <a:lnTo>
                  <a:pt x="11668" y="523556"/>
                </a:lnTo>
                <a:lnTo>
                  <a:pt x="18951" y="535612"/>
                </a:lnTo>
                <a:lnTo>
                  <a:pt x="66751" y="535612"/>
                </a:lnTo>
                <a:lnTo>
                  <a:pt x="66751" y="424026"/>
                </a:lnTo>
                <a:lnTo>
                  <a:pt x="979023" y="424026"/>
                </a:lnTo>
                <a:lnTo>
                  <a:pt x="979023" y="357074"/>
                </a:lnTo>
                <a:lnTo>
                  <a:pt x="66751" y="357074"/>
                </a:lnTo>
                <a:lnTo>
                  <a:pt x="66751" y="312440"/>
                </a:lnTo>
                <a:lnTo>
                  <a:pt x="898531" y="312440"/>
                </a:lnTo>
                <a:lnTo>
                  <a:pt x="886128" y="294028"/>
                </a:lnTo>
                <a:lnTo>
                  <a:pt x="857828" y="274850"/>
                </a:lnTo>
                <a:lnTo>
                  <a:pt x="823270" y="267806"/>
                </a:lnTo>
                <a:lnTo>
                  <a:pt x="133508" y="267806"/>
                </a:lnTo>
                <a:lnTo>
                  <a:pt x="124865" y="266045"/>
                </a:lnTo>
                <a:lnTo>
                  <a:pt x="117788" y="261250"/>
                </a:lnTo>
                <a:lnTo>
                  <a:pt x="113007" y="254154"/>
                </a:lnTo>
                <a:lnTo>
                  <a:pt x="111252" y="245488"/>
                </a:lnTo>
                <a:lnTo>
                  <a:pt x="66751" y="245488"/>
                </a:lnTo>
                <a:lnTo>
                  <a:pt x="66751" y="33475"/>
                </a:lnTo>
                <a:lnTo>
                  <a:pt x="64195" y="20242"/>
                </a:lnTo>
                <a:lnTo>
                  <a:pt x="57155" y="9624"/>
                </a:lnTo>
                <a:lnTo>
                  <a:pt x="46569" y="2562"/>
                </a:lnTo>
                <a:lnTo>
                  <a:pt x="33375" y="0"/>
                </a:lnTo>
                <a:close/>
              </a:path>
              <a:path w="979170" h="535939">
                <a:moveTo>
                  <a:pt x="979023" y="424026"/>
                </a:moveTo>
                <a:lnTo>
                  <a:pt x="912272" y="424026"/>
                </a:lnTo>
                <a:lnTo>
                  <a:pt x="912272" y="535612"/>
                </a:lnTo>
                <a:lnTo>
                  <a:pt x="953834" y="535612"/>
                </a:lnTo>
                <a:lnTo>
                  <a:pt x="961117" y="523556"/>
                </a:lnTo>
                <a:lnTo>
                  <a:pt x="979023" y="487581"/>
                </a:lnTo>
                <a:lnTo>
                  <a:pt x="979023" y="424026"/>
                </a:lnTo>
                <a:close/>
              </a:path>
              <a:path w="979170" h="535939">
                <a:moveTo>
                  <a:pt x="898531" y="312440"/>
                </a:moveTo>
                <a:lnTo>
                  <a:pt x="823270" y="312440"/>
                </a:lnTo>
                <a:lnTo>
                  <a:pt x="840549" y="315962"/>
                </a:lnTo>
                <a:lnTo>
                  <a:pt x="854699" y="325551"/>
                </a:lnTo>
                <a:lnTo>
                  <a:pt x="864260" y="339744"/>
                </a:lnTo>
                <a:lnTo>
                  <a:pt x="867771" y="357074"/>
                </a:lnTo>
                <a:lnTo>
                  <a:pt x="912272" y="357074"/>
                </a:lnTo>
                <a:lnTo>
                  <a:pt x="905249" y="322413"/>
                </a:lnTo>
                <a:lnTo>
                  <a:pt x="898531" y="312440"/>
                </a:lnTo>
                <a:close/>
              </a:path>
              <a:path w="979170" h="535939">
                <a:moveTo>
                  <a:pt x="945647" y="167378"/>
                </a:moveTo>
                <a:lnTo>
                  <a:pt x="932453" y="169941"/>
                </a:lnTo>
                <a:lnTo>
                  <a:pt x="921867" y="177003"/>
                </a:lnTo>
                <a:lnTo>
                  <a:pt x="914827" y="187621"/>
                </a:lnTo>
                <a:lnTo>
                  <a:pt x="912272" y="200854"/>
                </a:lnTo>
                <a:lnTo>
                  <a:pt x="912272" y="357074"/>
                </a:lnTo>
                <a:lnTo>
                  <a:pt x="979023" y="357074"/>
                </a:lnTo>
                <a:lnTo>
                  <a:pt x="979023" y="200854"/>
                </a:lnTo>
                <a:lnTo>
                  <a:pt x="976468" y="187621"/>
                </a:lnTo>
                <a:lnTo>
                  <a:pt x="969427" y="177003"/>
                </a:lnTo>
                <a:lnTo>
                  <a:pt x="958841" y="169941"/>
                </a:lnTo>
                <a:lnTo>
                  <a:pt x="945647" y="167378"/>
                </a:lnTo>
                <a:close/>
              </a:path>
              <a:path w="979170" h="535939">
                <a:moveTo>
                  <a:pt x="318114" y="223171"/>
                </a:moveTo>
                <a:lnTo>
                  <a:pt x="255885" y="223171"/>
                </a:lnTo>
                <a:lnTo>
                  <a:pt x="264524" y="224932"/>
                </a:lnTo>
                <a:lnTo>
                  <a:pt x="271599" y="229727"/>
                </a:lnTo>
                <a:lnTo>
                  <a:pt x="276379" y="236823"/>
                </a:lnTo>
                <a:lnTo>
                  <a:pt x="278135" y="245488"/>
                </a:lnTo>
                <a:lnTo>
                  <a:pt x="276379" y="254154"/>
                </a:lnTo>
                <a:lnTo>
                  <a:pt x="271599" y="261250"/>
                </a:lnTo>
                <a:lnTo>
                  <a:pt x="264524" y="266045"/>
                </a:lnTo>
                <a:lnTo>
                  <a:pt x="255885" y="267806"/>
                </a:lnTo>
                <a:lnTo>
                  <a:pt x="318186" y="267806"/>
                </a:lnTo>
                <a:lnTo>
                  <a:pt x="320411" y="261111"/>
                </a:lnTo>
                <a:lnTo>
                  <a:pt x="322636" y="253300"/>
                </a:lnTo>
                <a:lnTo>
                  <a:pt x="322636" y="245488"/>
                </a:lnTo>
                <a:lnTo>
                  <a:pt x="318114" y="223171"/>
                </a:lnTo>
                <a:close/>
              </a:path>
              <a:path w="979170" h="535939">
                <a:moveTo>
                  <a:pt x="255885" y="178537"/>
                </a:moveTo>
                <a:lnTo>
                  <a:pt x="133508" y="178537"/>
                </a:lnTo>
                <a:lnTo>
                  <a:pt x="86360" y="198204"/>
                </a:lnTo>
                <a:lnTo>
                  <a:pt x="66751" y="245488"/>
                </a:lnTo>
                <a:lnTo>
                  <a:pt x="111252" y="245488"/>
                </a:lnTo>
                <a:lnTo>
                  <a:pt x="113007" y="236823"/>
                </a:lnTo>
                <a:lnTo>
                  <a:pt x="117788" y="229727"/>
                </a:lnTo>
                <a:lnTo>
                  <a:pt x="124865" y="224932"/>
                </a:lnTo>
                <a:lnTo>
                  <a:pt x="133508" y="223171"/>
                </a:lnTo>
                <a:lnTo>
                  <a:pt x="318114" y="223171"/>
                </a:lnTo>
                <a:lnTo>
                  <a:pt x="317369" y="219492"/>
                </a:lnTo>
                <a:lnTo>
                  <a:pt x="303028" y="198204"/>
                </a:lnTo>
                <a:lnTo>
                  <a:pt x="281803" y="183820"/>
                </a:lnTo>
                <a:lnTo>
                  <a:pt x="255885" y="178537"/>
                </a:lnTo>
                <a:close/>
              </a:path>
            </a:pathLst>
          </a:custGeom>
          <a:solidFill>
            <a:srgbClr val="C79F5D"/>
          </a:solidFill>
        </p:spPr>
        <p:txBody>
          <a:bodyPr wrap="square" lIns="0" tIns="0" rIns="0" bIns="0" rtlCol="0"/>
          <a:lstStyle/>
          <a:p>
            <a:endParaRPr/>
          </a:p>
        </p:txBody>
      </p:sp>
      <p:sp>
        <p:nvSpPr>
          <p:cNvPr id="15" name="object 15"/>
          <p:cNvSpPr/>
          <p:nvPr/>
        </p:nvSpPr>
        <p:spPr>
          <a:xfrm>
            <a:off x="5250243" y="5708361"/>
            <a:ext cx="422909" cy="692150"/>
          </a:xfrm>
          <a:custGeom>
            <a:avLst/>
            <a:gdLst/>
            <a:ahLst/>
            <a:cxnLst/>
            <a:rect l="l" t="t" r="r" b="b"/>
            <a:pathLst>
              <a:path w="422910" h="692150">
                <a:moveTo>
                  <a:pt x="267004" y="290118"/>
                </a:moveTo>
                <a:lnTo>
                  <a:pt x="200253" y="290118"/>
                </a:lnTo>
                <a:lnTo>
                  <a:pt x="200253" y="357073"/>
                </a:lnTo>
                <a:lnTo>
                  <a:pt x="200253" y="401713"/>
                </a:lnTo>
                <a:lnTo>
                  <a:pt x="200253" y="446341"/>
                </a:lnTo>
                <a:lnTo>
                  <a:pt x="200253" y="490982"/>
                </a:lnTo>
                <a:lnTo>
                  <a:pt x="200253" y="535609"/>
                </a:lnTo>
                <a:lnTo>
                  <a:pt x="200253" y="580250"/>
                </a:lnTo>
                <a:lnTo>
                  <a:pt x="155752" y="580250"/>
                </a:lnTo>
                <a:lnTo>
                  <a:pt x="155752" y="535609"/>
                </a:lnTo>
                <a:lnTo>
                  <a:pt x="200253" y="535609"/>
                </a:lnTo>
                <a:lnTo>
                  <a:pt x="200253" y="490982"/>
                </a:lnTo>
                <a:lnTo>
                  <a:pt x="155752" y="490982"/>
                </a:lnTo>
                <a:lnTo>
                  <a:pt x="155752" y="446341"/>
                </a:lnTo>
                <a:lnTo>
                  <a:pt x="200253" y="446341"/>
                </a:lnTo>
                <a:lnTo>
                  <a:pt x="200253" y="401713"/>
                </a:lnTo>
                <a:lnTo>
                  <a:pt x="155752" y="401713"/>
                </a:lnTo>
                <a:lnTo>
                  <a:pt x="155752" y="357073"/>
                </a:lnTo>
                <a:lnTo>
                  <a:pt x="200253" y="357073"/>
                </a:lnTo>
                <a:lnTo>
                  <a:pt x="200253" y="290118"/>
                </a:lnTo>
                <a:lnTo>
                  <a:pt x="111252" y="290118"/>
                </a:lnTo>
                <a:lnTo>
                  <a:pt x="111252" y="357073"/>
                </a:lnTo>
                <a:lnTo>
                  <a:pt x="111252" y="401713"/>
                </a:lnTo>
                <a:lnTo>
                  <a:pt x="111252" y="446341"/>
                </a:lnTo>
                <a:lnTo>
                  <a:pt x="111252" y="490982"/>
                </a:lnTo>
                <a:lnTo>
                  <a:pt x="111252" y="535609"/>
                </a:lnTo>
                <a:lnTo>
                  <a:pt x="111252" y="580250"/>
                </a:lnTo>
                <a:lnTo>
                  <a:pt x="66751" y="580250"/>
                </a:lnTo>
                <a:lnTo>
                  <a:pt x="66751" y="535609"/>
                </a:lnTo>
                <a:lnTo>
                  <a:pt x="111252" y="535609"/>
                </a:lnTo>
                <a:lnTo>
                  <a:pt x="111252" y="490982"/>
                </a:lnTo>
                <a:lnTo>
                  <a:pt x="66751" y="490982"/>
                </a:lnTo>
                <a:lnTo>
                  <a:pt x="66751" y="446341"/>
                </a:lnTo>
                <a:lnTo>
                  <a:pt x="111252" y="446341"/>
                </a:lnTo>
                <a:lnTo>
                  <a:pt x="111252" y="401713"/>
                </a:lnTo>
                <a:lnTo>
                  <a:pt x="66751" y="401713"/>
                </a:lnTo>
                <a:lnTo>
                  <a:pt x="66751" y="357073"/>
                </a:lnTo>
                <a:lnTo>
                  <a:pt x="111252" y="357073"/>
                </a:lnTo>
                <a:lnTo>
                  <a:pt x="111252" y="290118"/>
                </a:lnTo>
                <a:lnTo>
                  <a:pt x="0" y="290118"/>
                </a:lnTo>
                <a:lnTo>
                  <a:pt x="0" y="653338"/>
                </a:lnTo>
                <a:lnTo>
                  <a:pt x="15557" y="674916"/>
                </a:lnTo>
                <a:lnTo>
                  <a:pt x="29946" y="691832"/>
                </a:lnTo>
                <a:lnTo>
                  <a:pt x="111252" y="691832"/>
                </a:lnTo>
                <a:lnTo>
                  <a:pt x="111252" y="624878"/>
                </a:lnTo>
                <a:lnTo>
                  <a:pt x="155752" y="624878"/>
                </a:lnTo>
                <a:lnTo>
                  <a:pt x="155752" y="691832"/>
                </a:lnTo>
                <a:lnTo>
                  <a:pt x="267004" y="691832"/>
                </a:lnTo>
                <a:lnTo>
                  <a:pt x="267004" y="624878"/>
                </a:lnTo>
                <a:lnTo>
                  <a:pt x="267004" y="580250"/>
                </a:lnTo>
                <a:lnTo>
                  <a:pt x="267004" y="357073"/>
                </a:lnTo>
                <a:lnTo>
                  <a:pt x="267004" y="290118"/>
                </a:lnTo>
                <a:close/>
              </a:path>
              <a:path w="422910" h="692150">
                <a:moveTo>
                  <a:pt x="422757" y="0"/>
                </a:moveTo>
                <a:lnTo>
                  <a:pt x="356006" y="0"/>
                </a:lnTo>
                <a:lnTo>
                  <a:pt x="356006" y="66954"/>
                </a:lnTo>
                <a:lnTo>
                  <a:pt x="356006" y="111582"/>
                </a:lnTo>
                <a:lnTo>
                  <a:pt x="356006" y="156222"/>
                </a:lnTo>
                <a:lnTo>
                  <a:pt x="356006" y="200850"/>
                </a:lnTo>
                <a:lnTo>
                  <a:pt x="311505" y="200850"/>
                </a:lnTo>
                <a:lnTo>
                  <a:pt x="311505" y="156222"/>
                </a:lnTo>
                <a:lnTo>
                  <a:pt x="356006" y="156222"/>
                </a:lnTo>
                <a:lnTo>
                  <a:pt x="356006" y="111582"/>
                </a:lnTo>
                <a:lnTo>
                  <a:pt x="311505" y="111582"/>
                </a:lnTo>
                <a:lnTo>
                  <a:pt x="311505" y="66954"/>
                </a:lnTo>
                <a:lnTo>
                  <a:pt x="356006" y="66954"/>
                </a:lnTo>
                <a:lnTo>
                  <a:pt x="356006" y="0"/>
                </a:lnTo>
                <a:lnTo>
                  <a:pt x="267004" y="0"/>
                </a:lnTo>
                <a:lnTo>
                  <a:pt x="267004" y="66954"/>
                </a:lnTo>
                <a:lnTo>
                  <a:pt x="267004" y="111582"/>
                </a:lnTo>
                <a:lnTo>
                  <a:pt x="267004" y="156222"/>
                </a:lnTo>
                <a:lnTo>
                  <a:pt x="267004" y="200850"/>
                </a:lnTo>
                <a:lnTo>
                  <a:pt x="222504" y="200850"/>
                </a:lnTo>
                <a:lnTo>
                  <a:pt x="222504" y="156222"/>
                </a:lnTo>
                <a:lnTo>
                  <a:pt x="267004" y="156222"/>
                </a:lnTo>
                <a:lnTo>
                  <a:pt x="267004" y="111582"/>
                </a:lnTo>
                <a:lnTo>
                  <a:pt x="222504" y="111582"/>
                </a:lnTo>
                <a:lnTo>
                  <a:pt x="222504" y="66954"/>
                </a:lnTo>
                <a:lnTo>
                  <a:pt x="267004" y="66954"/>
                </a:lnTo>
                <a:lnTo>
                  <a:pt x="267004" y="0"/>
                </a:lnTo>
                <a:lnTo>
                  <a:pt x="155752" y="0"/>
                </a:lnTo>
                <a:lnTo>
                  <a:pt x="155752" y="245491"/>
                </a:lnTo>
                <a:lnTo>
                  <a:pt x="311505" y="245491"/>
                </a:lnTo>
                <a:lnTo>
                  <a:pt x="311505" y="334759"/>
                </a:lnTo>
                <a:lnTo>
                  <a:pt x="422757" y="334759"/>
                </a:lnTo>
                <a:lnTo>
                  <a:pt x="422757" y="200850"/>
                </a:lnTo>
                <a:lnTo>
                  <a:pt x="422757" y="156222"/>
                </a:lnTo>
                <a:lnTo>
                  <a:pt x="422757" y="111582"/>
                </a:lnTo>
                <a:lnTo>
                  <a:pt x="422757" y="66954"/>
                </a:lnTo>
                <a:lnTo>
                  <a:pt x="422757" y="0"/>
                </a:lnTo>
                <a:close/>
              </a:path>
            </a:pathLst>
          </a:custGeom>
          <a:solidFill>
            <a:srgbClr val="B09F88"/>
          </a:solidFill>
        </p:spPr>
        <p:txBody>
          <a:bodyPr wrap="square" lIns="0" tIns="0" rIns="0" bIns="0" rtlCol="0"/>
          <a:lstStyle/>
          <a:p>
            <a:endParaRPr/>
          </a:p>
        </p:txBody>
      </p:sp>
      <p:sp>
        <p:nvSpPr>
          <p:cNvPr id="16" name="object 16"/>
          <p:cNvSpPr/>
          <p:nvPr/>
        </p:nvSpPr>
        <p:spPr>
          <a:xfrm>
            <a:off x="5561759" y="6087745"/>
            <a:ext cx="267335" cy="313055"/>
          </a:xfrm>
          <a:custGeom>
            <a:avLst/>
            <a:gdLst/>
            <a:ahLst/>
            <a:cxnLst/>
            <a:rect l="l" t="t" r="r" b="b"/>
            <a:pathLst>
              <a:path w="267335" h="313054">
                <a:moveTo>
                  <a:pt x="267004" y="0"/>
                </a:moveTo>
                <a:lnTo>
                  <a:pt x="0" y="0"/>
                </a:lnTo>
                <a:lnTo>
                  <a:pt x="0" y="312440"/>
                </a:lnTo>
                <a:lnTo>
                  <a:pt x="111252" y="312440"/>
                </a:lnTo>
                <a:lnTo>
                  <a:pt x="111252" y="245488"/>
                </a:lnTo>
                <a:lnTo>
                  <a:pt x="267004" y="245488"/>
                </a:lnTo>
                <a:lnTo>
                  <a:pt x="267004" y="200854"/>
                </a:lnTo>
                <a:lnTo>
                  <a:pt x="66751" y="200854"/>
                </a:lnTo>
                <a:lnTo>
                  <a:pt x="66751" y="156220"/>
                </a:lnTo>
                <a:lnTo>
                  <a:pt x="267004" y="156220"/>
                </a:lnTo>
                <a:lnTo>
                  <a:pt x="267004" y="111585"/>
                </a:lnTo>
                <a:lnTo>
                  <a:pt x="66751" y="111585"/>
                </a:lnTo>
                <a:lnTo>
                  <a:pt x="66751" y="66951"/>
                </a:lnTo>
                <a:lnTo>
                  <a:pt x="267004" y="66951"/>
                </a:lnTo>
                <a:lnTo>
                  <a:pt x="267004" y="0"/>
                </a:lnTo>
                <a:close/>
              </a:path>
              <a:path w="267335" h="313054">
                <a:moveTo>
                  <a:pt x="267004" y="245488"/>
                </a:moveTo>
                <a:lnTo>
                  <a:pt x="155752" y="245488"/>
                </a:lnTo>
                <a:lnTo>
                  <a:pt x="155752" y="312440"/>
                </a:lnTo>
                <a:lnTo>
                  <a:pt x="267004" y="312440"/>
                </a:lnTo>
                <a:lnTo>
                  <a:pt x="267004" y="245488"/>
                </a:lnTo>
                <a:close/>
              </a:path>
              <a:path w="267335" h="313054">
                <a:moveTo>
                  <a:pt x="155752" y="156220"/>
                </a:moveTo>
                <a:lnTo>
                  <a:pt x="111252" y="156220"/>
                </a:lnTo>
                <a:lnTo>
                  <a:pt x="111252" y="200854"/>
                </a:lnTo>
                <a:lnTo>
                  <a:pt x="155752" y="200854"/>
                </a:lnTo>
                <a:lnTo>
                  <a:pt x="155752" y="156220"/>
                </a:lnTo>
                <a:close/>
              </a:path>
              <a:path w="267335" h="313054">
                <a:moveTo>
                  <a:pt x="267004" y="156220"/>
                </a:moveTo>
                <a:lnTo>
                  <a:pt x="200253" y="156220"/>
                </a:lnTo>
                <a:lnTo>
                  <a:pt x="200253" y="200854"/>
                </a:lnTo>
                <a:lnTo>
                  <a:pt x="267004" y="200854"/>
                </a:lnTo>
                <a:lnTo>
                  <a:pt x="267004" y="156220"/>
                </a:lnTo>
                <a:close/>
              </a:path>
              <a:path w="267335" h="313054">
                <a:moveTo>
                  <a:pt x="155752" y="66951"/>
                </a:moveTo>
                <a:lnTo>
                  <a:pt x="111252" y="66951"/>
                </a:lnTo>
                <a:lnTo>
                  <a:pt x="111252" y="111585"/>
                </a:lnTo>
                <a:lnTo>
                  <a:pt x="155752" y="111585"/>
                </a:lnTo>
                <a:lnTo>
                  <a:pt x="155752" y="66951"/>
                </a:lnTo>
                <a:close/>
              </a:path>
              <a:path w="267335" h="313054">
                <a:moveTo>
                  <a:pt x="267004" y="66951"/>
                </a:moveTo>
                <a:lnTo>
                  <a:pt x="200253" y="66951"/>
                </a:lnTo>
                <a:lnTo>
                  <a:pt x="200253" y="111585"/>
                </a:lnTo>
                <a:lnTo>
                  <a:pt x="267004" y="111585"/>
                </a:lnTo>
                <a:lnTo>
                  <a:pt x="267004" y="66951"/>
                </a:lnTo>
                <a:close/>
              </a:path>
            </a:pathLst>
          </a:custGeom>
          <a:solidFill>
            <a:srgbClr val="B09F88"/>
          </a:solidFill>
        </p:spPr>
        <p:txBody>
          <a:bodyPr wrap="square" lIns="0" tIns="0" rIns="0" bIns="0" rtlCol="0"/>
          <a:lstStyle/>
          <a:p>
            <a:endParaRPr/>
          </a:p>
        </p:txBody>
      </p:sp>
      <p:sp>
        <p:nvSpPr>
          <p:cNvPr id="17" name="object 17"/>
          <p:cNvSpPr/>
          <p:nvPr/>
        </p:nvSpPr>
        <p:spPr>
          <a:xfrm>
            <a:off x="5873265" y="5730671"/>
            <a:ext cx="267335" cy="669925"/>
          </a:xfrm>
          <a:custGeom>
            <a:avLst/>
            <a:gdLst/>
            <a:ahLst/>
            <a:cxnLst/>
            <a:rect l="l" t="t" r="r" b="b"/>
            <a:pathLst>
              <a:path w="267335" h="669925">
                <a:moveTo>
                  <a:pt x="0" y="0"/>
                </a:moveTo>
                <a:lnTo>
                  <a:pt x="0" y="669515"/>
                </a:lnTo>
                <a:lnTo>
                  <a:pt x="111252" y="669515"/>
                </a:lnTo>
                <a:lnTo>
                  <a:pt x="111252" y="602563"/>
                </a:lnTo>
                <a:lnTo>
                  <a:pt x="267005" y="602563"/>
                </a:lnTo>
                <a:lnTo>
                  <a:pt x="267005" y="557929"/>
                </a:lnTo>
                <a:lnTo>
                  <a:pt x="66751" y="557929"/>
                </a:lnTo>
                <a:lnTo>
                  <a:pt x="66751" y="513295"/>
                </a:lnTo>
                <a:lnTo>
                  <a:pt x="267005" y="513295"/>
                </a:lnTo>
                <a:lnTo>
                  <a:pt x="267005" y="468660"/>
                </a:lnTo>
                <a:lnTo>
                  <a:pt x="66751" y="468660"/>
                </a:lnTo>
                <a:lnTo>
                  <a:pt x="66751" y="424026"/>
                </a:lnTo>
                <a:lnTo>
                  <a:pt x="267004" y="424026"/>
                </a:lnTo>
                <a:lnTo>
                  <a:pt x="267004" y="379392"/>
                </a:lnTo>
                <a:lnTo>
                  <a:pt x="66751" y="379392"/>
                </a:lnTo>
                <a:lnTo>
                  <a:pt x="66751" y="334757"/>
                </a:lnTo>
                <a:lnTo>
                  <a:pt x="267004" y="334757"/>
                </a:lnTo>
                <a:lnTo>
                  <a:pt x="267004" y="290123"/>
                </a:lnTo>
                <a:lnTo>
                  <a:pt x="66751" y="290123"/>
                </a:lnTo>
                <a:lnTo>
                  <a:pt x="66751" y="245488"/>
                </a:lnTo>
                <a:lnTo>
                  <a:pt x="267004" y="245488"/>
                </a:lnTo>
                <a:lnTo>
                  <a:pt x="267004" y="200854"/>
                </a:lnTo>
                <a:lnTo>
                  <a:pt x="66751" y="200854"/>
                </a:lnTo>
                <a:lnTo>
                  <a:pt x="66751" y="156220"/>
                </a:lnTo>
                <a:lnTo>
                  <a:pt x="267004" y="156220"/>
                </a:lnTo>
                <a:lnTo>
                  <a:pt x="267004" y="122744"/>
                </a:lnTo>
                <a:lnTo>
                  <a:pt x="66751" y="122744"/>
                </a:lnTo>
                <a:lnTo>
                  <a:pt x="66751" y="78110"/>
                </a:lnTo>
                <a:lnTo>
                  <a:pt x="267004" y="78110"/>
                </a:lnTo>
                <a:lnTo>
                  <a:pt x="267004" y="33475"/>
                </a:lnTo>
                <a:lnTo>
                  <a:pt x="0" y="0"/>
                </a:lnTo>
                <a:close/>
              </a:path>
              <a:path w="267335" h="669925">
                <a:moveTo>
                  <a:pt x="267005" y="602563"/>
                </a:moveTo>
                <a:lnTo>
                  <a:pt x="155753" y="602563"/>
                </a:lnTo>
                <a:lnTo>
                  <a:pt x="155753" y="669515"/>
                </a:lnTo>
                <a:lnTo>
                  <a:pt x="230819" y="669515"/>
                </a:lnTo>
                <a:lnTo>
                  <a:pt x="245210" y="652604"/>
                </a:lnTo>
                <a:lnTo>
                  <a:pt x="267005" y="622363"/>
                </a:lnTo>
                <a:lnTo>
                  <a:pt x="267005" y="602563"/>
                </a:lnTo>
                <a:close/>
              </a:path>
              <a:path w="267335" h="669925">
                <a:moveTo>
                  <a:pt x="155752" y="513295"/>
                </a:moveTo>
                <a:lnTo>
                  <a:pt x="111252" y="513295"/>
                </a:lnTo>
                <a:lnTo>
                  <a:pt x="111252" y="557929"/>
                </a:lnTo>
                <a:lnTo>
                  <a:pt x="155753" y="557929"/>
                </a:lnTo>
                <a:lnTo>
                  <a:pt x="155752" y="513295"/>
                </a:lnTo>
                <a:close/>
              </a:path>
              <a:path w="267335" h="669925">
                <a:moveTo>
                  <a:pt x="267005" y="513295"/>
                </a:moveTo>
                <a:lnTo>
                  <a:pt x="200253" y="513295"/>
                </a:lnTo>
                <a:lnTo>
                  <a:pt x="200253" y="557929"/>
                </a:lnTo>
                <a:lnTo>
                  <a:pt x="267005" y="557929"/>
                </a:lnTo>
                <a:lnTo>
                  <a:pt x="267005" y="513295"/>
                </a:lnTo>
                <a:close/>
              </a:path>
              <a:path w="267335" h="669925">
                <a:moveTo>
                  <a:pt x="155752" y="424026"/>
                </a:moveTo>
                <a:lnTo>
                  <a:pt x="111252" y="424026"/>
                </a:lnTo>
                <a:lnTo>
                  <a:pt x="111252" y="468660"/>
                </a:lnTo>
                <a:lnTo>
                  <a:pt x="155752" y="468660"/>
                </a:lnTo>
                <a:lnTo>
                  <a:pt x="155752" y="424026"/>
                </a:lnTo>
                <a:close/>
              </a:path>
              <a:path w="267335" h="669925">
                <a:moveTo>
                  <a:pt x="267004" y="424026"/>
                </a:moveTo>
                <a:lnTo>
                  <a:pt x="200253" y="424026"/>
                </a:lnTo>
                <a:lnTo>
                  <a:pt x="200253" y="468660"/>
                </a:lnTo>
                <a:lnTo>
                  <a:pt x="267005" y="468660"/>
                </a:lnTo>
                <a:lnTo>
                  <a:pt x="267004" y="424026"/>
                </a:lnTo>
                <a:close/>
              </a:path>
              <a:path w="267335" h="669925">
                <a:moveTo>
                  <a:pt x="155752" y="334757"/>
                </a:moveTo>
                <a:lnTo>
                  <a:pt x="111252" y="334757"/>
                </a:lnTo>
                <a:lnTo>
                  <a:pt x="111252" y="379392"/>
                </a:lnTo>
                <a:lnTo>
                  <a:pt x="155752" y="379392"/>
                </a:lnTo>
                <a:lnTo>
                  <a:pt x="155752" y="334757"/>
                </a:lnTo>
                <a:close/>
              </a:path>
              <a:path w="267335" h="669925">
                <a:moveTo>
                  <a:pt x="267004" y="334757"/>
                </a:moveTo>
                <a:lnTo>
                  <a:pt x="200253" y="334757"/>
                </a:lnTo>
                <a:lnTo>
                  <a:pt x="200253" y="379392"/>
                </a:lnTo>
                <a:lnTo>
                  <a:pt x="267004" y="379392"/>
                </a:lnTo>
                <a:lnTo>
                  <a:pt x="267004" y="334757"/>
                </a:lnTo>
                <a:close/>
              </a:path>
              <a:path w="267335" h="669925">
                <a:moveTo>
                  <a:pt x="155752" y="245488"/>
                </a:moveTo>
                <a:lnTo>
                  <a:pt x="111252" y="245488"/>
                </a:lnTo>
                <a:lnTo>
                  <a:pt x="111252" y="290123"/>
                </a:lnTo>
                <a:lnTo>
                  <a:pt x="155752" y="290123"/>
                </a:lnTo>
                <a:lnTo>
                  <a:pt x="155752" y="245488"/>
                </a:lnTo>
                <a:close/>
              </a:path>
              <a:path w="267335" h="669925">
                <a:moveTo>
                  <a:pt x="267004" y="245488"/>
                </a:moveTo>
                <a:lnTo>
                  <a:pt x="200253" y="245488"/>
                </a:lnTo>
                <a:lnTo>
                  <a:pt x="200253" y="290123"/>
                </a:lnTo>
                <a:lnTo>
                  <a:pt x="267004" y="290123"/>
                </a:lnTo>
                <a:lnTo>
                  <a:pt x="267004" y="245488"/>
                </a:lnTo>
                <a:close/>
              </a:path>
              <a:path w="267335" h="669925">
                <a:moveTo>
                  <a:pt x="155752" y="156220"/>
                </a:moveTo>
                <a:lnTo>
                  <a:pt x="111252" y="156220"/>
                </a:lnTo>
                <a:lnTo>
                  <a:pt x="111252" y="200854"/>
                </a:lnTo>
                <a:lnTo>
                  <a:pt x="155752" y="200854"/>
                </a:lnTo>
                <a:lnTo>
                  <a:pt x="155752" y="156220"/>
                </a:lnTo>
                <a:close/>
              </a:path>
              <a:path w="267335" h="669925">
                <a:moveTo>
                  <a:pt x="267004" y="156220"/>
                </a:moveTo>
                <a:lnTo>
                  <a:pt x="200253" y="156220"/>
                </a:lnTo>
                <a:lnTo>
                  <a:pt x="200253" y="200854"/>
                </a:lnTo>
                <a:lnTo>
                  <a:pt x="267004" y="200854"/>
                </a:lnTo>
                <a:lnTo>
                  <a:pt x="267004" y="156220"/>
                </a:lnTo>
                <a:close/>
              </a:path>
              <a:path w="267335" h="669925">
                <a:moveTo>
                  <a:pt x="155752" y="78110"/>
                </a:moveTo>
                <a:lnTo>
                  <a:pt x="111252" y="78110"/>
                </a:lnTo>
                <a:lnTo>
                  <a:pt x="111252" y="122744"/>
                </a:lnTo>
                <a:lnTo>
                  <a:pt x="155752" y="122744"/>
                </a:lnTo>
                <a:lnTo>
                  <a:pt x="155752" y="78110"/>
                </a:lnTo>
                <a:close/>
              </a:path>
              <a:path w="267335" h="669925">
                <a:moveTo>
                  <a:pt x="267004" y="78110"/>
                </a:moveTo>
                <a:lnTo>
                  <a:pt x="200253" y="78110"/>
                </a:lnTo>
                <a:lnTo>
                  <a:pt x="200253" y="122744"/>
                </a:lnTo>
                <a:lnTo>
                  <a:pt x="267004" y="122744"/>
                </a:lnTo>
                <a:lnTo>
                  <a:pt x="267004" y="78110"/>
                </a:lnTo>
                <a:close/>
              </a:path>
            </a:pathLst>
          </a:custGeom>
          <a:solidFill>
            <a:srgbClr val="B09F88"/>
          </a:solidFill>
        </p:spPr>
        <p:txBody>
          <a:bodyPr wrap="square" lIns="0" tIns="0" rIns="0" bIns="0" rtlCol="0"/>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4654550" cy="6858000"/>
          </a:xfrm>
          <a:custGeom>
            <a:avLst/>
            <a:gdLst/>
            <a:ahLst/>
            <a:cxnLst/>
            <a:rect l="l" t="t" r="r" b="b"/>
            <a:pathLst>
              <a:path w="4654550" h="6858000">
                <a:moveTo>
                  <a:pt x="4654296" y="0"/>
                </a:moveTo>
                <a:lnTo>
                  <a:pt x="0" y="0"/>
                </a:lnTo>
                <a:lnTo>
                  <a:pt x="0" y="6858000"/>
                </a:lnTo>
                <a:lnTo>
                  <a:pt x="4654296" y="6858000"/>
                </a:lnTo>
                <a:lnTo>
                  <a:pt x="4654296" y="0"/>
                </a:lnTo>
                <a:close/>
              </a:path>
            </a:pathLst>
          </a:custGeom>
          <a:solidFill>
            <a:srgbClr val="9CBDBC"/>
          </a:solidFill>
        </p:spPr>
        <p:txBody>
          <a:bodyPr wrap="square" lIns="0" tIns="0" rIns="0" bIns="0" rtlCol="0"/>
          <a:lstStyle/>
          <a:p>
            <a:endParaRPr/>
          </a:p>
        </p:txBody>
      </p:sp>
      <p:sp>
        <p:nvSpPr>
          <p:cNvPr id="3" name="object 3"/>
          <p:cNvSpPr txBox="1"/>
          <p:nvPr/>
        </p:nvSpPr>
        <p:spPr>
          <a:xfrm>
            <a:off x="759713" y="2009647"/>
            <a:ext cx="3429635" cy="3735704"/>
          </a:xfrm>
          <a:prstGeom prst="rect">
            <a:avLst/>
          </a:prstGeom>
        </p:spPr>
        <p:txBody>
          <a:bodyPr vert="horz" wrap="square" lIns="0" tIns="160020" rIns="0" bIns="0" rtlCol="0">
            <a:spAutoFit/>
          </a:bodyPr>
          <a:lstStyle/>
          <a:p>
            <a:pPr marL="553085" marR="5080" indent="2030730" algn="r">
              <a:lnSpc>
                <a:spcPts val="4800"/>
              </a:lnSpc>
              <a:spcBef>
                <a:spcPts val="1260"/>
              </a:spcBef>
            </a:pPr>
            <a:r>
              <a:rPr sz="5000" spc="70" dirty="0">
                <a:solidFill>
                  <a:srgbClr val="FFFFFF"/>
                </a:solidFill>
                <a:latin typeface="Tw Cen MT Condensed"/>
                <a:cs typeface="Tw Cen MT Condensed"/>
              </a:rPr>
              <a:t>HUD </a:t>
            </a:r>
            <a:r>
              <a:rPr sz="5000" spc="65" dirty="0">
                <a:solidFill>
                  <a:srgbClr val="FFFFFF"/>
                </a:solidFill>
                <a:latin typeface="Tw Cen MT Condensed"/>
                <a:cs typeface="Tw Cen MT Condensed"/>
              </a:rPr>
              <a:t>DEFINITION</a:t>
            </a:r>
            <a:r>
              <a:rPr sz="5000" spc="210" dirty="0">
                <a:solidFill>
                  <a:srgbClr val="FFFFFF"/>
                </a:solidFill>
                <a:latin typeface="Tw Cen MT Condensed"/>
                <a:cs typeface="Tw Cen MT Condensed"/>
              </a:rPr>
              <a:t> </a:t>
            </a:r>
            <a:r>
              <a:rPr sz="5000" spc="-25" dirty="0">
                <a:solidFill>
                  <a:srgbClr val="FFFFFF"/>
                </a:solidFill>
                <a:latin typeface="Tw Cen MT Condensed"/>
                <a:cs typeface="Tw Cen MT Condensed"/>
              </a:rPr>
              <a:t>AT</a:t>
            </a:r>
            <a:endParaRPr sz="5000">
              <a:latin typeface="Tw Cen MT Condensed"/>
              <a:cs typeface="Tw Cen MT Condensed"/>
            </a:endParaRPr>
          </a:p>
          <a:p>
            <a:pPr marL="478155" marR="21590" indent="1388110" algn="r">
              <a:lnSpc>
                <a:spcPts val="4800"/>
              </a:lnSpc>
            </a:pPr>
            <a:r>
              <a:rPr sz="5000" spc="50" dirty="0">
                <a:solidFill>
                  <a:srgbClr val="FFFFFF"/>
                </a:solidFill>
                <a:latin typeface="Tw Cen MT Condensed"/>
                <a:cs typeface="Tw Cen MT Condensed"/>
              </a:rPr>
              <a:t>RISK</a:t>
            </a:r>
            <a:r>
              <a:rPr sz="5000" spc="195" dirty="0">
                <a:solidFill>
                  <a:srgbClr val="FFFFFF"/>
                </a:solidFill>
                <a:latin typeface="Tw Cen MT Condensed"/>
                <a:cs typeface="Tw Cen MT Condensed"/>
              </a:rPr>
              <a:t> </a:t>
            </a:r>
            <a:r>
              <a:rPr sz="5000" spc="-25" dirty="0">
                <a:solidFill>
                  <a:srgbClr val="FFFFFF"/>
                </a:solidFill>
                <a:latin typeface="Tw Cen MT Condensed"/>
                <a:cs typeface="Tw Cen MT Condensed"/>
              </a:rPr>
              <a:t>OF </a:t>
            </a:r>
            <a:r>
              <a:rPr sz="5000" spc="55" dirty="0">
                <a:solidFill>
                  <a:srgbClr val="FFFFFF"/>
                </a:solidFill>
                <a:latin typeface="Tw Cen MT Condensed"/>
                <a:cs typeface="Tw Cen MT Condensed"/>
              </a:rPr>
              <a:t>HOMELESSNESS</a:t>
            </a:r>
            <a:endParaRPr sz="5000">
              <a:latin typeface="Tw Cen MT Condensed"/>
              <a:cs typeface="Tw Cen MT Condensed"/>
            </a:endParaRPr>
          </a:p>
          <a:p>
            <a:pPr marL="12700" marR="5080" indent="369570" algn="r">
              <a:lnSpc>
                <a:spcPct val="100000"/>
              </a:lnSpc>
              <a:spcBef>
                <a:spcPts val="1650"/>
              </a:spcBef>
            </a:pPr>
            <a:r>
              <a:rPr sz="2000" dirty="0">
                <a:solidFill>
                  <a:srgbClr val="5F5B4F"/>
                </a:solidFill>
                <a:latin typeface="Tw Cen MT"/>
                <a:cs typeface="Tw Cen MT"/>
              </a:rPr>
              <a:t>Income</a:t>
            </a:r>
            <a:r>
              <a:rPr sz="2000" spc="-50" dirty="0">
                <a:solidFill>
                  <a:srgbClr val="5F5B4F"/>
                </a:solidFill>
                <a:latin typeface="Tw Cen MT"/>
                <a:cs typeface="Tw Cen MT"/>
              </a:rPr>
              <a:t> </a:t>
            </a:r>
            <a:r>
              <a:rPr sz="2000" dirty="0">
                <a:solidFill>
                  <a:srgbClr val="5F5B4F"/>
                </a:solidFill>
                <a:latin typeface="Tw Cen MT"/>
                <a:cs typeface="Tw Cen MT"/>
              </a:rPr>
              <a:t>at</a:t>
            </a:r>
            <a:r>
              <a:rPr sz="2000" spc="-65" dirty="0">
                <a:solidFill>
                  <a:srgbClr val="5F5B4F"/>
                </a:solidFill>
                <a:latin typeface="Tw Cen MT"/>
                <a:cs typeface="Tw Cen MT"/>
              </a:rPr>
              <a:t> </a:t>
            </a:r>
            <a:r>
              <a:rPr sz="2000" dirty="0">
                <a:solidFill>
                  <a:srgbClr val="5F5B4F"/>
                </a:solidFill>
                <a:latin typeface="Tw Cen MT"/>
                <a:cs typeface="Tw Cen MT"/>
              </a:rPr>
              <a:t>or</a:t>
            </a:r>
            <a:r>
              <a:rPr sz="2000" spc="-55" dirty="0">
                <a:solidFill>
                  <a:srgbClr val="5F5B4F"/>
                </a:solidFill>
                <a:latin typeface="Tw Cen MT"/>
                <a:cs typeface="Tw Cen MT"/>
              </a:rPr>
              <a:t> </a:t>
            </a:r>
            <a:r>
              <a:rPr sz="2000" dirty="0">
                <a:solidFill>
                  <a:srgbClr val="5F5B4F"/>
                </a:solidFill>
                <a:latin typeface="Tw Cen MT"/>
                <a:cs typeface="Tw Cen MT"/>
              </a:rPr>
              <a:t>below</a:t>
            </a:r>
            <a:r>
              <a:rPr sz="2000" spc="-60" dirty="0">
                <a:solidFill>
                  <a:srgbClr val="5F5B4F"/>
                </a:solidFill>
                <a:latin typeface="Tw Cen MT"/>
                <a:cs typeface="Tw Cen MT"/>
              </a:rPr>
              <a:t> </a:t>
            </a:r>
            <a:r>
              <a:rPr sz="2000" dirty="0">
                <a:solidFill>
                  <a:srgbClr val="5F5B4F"/>
                </a:solidFill>
                <a:latin typeface="Tw Cen MT"/>
                <a:cs typeface="Tw Cen MT"/>
              </a:rPr>
              <a:t>30%</a:t>
            </a:r>
            <a:r>
              <a:rPr sz="2000" spc="-50" dirty="0">
                <a:solidFill>
                  <a:srgbClr val="5F5B4F"/>
                </a:solidFill>
                <a:latin typeface="Tw Cen MT"/>
                <a:cs typeface="Tw Cen MT"/>
              </a:rPr>
              <a:t> </a:t>
            </a:r>
            <a:r>
              <a:rPr sz="2000" spc="-20" dirty="0">
                <a:solidFill>
                  <a:srgbClr val="5F5B4F"/>
                </a:solidFill>
                <a:latin typeface="Tw Cen MT"/>
                <a:cs typeface="Tw Cen MT"/>
              </a:rPr>
              <a:t>AMI; </a:t>
            </a:r>
            <a:r>
              <a:rPr sz="2000" dirty="0">
                <a:solidFill>
                  <a:srgbClr val="5F5B4F"/>
                </a:solidFill>
                <a:latin typeface="Tw Cen MT"/>
                <a:cs typeface="Tw Cen MT"/>
              </a:rPr>
              <a:t>Lacks</a:t>
            </a:r>
            <a:r>
              <a:rPr sz="2000" spc="-45" dirty="0">
                <a:solidFill>
                  <a:srgbClr val="5F5B4F"/>
                </a:solidFill>
                <a:latin typeface="Tw Cen MT"/>
                <a:cs typeface="Tw Cen MT"/>
              </a:rPr>
              <a:t> </a:t>
            </a:r>
            <a:r>
              <a:rPr sz="2000" dirty="0">
                <a:solidFill>
                  <a:srgbClr val="5F5B4F"/>
                </a:solidFill>
                <a:latin typeface="Tw Cen MT"/>
                <a:cs typeface="Tw Cen MT"/>
              </a:rPr>
              <a:t>sufficient</a:t>
            </a:r>
            <a:r>
              <a:rPr sz="2000" spc="-55" dirty="0">
                <a:solidFill>
                  <a:srgbClr val="5F5B4F"/>
                </a:solidFill>
                <a:latin typeface="Tw Cen MT"/>
                <a:cs typeface="Tw Cen MT"/>
              </a:rPr>
              <a:t> </a:t>
            </a:r>
            <a:r>
              <a:rPr sz="2000" dirty="0">
                <a:solidFill>
                  <a:srgbClr val="5F5B4F"/>
                </a:solidFill>
                <a:latin typeface="Tw Cen MT"/>
                <a:cs typeface="Tw Cen MT"/>
              </a:rPr>
              <a:t>resources</a:t>
            </a:r>
            <a:r>
              <a:rPr sz="2000" spc="-55" dirty="0">
                <a:solidFill>
                  <a:srgbClr val="5F5B4F"/>
                </a:solidFill>
                <a:latin typeface="Tw Cen MT"/>
                <a:cs typeface="Tw Cen MT"/>
              </a:rPr>
              <a:t> </a:t>
            </a:r>
            <a:r>
              <a:rPr sz="2000" dirty="0">
                <a:solidFill>
                  <a:srgbClr val="5F5B4F"/>
                </a:solidFill>
                <a:latin typeface="Tw Cen MT"/>
                <a:cs typeface="Tw Cen MT"/>
              </a:rPr>
              <a:t>to</a:t>
            </a:r>
            <a:r>
              <a:rPr sz="2000" spc="-40" dirty="0">
                <a:solidFill>
                  <a:srgbClr val="5F5B4F"/>
                </a:solidFill>
                <a:latin typeface="Tw Cen MT"/>
                <a:cs typeface="Tw Cen MT"/>
              </a:rPr>
              <a:t> </a:t>
            </a:r>
            <a:r>
              <a:rPr sz="2000" spc="-10" dirty="0">
                <a:solidFill>
                  <a:srgbClr val="5F5B4F"/>
                </a:solidFill>
                <a:latin typeface="Tw Cen MT"/>
                <a:cs typeface="Tw Cen MT"/>
              </a:rPr>
              <a:t>attain</a:t>
            </a:r>
            <a:endParaRPr sz="2000">
              <a:latin typeface="Tw Cen MT"/>
              <a:cs typeface="Tw Cen MT"/>
            </a:endParaRPr>
          </a:p>
          <a:p>
            <a:pPr marR="5715" algn="r">
              <a:lnSpc>
                <a:spcPct val="100000"/>
              </a:lnSpc>
            </a:pPr>
            <a:r>
              <a:rPr sz="2000" dirty="0">
                <a:solidFill>
                  <a:srgbClr val="5F5B4F"/>
                </a:solidFill>
                <a:latin typeface="Tw Cen MT"/>
                <a:cs typeface="Tw Cen MT"/>
              </a:rPr>
              <a:t>housing</a:t>
            </a:r>
            <a:r>
              <a:rPr sz="2000" spc="-75" dirty="0">
                <a:solidFill>
                  <a:srgbClr val="5F5B4F"/>
                </a:solidFill>
                <a:latin typeface="Tw Cen MT"/>
                <a:cs typeface="Tw Cen MT"/>
              </a:rPr>
              <a:t> </a:t>
            </a:r>
            <a:r>
              <a:rPr sz="2000" dirty="0">
                <a:solidFill>
                  <a:srgbClr val="5F5B4F"/>
                </a:solidFill>
                <a:latin typeface="Tw Cen MT"/>
                <a:cs typeface="Tw Cen MT"/>
              </a:rPr>
              <a:t>stability;</a:t>
            </a:r>
            <a:r>
              <a:rPr sz="2000" spc="-95" dirty="0">
                <a:solidFill>
                  <a:srgbClr val="5F5B4F"/>
                </a:solidFill>
                <a:latin typeface="Tw Cen MT"/>
                <a:cs typeface="Tw Cen MT"/>
              </a:rPr>
              <a:t> </a:t>
            </a:r>
            <a:r>
              <a:rPr sz="2000" spc="-25" dirty="0">
                <a:solidFill>
                  <a:srgbClr val="5F5B4F"/>
                </a:solidFill>
                <a:latin typeface="Tw Cen MT"/>
                <a:cs typeface="Tw Cen MT"/>
              </a:rPr>
              <a:t>AND</a:t>
            </a:r>
            <a:endParaRPr sz="2000">
              <a:latin typeface="Tw Cen MT"/>
              <a:cs typeface="Tw Cen MT"/>
            </a:endParaRPr>
          </a:p>
        </p:txBody>
      </p:sp>
      <p:sp>
        <p:nvSpPr>
          <p:cNvPr id="4" name="object 4"/>
          <p:cNvSpPr txBox="1"/>
          <p:nvPr/>
        </p:nvSpPr>
        <p:spPr>
          <a:xfrm>
            <a:off x="6508495" y="36830"/>
            <a:ext cx="4364355" cy="972185"/>
          </a:xfrm>
          <a:prstGeom prst="rect">
            <a:avLst/>
          </a:prstGeom>
        </p:spPr>
        <p:txBody>
          <a:bodyPr vert="horz" wrap="square" lIns="0" tIns="62230" rIns="0" bIns="0" rtlCol="0">
            <a:spAutoFit/>
          </a:bodyPr>
          <a:lstStyle/>
          <a:p>
            <a:pPr marL="12700" marR="5080">
              <a:lnSpc>
                <a:spcPts val="1760"/>
              </a:lnSpc>
              <a:spcBef>
                <a:spcPts val="490"/>
              </a:spcBef>
            </a:pPr>
            <a:r>
              <a:rPr sz="1800" dirty="0">
                <a:solidFill>
                  <a:srgbClr val="2D2B20"/>
                </a:solidFill>
                <a:latin typeface="Tw Cen MT"/>
                <a:cs typeface="Tw Cen MT"/>
              </a:rPr>
              <a:t>Multiple</a:t>
            </a:r>
            <a:r>
              <a:rPr sz="1800" spc="-15" dirty="0">
                <a:solidFill>
                  <a:srgbClr val="2D2B20"/>
                </a:solidFill>
                <a:latin typeface="Tw Cen MT"/>
                <a:cs typeface="Tw Cen MT"/>
              </a:rPr>
              <a:t> </a:t>
            </a:r>
            <a:r>
              <a:rPr sz="1800" dirty="0">
                <a:solidFill>
                  <a:srgbClr val="2D2B20"/>
                </a:solidFill>
                <a:latin typeface="Tw Cen MT"/>
                <a:cs typeface="Tw Cen MT"/>
              </a:rPr>
              <a:t>Moves:</a:t>
            </a:r>
            <a:r>
              <a:rPr sz="1800" spc="470" dirty="0">
                <a:solidFill>
                  <a:srgbClr val="2D2B20"/>
                </a:solidFill>
                <a:latin typeface="Tw Cen MT"/>
                <a:cs typeface="Tw Cen MT"/>
              </a:rPr>
              <a:t> </a:t>
            </a:r>
            <a:r>
              <a:rPr sz="1800" dirty="0">
                <a:solidFill>
                  <a:srgbClr val="2D2B20"/>
                </a:solidFill>
                <a:latin typeface="Tw Cen MT"/>
                <a:cs typeface="Tw Cen MT"/>
              </a:rPr>
              <a:t>Has</a:t>
            </a:r>
            <a:r>
              <a:rPr sz="1800" spc="-10" dirty="0">
                <a:solidFill>
                  <a:srgbClr val="2D2B20"/>
                </a:solidFill>
                <a:latin typeface="Tw Cen MT"/>
                <a:cs typeface="Tw Cen MT"/>
              </a:rPr>
              <a:t> </a:t>
            </a:r>
            <a:r>
              <a:rPr sz="1800" dirty="0">
                <a:solidFill>
                  <a:srgbClr val="2D2B20"/>
                </a:solidFill>
                <a:latin typeface="Tw Cen MT"/>
                <a:cs typeface="Tw Cen MT"/>
              </a:rPr>
              <a:t>moved</a:t>
            </a:r>
            <a:r>
              <a:rPr sz="1800" spc="-10" dirty="0">
                <a:solidFill>
                  <a:srgbClr val="2D2B20"/>
                </a:solidFill>
                <a:latin typeface="Tw Cen MT"/>
                <a:cs typeface="Tw Cen MT"/>
              </a:rPr>
              <a:t> </a:t>
            </a:r>
            <a:r>
              <a:rPr sz="1800" dirty="0">
                <a:solidFill>
                  <a:srgbClr val="2D2B20"/>
                </a:solidFill>
                <a:latin typeface="Tw Cen MT"/>
                <a:cs typeface="Tw Cen MT"/>
              </a:rPr>
              <a:t>because</a:t>
            </a:r>
            <a:r>
              <a:rPr sz="1800" spc="-10" dirty="0">
                <a:solidFill>
                  <a:srgbClr val="2D2B20"/>
                </a:solidFill>
                <a:latin typeface="Tw Cen MT"/>
                <a:cs typeface="Tw Cen MT"/>
              </a:rPr>
              <a:t> </a:t>
            </a:r>
            <a:r>
              <a:rPr sz="1800" spc="-25" dirty="0">
                <a:solidFill>
                  <a:srgbClr val="2D2B20"/>
                </a:solidFill>
                <a:latin typeface="Tw Cen MT"/>
                <a:cs typeface="Tw Cen MT"/>
              </a:rPr>
              <a:t>of </a:t>
            </a:r>
            <a:r>
              <a:rPr sz="1800" dirty="0">
                <a:solidFill>
                  <a:srgbClr val="2D2B20"/>
                </a:solidFill>
                <a:latin typeface="Tw Cen MT"/>
                <a:cs typeface="Tw Cen MT"/>
              </a:rPr>
              <a:t>economic</a:t>
            </a:r>
            <a:r>
              <a:rPr sz="1800" spc="-5" dirty="0">
                <a:solidFill>
                  <a:srgbClr val="2D2B20"/>
                </a:solidFill>
                <a:latin typeface="Tw Cen MT"/>
                <a:cs typeface="Tw Cen MT"/>
              </a:rPr>
              <a:t> </a:t>
            </a:r>
            <a:r>
              <a:rPr sz="1800" dirty="0">
                <a:solidFill>
                  <a:srgbClr val="2D2B20"/>
                </a:solidFill>
                <a:latin typeface="Tw Cen MT"/>
                <a:cs typeface="Tw Cen MT"/>
              </a:rPr>
              <a:t>reasons</a:t>
            </a:r>
            <a:r>
              <a:rPr sz="1800" spc="-5" dirty="0">
                <a:solidFill>
                  <a:srgbClr val="2D2B20"/>
                </a:solidFill>
                <a:latin typeface="Tw Cen MT"/>
                <a:cs typeface="Tw Cen MT"/>
              </a:rPr>
              <a:t> </a:t>
            </a:r>
            <a:r>
              <a:rPr sz="1800" dirty="0">
                <a:solidFill>
                  <a:srgbClr val="2D2B20"/>
                </a:solidFill>
                <a:latin typeface="Tw Cen MT"/>
                <a:cs typeface="Tw Cen MT"/>
              </a:rPr>
              <a:t>two</a:t>
            </a:r>
            <a:r>
              <a:rPr sz="1800" spc="-5" dirty="0">
                <a:solidFill>
                  <a:srgbClr val="2D2B20"/>
                </a:solidFill>
                <a:latin typeface="Tw Cen MT"/>
                <a:cs typeface="Tw Cen MT"/>
              </a:rPr>
              <a:t> </a:t>
            </a:r>
            <a:r>
              <a:rPr sz="1800" dirty="0">
                <a:solidFill>
                  <a:srgbClr val="2D2B20"/>
                </a:solidFill>
                <a:latin typeface="Tw Cen MT"/>
                <a:cs typeface="Tw Cen MT"/>
              </a:rPr>
              <a:t>or</a:t>
            </a:r>
            <a:r>
              <a:rPr sz="1800" spc="-5" dirty="0">
                <a:solidFill>
                  <a:srgbClr val="2D2B20"/>
                </a:solidFill>
                <a:latin typeface="Tw Cen MT"/>
                <a:cs typeface="Tw Cen MT"/>
              </a:rPr>
              <a:t> </a:t>
            </a:r>
            <a:r>
              <a:rPr sz="1800" dirty="0">
                <a:solidFill>
                  <a:srgbClr val="2D2B20"/>
                </a:solidFill>
                <a:latin typeface="Tw Cen MT"/>
                <a:cs typeface="Tw Cen MT"/>
              </a:rPr>
              <a:t>more times during </a:t>
            </a:r>
            <a:r>
              <a:rPr sz="1800" spc="-25" dirty="0">
                <a:solidFill>
                  <a:srgbClr val="2D2B20"/>
                </a:solidFill>
                <a:latin typeface="Tw Cen MT"/>
                <a:cs typeface="Tw Cen MT"/>
              </a:rPr>
              <a:t>the </a:t>
            </a:r>
            <a:r>
              <a:rPr sz="1800" dirty="0">
                <a:solidFill>
                  <a:srgbClr val="2D2B20"/>
                </a:solidFill>
                <a:latin typeface="Tw Cen MT"/>
                <a:cs typeface="Tw Cen MT"/>
              </a:rPr>
              <a:t>60</a:t>
            </a:r>
            <a:r>
              <a:rPr sz="1800" spc="-5" dirty="0">
                <a:solidFill>
                  <a:srgbClr val="2D2B20"/>
                </a:solidFill>
                <a:latin typeface="Tw Cen MT"/>
                <a:cs typeface="Tw Cen MT"/>
              </a:rPr>
              <a:t> </a:t>
            </a:r>
            <a:r>
              <a:rPr sz="1800" dirty="0">
                <a:solidFill>
                  <a:srgbClr val="2D2B20"/>
                </a:solidFill>
                <a:latin typeface="Tw Cen MT"/>
                <a:cs typeface="Tw Cen MT"/>
              </a:rPr>
              <a:t>days</a:t>
            </a:r>
            <a:r>
              <a:rPr sz="1800" spc="-20" dirty="0">
                <a:solidFill>
                  <a:srgbClr val="2D2B20"/>
                </a:solidFill>
                <a:latin typeface="Tw Cen MT"/>
                <a:cs typeface="Tw Cen MT"/>
              </a:rPr>
              <a:t> </a:t>
            </a:r>
            <a:r>
              <a:rPr sz="1800" dirty="0">
                <a:solidFill>
                  <a:srgbClr val="2D2B20"/>
                </a:solidFill>
                <a:latin typeface="Tw Cen MT"/>
                <a:cs typeface="Tw Cen MT"/>
              </a:rPr>
              <a:t>immediately</a:t>
            </a:r>
            <a:r>
              <a:rPr sz="1800" spc="-10" dirty="0">
                <a:solidFill>
                  <a:srgbClr val="2D2B20"/>
                </a:solidFill>
                <a:latin typeface="Tw Cen MT"/>
                <a:cs typeface="Tw Cen MT"/>
              </a:rPr>
              <a:t> </a:t>
            </a:r>
            <a:r>
              <a:rPr sz="1800" dirty="0">
                <a:solidFill>
                  <a:srgbClr val="2D2B20"/>
                </a:solidFill>
                <a:latin typeface="Tw Cen MT"/>
                <a:cs typeface="Tw Cen MT"/>
              </a:rPr>
              <a:t>preceding</a:t>
            </a:r>
            <a:r>
              <a:rPr sz="1800" spc="-15" dirty="0">
                <a:solidFill>
                  <a:srgbClr val="2D2B20"/>
                </a:solidFill>
                <a:latin typeface="Tw Cen MT"/>
                <a:cs typeface="Tw Cen MT"/>
              </a:rPr>
              <a:t> </a:t>
            </a:r>
            <a:r>
              <a:rPr sz="1800" dirty="0">
                <a:solidFill>
                  <a:srgbClr val="2D2B20"/>
                </a:solidFill>
                <a:latin typeface="Tw Cen MT"/>
                <a:cs typeface="Tw Cen MT"/>
              </a:rPr>
              <a:t>the</a:t>
            </a:r>
            <a:r>
              <a:rPr sz="1800" spc="-5" dirty="0">
                <a:solidFill>
                  <a:srgbClr val="2D2B20"/>
                </a:solidFill>
                <a:latin typeface="Tw Cen MT"/>
                <a:cs typeface="Tw Cen MT"/>
              </a:rPr>
              <a:t> </a:t>
            </a:r>
            <a:r>
              <a:rPr sz="1800" spc="-10" dirty="0">
                <a:solidFill>
                  <a:srgbClr val="2D2B20"/>
                </a:solidFill>
                <a:latin typeface="Tw Cen MT"/>
                <a:cs typeface="Tw Cen MT"/>
              </a:rPr>
              <a:t>application </a:t>
            </a:r>
            <a:r>
              <a:rPr sz="1800" dirty="0">
                <a:solidFill>
                  <a:srgbClr val="2D2B20"/>
                </a:solidFill>
                <a:latin typeface="Tw Cen MT"/>
                <a:cs typeface="Tw Cen MT"/>
              </a:rPr>
              <a:t>for</a:t>
            </a:r>
            <a:r>
              <a:rPr sz="1800" spc="-40" dirty="0">
                <a:solidFill>
                  <a:srgbClr val="2D2B20"/>
                </a:solidFill>
                <a:latin typeface="Tw Cen MT"/>
                <a:cs typeface="Tw Cen MT"/>
              </a:rPr>
              <a:t> </a:t>
            </a:r>
            <a:r>
              <a:rPr sz="1800" spc="-10" dirty="0">
                <a:solidFill>
                  <a:srgbClr val="2D2B20"/>
                </a:solidFill>
                <a:latin typeface="Tw Cen MT"/>
                <a:cs typeface="Tw Cen MT"/>
              </a:rPr>
              <a:t>assistance</a:t>
            </a:r>
            <a:endParaRPr sz="1800">
              <a:latin typeface="Tw Cen MT"/>
              <a:cs typeface="Tw Cen MT"/>
            </a:endParaRPr>
          </a:p>
        </p:txBody>
      </p:sp>
      <p:sp>
        <p:nvSpPr>
          <p:cNvPr id="5" name="object 5"/>
          <p:cNvSpPr/>
          <p:nvPr/>
        </p:nvSpPr>
        <p:spPr>
          <a:xfrm>
            <a:off x="5362842" y="358749"/>
            <a:ext cx="750570" cy="898525"/>
          </a:xfrm>
          <a:custGeom>
            <a:avLst/>
            <a:gdLst/>
            <a:ahLst/>
            <a:cxnLst/>
            <a:rect l="l" t="t" r="r" b="b"/>
            <a:pathLst>
              <a:path w="750570" h="898525">
                <a:moveTo>
                  <a:pt x="352399" y="495985"/>
                </a:moveTo>
                <a:lnTo>
                  <a:pt x="0" y="281622"/>
                </a:lnTo>
                <a:lnTo>
                  <a:pt x="0" y="319252"/>
                </a:lnTo>
                <a:lnTo>
                  <a:pt x="0" y="684110"/>
                </a:lnTo>
                <a:lnTo>
                  <a:pt x="352399" y="898461"/>
                </a:lnTo>
                <a:lnTo>
                  <a:pt x="352399" y="495985"/>
                </a:lnTo>
                <a:close/>
              </a:path>
              <a:path w="750570" h="898525">
                <a:moveTo>
                  <a:pt x="545655" y="352323"/>
                </a:moveTo>
                <a:lnTo>
                  <a:pt x="170522" y="124282"/>
                </a:lnTo>
                <a:lnTo>
                  <a:pt x="0" y="228041"/>
                </a:lnTo>
                <a:lnTo>
                  <a:pt x="375132" y="456069"/>
                </a:lnTo>
                <a:lnTo>
                  <a:pt x="545655" y="352323"/>
                </a:lnTo>
                <a:close/>
              </a:path>
              <a:path w="750570" h="898525">
                <a:moveTo>
                  <a:pt x="750265" y="281622"/>
                </a:moveTo>
                <a:lnTo>
                  <a:pt x="522922" y="419925"/>
                </a:lnTo>
                <a:lnTo>
                  <a:pt x="522922" y="478878"/>
                </a:lnTo>
                <a:lnTo>
                  <a:pt x="522922" y="558685"/>
                </a:lnTo>
                <a:lnTo>
                  <a:pt x="443344" y="604291"/>
                </a:lnTo>
                <a:lnTo>
                  <a:pt x="443344" y="524484"/>
                </a:lnTo>
                <a:lnTo>
                  <a:pt x="522922" y="478878"/>
                </a:lnTo>
                <a:lnTo>
                  <a:pt x="522922" y="419925"/>
                </a:lnTo>
                <a:lnTo>
                  <a:pt x="397878" y="495985"/>
                </a:lnTo>
                <a:lnTo>
                  <a:pt x="397878" y="898461"/>
                </a:lnTo>
                <a:lnTo>
                  <a:pt x="750265" y="684110"/>
                </a:lnTo>
                <a:lnTo>
                  <a:pt x="750265" y="604291"/>
                </a:lnTo>
                <a:lnTo>
                  <a:pt x="750265" y="478878"/>
                </a:lnTo>
                <a:lnTo>
                  <a:pt x="750265" y="281622"/>
                </a:lnTo>
                <a:close/>
              </a:path>
              <a:path w="750570" h="898525">
                <a:moveTo>
                  <a:pt x="750265" y="228041"/>
                </a:moveTo>
                <a:lnTo>
                  <a:pt x="375132" y="0"/>
                </a:lnTo>
                <a:lnTo>
                  <a:pt x="213715" y="98056"/>
                </a:lnTo>
                <a:lnTo>
                  <a:pt x="588848" y="326097"/>
                </a:lnTo>
                <a:lnTo>
                  <a:pt x="750265" y="228041"/>
                </a:lnTo>
                <a:close/>
              </a:path>
            </a:pathLst>
          </a:custGeom>
          <a:solidFill>
            <a:srgbClr val="9CBDBC"/>
          </a:solidFill>
        </p:spPr>
        <p:txBody>
          <a:bodyPr wrap="square" lIns="0" tIns="0" rIns="0" bIns="0" rtlCol="0"/>
          <a:lstStyle/>
          <a:p>
            <a:endParaRPr/>
          </a:p>
        </p:txBody>
      </p:sp>
      <p:sp>
        <p:nvSpPr>
          <p:cNvPr id="6" name="object 6"/>
          <p:cNvSpPr txBox="1"/>
          <p:nvPr/>
        </p:nvSpPr>
        <p:spPr>
          <a:xfrm>
            <a:off x="6508495" y="1697735"/>
            <a:ext cx="4017645" cy="523875"/>
          </a:xfrm>
          <a:prstGeom prst="rect">
            <a:avLst/>
          </a:prstGeom>
        </p:spPr>
        <p:txBody>
          <a:bodyPr vert="horz" wrap="square" lIns="0" tIns="62230" rIns="0" bIns="0" rtlCol="0">
            <a:spAutoFit/>
          </a:bodyPr>
          <a:lstStyle/>
          <a:p>
            <a:pPr marL="12700" marR="5080">
              <a:lnSpc>
                <a:spcPts val="1760"/>
              </a:lnSpc>
              <a:spcBef>
                <a:spcPts val="490"/>
              </a:spcBef>
            </a:pPr>
            <a:r>
              <a:rPr sz="1800" dirty="0">
                <a:solidFill>
                  <a:srgbClr val="2D2B20"/>
                </a:solidFill>
                <a:latin typeface="Tw Cen MT"/>
                <a:cs typeface="Tw Cen MT"/>
              </a:rPr>
              <a:t>Doubled Up:</a:t>
            </a:r>
            <a:r>
              <a:rPr sz="1800" spc="-5" dirty="0">
                <a:solidFill>
                  <a:srgbClr val="2D2B20"/>
                </a:solidFill>
                <a:latin typeface="Tw Cen MT"/>
                <a:cs typeface="Tw Cen MT"/>
              </a:rPr>
              <a:t> </a:t>
            </a:r>
            <a:r>
              <a:rPr sz="1800" dirty="0">
                <a:solidFill>
                  <a:srgbClr val="2D2B20"/>
                </a:solidFill>
                <a:latin typeface="Tw Cen MT"/>
                <a:cs typeface="Tw Cen MT"/>
              </a:rPr>
              <a:t>Is</a:t>
            </a:r>
            <a:r>
              <a:rPr sz="1800" spc="-10" dirty="0">
                <a:solidFill>
                  <a:srgbClr val="2D2B20"/>
                </a:solidFill>
                <a:latin typeface="Tw Cen MT"/>
                <a:cs typeface="Tw Cen MT"/>
              </a:rPr>
              <a:t> </a:t>
            </a:r>
            <a:r>
              <a:rPr sz="1800" dirty="0">
                <a:solidFill>
                  <a:srgbClr val="2D2B20"/>
                </a:solidFill>
                <a:latin typeface="Tw Cen MT"/>
                <a:cs typeface="Tw Cen MT"/>
              </a:rPr>
              <a:t>living</a:t>
            </a:r>
            <a:r>
              <a:rPr sz="1800" spc="-5" dirty="0">
                <a:solidFill>
                  <a:srgbClr val="2D2B20"/>
                </a:solidFill>
                <a:latin typeface="Tw Cen MT"/>
                <a:cs typeface="Tw Cen MT"/>
              </a:rPr>
              <a:t> </a:t>
            </a:r>
            <a:r>
              <a:rPr sz="1800" dirty="0">
                <a:solidFill>
                  <a:srgbClr val="2D2B20"/>
                </a:solidFill>
                <a:latin typeface="Tw Cen MT"/>
                <a:cs typeface="Tw Cen MT"/>
              </a:rPr>
              <a:t>in</a:t>
            </a:r>
            <a:r>
              <a:rPr sz="1800" spc="-10" dirty="0">
                <a:solidFill>
                  <a:srgbClr val="2D2B20"/>
                </a:solidFill>
                <a:latin typeface="Tw Cen MT"/>
                <a:cs typeface="Tw Cen MT"/>
              </a:rPr>
              <a:t> </a:t>
            </a:r>
            <a:r>
              <a:rPr sz="1800" dirty="0">
                <a:solidFill>
                  <a:srgbClr val="2D2B20"/>
                </a:solidFill>
                <a:latin typeface="Tw Cen MT"/>
                <a:cs typeface="Tw Cen MT"/>
              </a:rPr>
              <a:t>the</a:t>
            </a:r>
            <a:r>
              <a:rPr sz="1800" spc="-5" dirty="0">
                <a:solidFill>
                  <a:srgbClr val="2D2B20"/>
                </a:solidFill>
                <a:latin typeface="Tw Cen MT"/>
                <a:cs typeface="Tw Cen MT"/>
              </a:rPr>
              <a:t> </a:t>
            </a:r>
            <a:r>
              <a:rPr sz="1800" dirty="0">
                <a:solidFill>
                  <a:srgbClr val="2D2B20"/>
                </a:solidFill>
                <a:latin typeface="Tw Cen MT"/>
                <a:cs typeface="Tw Cen MT"/>
              </a:rPr>
              <a:t>home of</a:t>
            </a:r>
            <a:r>
              <a:rPr sz="1800" spc="45" dirty="0">
                <a:solidFill>
                  <a:srgbClr val="2D2B20"/>
                </a:solidFill>
                <a:latin typeface="Tw Cen MT"/>
                <a:cs typeface="Tw Cen MT"/>
              </a:rPr>
              <a:t> </a:t>
            </a:r>
            <a:r>
              <a:rPr sz="1800" spc="-10" dirty="0">
                <a:solidFill>
                  <a:srgbClr val="2D2B20"/>
                </a:solidFill>
                <a:latin typeface="Tw Cen MT"/>
                <a:cs typeface="Tw Cen MT"/>
              </a:rPr>
              <a:t>another </a:t>
            </a:r>
            <a:r>
              <a:rPr sz="1800" dirty="0">
                <a:solidFill>
                  <a:srgbClr val="2D2B20"/>
                </a:solidFill>
                <a:latin typeface="Tw Cen MT"/>
                <a:cs typeface="Tw Cen MT"/>
              </a:rPr>
              <a:t>because</a:t>
            </a:r>
            <a:r>
              <a:rPr sz="1800" spc="-5" dirty="0">
                <a:solidFill>
                  <a:srgbClr val="2D2B20"/>
                </a:solidFill>
                <a:latin typeface="Tw Cen MT"/>
                <a:cs typeface="Tw Cen MT"/>
              </a:rPr>
              <a:t> </a:t>
            </a:r>
            <a:r>
              <a:rPr sz="1800" dirty="0">
                <a:solidFill>
                  <a:srgbClr val="2D2B20"/>
                </a:solidFill>
                <a:latin typeface="Tw Cen MT"/>
                <a:cs typeface="Tw Cen MT"/>
              </a:rPr>
              <a:t>of</a:t>
            </a:r>
            <a:r>
              <a:rPr sz="1800" spc="55" dirty="0">
                <a:solidFill>
                  <a:srgbClr val="2D2B20"/>
                </a:solidFill>
                <a:latin typeface="Tw Cen MT"/>
                <a:cs typeface="Tw Cen MT"/>
              </a:rPr>
              <a:t> </a:t>
            </a:r>
            <a:r>
              <a:rPr sz="1800" dirty="0">
                <a:solidFill>
                  <a:srgbClr val="2D2B20"/>
                </a:solidFill>
                <a:latin typeface="Tw Cen MT"/>
                <a:cs typeface="Tw Cen MT"/>
              </a:rPr>
              <a:t>economic</a:t>
            </a:r>
            <a:r>
              <a:rPr sz="1800" spc="5" dirty="0">
                <a:solidFill>
                  <a:srgbClr val="2D2B20"/>
                </a:solidFill>
                <a:latin typeface="Tw Cen MT"/>
                <a:cs typeface="Tw Cen MT"/>
              </a:rPr>
              <a:t> </a:t>
            </a:r>
            <a:r>
              <a:rPr sz="1800" spc="-10" dirty="0">
                <a:solidFill>
                  <a:srgbClr val="2D2B20"/>
                </a:solidFill>
                <a:latin typeface="Tw Cen MT"/>
                <a:cs typeface="Tw Cen MT"/>
              </a:rPr>
              <a:t>hardship</a:t>
            </a:r>
            <a:endParaRPr sz="1800">
              <a:latin typeface="Tw Cen MT"/>
              <a:cs typeface="Tw Cen MT"/>
            </a:endParaRPr>
          </a:p>
        </p:txBody>
      </p:sp>
      <p:sp>
        <p:nvSpPr>
          <p:cNvPr id="7" name="object 7"/>
          <p:cNvSpPr/>
          <p:nvPr/>
        </p:nvSpPr>
        <p:spPr>
          <a:xfrm>
            <a:off x="5281866" y="1586242"/>
            <a:ext cx="955040" cy="821055"/>
          </a:xfrm>
          <a:custGeom>
            <a:avLst/>
            <a:gdLst/>
            <a:ahLst/>
            <a:cxnLst/>
            <a:rect l="l" t="t" r="r" b="b"/>
            <a:pathLst>
              <a:path w="955039" h="821055">
                <a:moveTo>
                  <a:pt x="818476" y="482295"/>
                </a:moveTo>
                <a:lnTo>
                  <a:pt x="750277" y="417322"/>
                </a:lnTo>
                <a:lnTo>
                  <a:pt x="750277" y="535876"/>
                </a:lnTo>
                <a:lnTo>
                  <a:pt x="750277" y="672693"/>
                </a:lnTo>
                <a:lnTo>
                  <a:pt x="613854" y="672693"/>
                </a:lnTo>
                <a:lnTo>
                  <a:pt x="613854" y="535876"/>
                </a:lnTo>
                <a:lnTo>
                  <a:pt x="750277" y="535876"/>
                </a:lnTo>
                <a:lnTo>
                  <a:pt x="750277" y="417322"/>
                </a:lnTo>
                <a:lnTo>
                  <a:pt x="477443" y="157340"/>
                </a:lnTo>
                <a:lnTo>
                  <a:pt x="341033" y="287324"/>
                </a:lnTo>
                <a:lnTo>
                  <a:pt x="341033" y="535876"/>
                </a:lnTo>
                <a:lnTo>
                  <a:pt x="341033" y="672693"/>
                </a:lnTo>
                <a:lnTo>
                  <a:pt x="204622" y="672693"/>
                </a:lnTo>
                <a:lnTo>
                  <a:pt x="204622" y="535876"/>
                </a:lnTo>
                <a:lnTo>
                  <a:pt x="341033" y="535876"/>
                </a:lnTo>
                <a:lnTo>
                  <a:pt x="341033" y="287324"/>
                </a:lnTo>
                <a:lnTo>
                  <a:pt x="136423" y="482295"/>
                </a:lnTo>
                <a:lnTo>
                  <a:pt x="136423" y="820915"/>
                </a:lnTo>
                <a:lnTo>
                  <a:pt x="409244" y="820915"/>
                </a:lnTo>
                <a:lnTo>
                  <a:pt x="409244" y="672693"/>
                </a:lnTo>
                <a:lnTo>
                  <a:pt x="409244" y="535876"/>
                </a:lnTo>
                <a:lnTo>
                  <a:pt x="545655" y="535876"/>
                </a:lnTo>
                <a:lnTo>
                  <a:pt x="545655" y="820915"/>
                </a:lnTo>
                <a:lnTo>
                  <a:pt x="818476" y="820915"/>
                </a:lnTo>
                <a:lnTo>
                  <a:pt x="818476" y="672693"/>
                </a:lnTo>
                <a:lnTo>
                  <a:pt x="818476" y="535876"/>
                </a:lnTo>
                <a:lnTo>
                  <a:pt x="818476" y="482295"/>
                </a:lnTo>
                <a:close/>
              </a:path>
              <a:path w="955039" h="821055">
                <a:moveTo>
                  <a:pt x="954887" y="456069"/>
                </a:moveTo>
                <a:lnTo>
                  <a:pt x="750277" y="259956"/>
                </a:lnTo>
                <a:lnTo>
                  <a:pt x="750277" y="68414"/>
                </a:lnTo>
                <a:lnTo>
                  <a:pt x="659333" y="68414"/>
                </a:lnTo>
                <a:lnTo>
                  <a:pt x="659333" y="173304"/>
                </a:lnTo>
                <a:lnTo>
                  <a:pt x="477443" y="0"/>
                </a:lnTo>
                <a:lnTo>
                  <a:pt x="0" y="456069"/>
                </a:lnTo>
                <a:lnTo>
                  <a:pt x="51155" y="499389"/>
                </a:lnTo>
                <a:lnTo>
                  <a:pt x="477443" y="93497"/>
                </a:lnTo>
                <a:lnTo>
                  <a:pt x="903732" y="499389"/>
                </a:lnTo>
                <a:lnTo>
                  <a:pt x="954887" y="456069"/>
                </a:lnTo>
                <a:close/>
              </a:path>
            </a:pathLst>
          </a:custGeom>
          <a:solidFill>
            <a:srgbClr val="D2CA6C"/>
          </a:solidFill>
        </p:spPr>
        <p:txBody>
          <a:bodyPr wrap="square" lIns="0" tIns="0" rIns="0" bIns="0" rtlCol="0"/>
          <a:lstStyle/>
          <a:p>
            <a:endParaRPr/>
          </a:p>
        </p:txBody>
      </p:sp>
      <p:sp>
        <p:nvSpPr>
          <p:cNvPr id="8" name="object 8"/>
          <p:cNvSpPr txBox="1"/>
          <p:nvPr/>
        </p:nvSpPr>
        <p:spPr>
          <a:xfrm>
            <a:off x="6508495" y="2910840"/>
            <a:ext cx="4278630" cy="972185"/>
          </a:xfrm>
          <a:prstGeom prst="rect">
            <a:avLst/>
          </a:prstGeom>
        </p:spPr>
        <p:txBody>
          <a:bodyPr vert="horz" wrap="square" lIns="0" tIns="62230" rIns="0" bIns="0" rtlCol="0">
            <a:spAutoFit/>
          </a:bodyPr>
          <a:lstStyle/>
          <a:p>
            <a:pPr marL="12700" marR="5080">
              <a:lnSpc>
                <a:spcPts val="1760"/>
              </a:lnSpc>
              <a:spcBef>
                <a:spcPts val="490"/>
              </a:spcBef>
            </a:pPr>
            <a:r>
              <a:rPr sz="1800" dirty="0">
                <a:solidFill>
                  <a:srgbClr val="2D2B20"/>
                </a:solidFill>
                <a:latin typeface="Tw Cen MT"/>
                <a:cs typeface="Tw Cen MT"/>
              </a:rPr>
              <a:t>Hotel/Motel:</a:t>
            </a:r>
            <a:r>
              <a:rPr sz="1800" spc="484" dirty="0">
                <a:solidFill>
                  <a:srgbClr val="2D2B20"/>
                </a:solidFill>
                <a:latin typeface="Tw Cen MT"/>
                <a:cs typeface="Tw Cen MT"/>
              </a:rPr>
              <a:t> </a:t>
            </a:r>
            <a:r>
              <a:rPr sz="1800" dirty="0">
                <a:solidFill>
                  <a:srgbClr val="2D2B20"/>
                </a:solidFill>
                <a:latin typeface="Tw Cen MT"/>
                <a:cs typeface="Tw Cen MT"/>
              </a:rPr>
              <a:t>Lives in</a:t>
            </a:r>
            <a:r>
              <a:rPr sz="1800" spc="-5" dirty="0">
                <a:solidFill>
                  <a:srgbClr val="2D2B20"/>
                </a:solidFill>
                <a:latin typeface="Tw Cen MT"/>
                <a:cs typeface="Tw Cen MT"/>
              </a:rPr>
              <a:t> </a:t>
            </a:r>
            <a:r>
              <a:rPr sz="1800" dirty="0">
                <a:solidFill>
                  <a:srgbClr val="2D2B20"/>
                </a:solidFill>
                <a:latin typeface="Tw Cen MT"/>
                <a:cs typeface="Tw Cen MT"/>
              </a:rPr>
              <a:t>a</a:t>
            </a:r>
            <a:r>
              <a:rPr sz="1800" spc="-5" dirty="0">
                <a:solidFill>
                  <a:srgbClr val="2D2B20"/>
                </a:solidFill>
                <a:latin typeface="Tw Cen MT"/>
                <a:cs typeface="Tw Cen MT"/>
              </a:rPr>
              <a:t> </a:t>
            </a:r>
            <a:r>
              <a:rPr sz="1800" dirty="0">
                <a:solidFill>
                  <a:srgbClr val="2D2B20"/>
                </a:solidFill>
                <a:latin typeface="Tw Cen MT"/>
                <a:cs typeface="Tw Cen MT"/>
              </a:rPr>
              <a:t>hotel</a:t>
            </a:r>
            <a:r>
              <a:rPr sz="1800" spc="5" dirty="0">
                <a:solidFill>
                  <a:srgbClr val="2D2B20"/>
                </a:solidFill>
                <a:latin typeface="Tw Cen MT"/>
                <a:cs typeface="Tw Cen MT"/>
              </a:rPr>
              <a:t> </a:t>
            </a:r>
            <a:r>
              <a:rPr sz="1800" dirty="0">
                <a:solidFill>
                  <a:srgbClr val="2D2B20"/>
                </a:solidFill>
                <a:latin typeface="Tw Cen MT"/>
                <a:cs typeface="Tw Cen MT"/>
              </a:rPr>
              <a:t>or</a:t>
            </a:r>
            <a:r>
              <a:rPr sz="1800" spc="-5" dirty="0">
                <a:solidFill>
                  <a:srgbClr val="2D2B20"/>
                </a:solidFill>
                <a:latin typeface="Tw Cen MT"/>
                <a:cs typeface="Tw Cen MT"/>
              </a:rPr>
              <a:t> </a:t>
            </a:r>
            <a:r>
              <a:rPr sz="1800" dirty="0">
                <a:solidFill>
                  <a:srgbClr val="2D2B20"/>
                </a:solidFill>
                <a:latin typeface="Tw Cen MT"/>
                <a:cs typeface="Tw Cen MT"/>
              </a:rPr>
              <a:t>motel</a:t>
            </a:r>
            <a:r>
              <a:rPr sz="1800" spc="-5" dirty="0">
                <a:solidFill>
                  <a:srgbClr val="2D2B20"/>
                </a:solidFill>
                <a:latin typeface="Tw Cen MT"/>
                <a:cs typeface="Tw Cen MT"/>
              </a:rPr>
              <a:t> </a:t>
            </a:r>
            <a:r>
              <a:rPr sz="1800" dirty="0">
                <a:solidFill>
                  <a:srgbClr val="2D2B20"/>
                </a:solidFill>
                <a:latin typeface="Tw Cen MT"/>
                <a:cs typeface="Tw Cen MT"/>
              </a:rPr>
              <a:t>and </a:t>
            </a:r>
            <a:r>
              <a:rPr sz="1800" spc="-25" dirty="0">
                <a:solidFill>
                  <a:srgbClr val="2D2B20"/>
                </a:solidFill>
                <a:latin typeface="Tw Cen MT"/>
                <a:cs typeface="Tw Cen MT"/>
              </a:rPr>
              <a:t>the </a:t>
            </a:r>
            <a:r>
              <a:rPr sz="1800" dirty="0">
                <a:solidFill>
                  <a:srgbClr val="2D2B20"/>
                </a:solidFill>
                <a:latin typeface="Tw Cen MT"/>
                <a:cs typeface="Tw Cen MT"/>
              </a:rPr>
              <a:t>cost</a:t>
            </a:r>
            <a:r>
              <a:rPr sz="1800" spc="-10" dirty="0">
                <a:solidFill>
                  <a:srgbClr val="2D2B20"/>
                </a:solidFill>
                <a:latin typeface="Tw Cen MT"/>
                <a:cs typeface="Tw Cen MT"/>
              </a:rPr>
              <a:t> </a:t>
            </a:r>
            <a:r>
              <a:rPr sz="1800" dirty="0">
                <a:solidFill>
                  <a:srgbClr val="2D2B20"/>
                </a:solidFill>
                <a:latin typeface="Tw Cen MT"/>
                <a:cs typeface="Tw Cen MT"/>
              </a:rPr>
              <a:t>is</a:t>
            </a:r>
            <a:r>
              <a:rPr sz="1800" spc="-15" dirty="0">
                <a:solidFill>
                  <a:srgbClr val="2D2B20"/>
                </a:solidFill>
                <a:latin typeface="Tw Cen MT"/>
                <a:cs typeface="Tw Cen MT"/>
              </a:rPr>
              <a:t> </a:t>
            </a:r>
            <a:r>
              <a:rPr sz="1800" dirty="0">
                <a:solidFill>
                  <a:srgbClr val="2D2B20"/>
                </a:solidFill>
                <a:latin typeface="Tw Cen MT"/>
                <a:cs typeface="Tw Cen MT"/>
              </a:rPr>
              <a:t>not</a:t>
            </a:r>
            <a:r>
              <a:rPr sz="1800" spc="-10" dirty="0">
                <a:solidFill>
                  <a:srgbClr val="2D2B20"/>
                </a:solidFill>
                <a:latin typeface="Tw Cen MT"/>
                <a:cs typeface="Tw Cen MT"/>
              </a:rPr>
              <a:t> </a:t>
            </a:r>
            <a:r>
              <a:rPr sz="1800" dirty="0">
                <a:solidFill>
                  <a:srgbClr val="2D2B20"/>
                </a:solidFill>
                <a:latin typeface="Tw Cen MT"/>
                <a:cs typeface="Tw Cen MT"/>
              </a:rPr>
              <a:t>paid</a:t>
            </a:r>
            <a:r>
              <a:rPr sz="1800" spc="-15" dirty="0">
                <a:solidFill>
                  <a:srgbClr val="2D2B20"/>
                </a:solidFill>
                <a:latin typeface="Tw Cen MT"/>
                <a:cs typeface="Tw Cen MT"/>
              </a:rPr>
              <a:t> </a:t>
            </a:r>
            <a:r>
              <a:rPr sz="1800" dirty="0">
                <a:solidFill>
                  <a:srgbClr val="2D2B20"/>
                </a:solidFill>
                <a:latin typeface="Tw Cen MT"/>
                <a:cs typeface="Tw Cen MT"/>
              </a:rPr>
              <a:t>for</a:t>
            </a:r>
            <a:r>
              <a:rPr sz="1800" spc="-10" dirty="0">
                <a:solidFill>
                  <a:srgbClr val="2D2B20"/>
                </a:solidFill>
                <a:latin typeface="Tw Cen MT"/>
                <a:cs typeface="Tw Cen MT"/>
              </a:rPr>
              <a:t> </a:t>
            </a:r>
            <a:r>
              <a:rPr sz="1800" dirty="0">
                <a:solidFill>
                  <a:srgbClr val="2D2B20"/>
                </a:solidFill>
                <a:latin typeface="Tw Cen MT"/>
                <a:cs typeface="Tw Cen MT"/>
              </a:rPr>
              <a:t>by</a:t>
            </a:r>
            <a:r>
              <a:rPr sz="1800" spc="-10" dirty="0">
                <a:solidFill>
                  <a:srgbClr val="2D2B20"/>
                </a:solidFill>
                <a:latin typeface="Tw Cen MT"/>
                <a:cs typeface="Tw Cen MT"/>
              </a:rPr>
              <a:t> </a:t>
            </a:r>
            <a:r>
              <a:rPr sz="1800" dirty="0">
                <a:solidFill>
                  <a:srgbClr val="2D2B20"/>
                </a:solidFill>
                <a:latin typeface="Tw Cen MT"/>
                <a:cs typeface="Tw Cen MT"/>
              </a:rPr>
              <a:t>charitable</a:t>
            </a:r>
            <a:r>
              <a:rPr sz="1800" spc="-5" dirty="0">
                <a:solidFill>
                  <a:srgbClr val="2D2B20"/>
                </a:solidFill>
                <a:latin typeface="Tw Cen MT"/>
                <a:cs typeface="Tw Cen MT"/>
              </a:rPr>
              <a:t> </a:t>
            </a:r>
            <a:r>
              <a:rPr sz="1800" spc="-10" dirty="0">
                <a:solidFill>
                  <a:srgbClr val="2D2B20"/>
                </a:solidFill>
                <a:latin typeface="Tw Cen MT"/>
                <a:cs typeface="Tw Cen MT"/>
              </a:rPr>
              <a:t>organizations </a:t>
            </a:r>
            <a:r>
              <a:rPr sz="1800" dirty="0">
                <a:solidFill>
                  <a:srgbClr val="2D2B20"/>
                </a:solidFill>
                <a:latin typeface="Tw Cen MT"/>
                <a:cs typeface="Tw Cen MT"/>
              </a:rPr>
              <a:t>or</a:t>
            </a:r>
            <a:r>
              <a:rPr sz="1800" spc="-35" dirty="0">
                <a:solidFill>
                  <a:srgbClr val="2D2B20"/>
                </a:solidFill>
                <a:latin typeface="Tw Cen MT"/>
                <a:cs typeface="Tw Cen MT"/>
              </a:rPr>
              <a:t> </a:t>
            </a:r>
            <a:r>
              <a:rPr sz="1800" dirty="0">
                <a:solidFill>
                  <a:srgbClr val="2D2B20"/>
                </a:solidFill>
                <a:latin typeface="Tw Cen MT"/>
                <a:cs typeface="Tw Cen MT"/>
              </a:rPr>
              <a:t>by</a:t>
            </a:r>
            <a:r>
              <a:rPr sz="1800" spc="-35" dirty="0">
                <a:solidFill>
                  <a:srgbClr val="2D2B20"/>
                </a:solidFill>
                <a:latin typeface="Tw Cen MT"/>
                <a:cs typeface="Tw Cen MT"/>
              </a:rPr>
              <a:t> </a:t>
            </a:r>
            <a:r>
              <a:rPr sz="1800" dirty="0">
                <a:solidFill>
                  <a:srgbClr val="2D2B20"/>
                </a:solidFill>
                <a:latin typeface="Tw Cen MT"/>
                <a:cs typeface="Tw Cen MT"/>
              </a:rPr>
              <a:t>federal,</a:t>
            </a:r>
            <a:r>
              <a:rPr sz="1800" spc="-40" dirty="0">
                <a:solidFill>
                  <a:srgbClr val="2D2B20"/>
                </a:solidFill>
                <a:latin typeface="Tw Cen MT"/>
                <a:cs typeface="Tw Cen MT"/>
              </a:rPr>
              <a:t> </a:t>
            </a:r>
            <a:r>
              <a:rPr sz="1800" dirty="0">
                <a:solidFill>
                  <a:srgbClr val="2D2B20"/>
                </a:solidFill>
                <a:latin typeface="Tw Cen MT"/>
                <a:cs typeface="Tw Cen MT"/>
              </a:rPr>
              <a:t>state,</a:t>
            </a:r>
            <a:r>
              <a:rPr sz="1800" spc="-40" dirty="0">
                <a:solidFill>
                  <a:srgbClr val="2D2B20"/>
                </a:solidFill>
                <a:latin typeface="Tw Cen MT"/>
                <a:cs typeface="Tw Cen MT"/>
              </a:rPr>
              <a:t> </a:t>
            </a:r>
            <a:r>
              <a:rPr sz="1800" dirty="0">
                <a:solidFill>
                  <a:srgbClr val="2D2B20"/>
                </a:solidFill>
                <a:latin typeface="Tw Cen MT"/>
                <a:cs typeface="Tw Cen MT"/>
              </a:rPr>
              <a:t>or</a:t>
            </a:r>
            <a:r>
              <a:rPr sz="1800" spc="-35" dirty="0">
                <a:solidFill>
                  <a:srgbClr val="2D2B20"/>
                </a:solidFill>
                <a:latin typeface="Tw Cen MT"/>
                <a:cs typeface="Tw Cen MT"/>
              </a:rPr>
              <a:t> </a:t>
            </a:r>
            <a:r>
              <a:rPr sz="1800" dirty="0">
                <a:solidFill>
                  <a:srgbClr val="2D2B20"/>
                </a:solidFill>
                <a:latin typeface="Tw Cen MT"/>
                <a:cs typeface="Tw Cen MT"/>
              </a:rPr>
              <a:t>local</a:t>
            </a:r>
            <a:r>
              <a:rPr sz="1800" spc="-35" dirty="0">
                <a:solidFill>
                  <a:srgbClr val="2D2B20"/>
                </a:solidFill>
                <a:latin typeface="Tw Cen MT"/>
                <a:cs typeface="Tw Cen MT"/>
              </a:rPr>
              <a:t> </a:t>
            </a:r>
            <a:r>
              <a:rPr sz="1800" spc="-10" dirty="0">
                <a:solidFill>
                  <a:srgbClr val="2D2B20"/>
                </a:solidFill>
                <a:latin typeface="Tw Cen MT"/>
                <a:cs typeface="Tw Cen MT"/>
              </a:rPr>
              <a:t>government </a:t>
            </a:r>
            <a:r>
              <a:rPr sz="1800" dirty="0">
                <a:solidFill>
                  <a:srgbClr val="2D2B20"/>
                </a:solidFill>
                <a:latin typeface="Tw Cen MT"/>
                <a:cs typeface="Tw Cen MT"/>
              </a:rPr>
              <a:t>programs</a:t>
            </a:r>
            <a:r>
              <a:rPr sz="1800" spc="-55" dirty="0">
                <a:solidFill>
                  <a:srgbClr val="2D2B20"/>
                </a:solidFill>
                <a:latin typeface="Tw Cen MT"/>
                <a:cs typeface="Tw Cen MT"/>
              </a:rPr>
              <a:t> </a:t>
            </a:r>
            <a:r>
              <a:rPr sz="1800" dirty="0">
                <a:solidFill>
                  <a:srgbClr val="2D2B20"/>
                </a:solidFill>
                <a:latin typeface="Tw Cen MT"/>
                <a:cs typeface="Tw Cen MT"/>
              </a:rPr>
              <a:t>for</a:t>
            </a:r>
            <a:r>
              <a:rPr sz="1800" spc="-40" dirty="0">
                <a:solidFill>
                  <a:srgbClr val="2D2B20"/>
                </a:solidFill>
                <a:latin typeface="Tw Cen MT"/>
                <a:cs typeface="Tw Cen MT"/>
              </a:rPr>
              <a:t> </a:t>
            </a:r>
            <a:r>
              <a:rPr sz="1800" spc="-15" dirty="0">
                <a:solidFill>
                  <a:srgbClr val="2D2B20"/>
                </a:solidFill>
                <a:latin typeface="Tw Cen MT"/>
                <a:cs typeface="Tw Cen MT"/>
              </a:rPr>
              <a:t>low-</a:t>
            </a:r>
            <a:r>
              <a:rPr sz="1800" dirty="0">
                <a:solidFill>
                  <a:srgbClr val="2D2B20"/>
                </a:solidFill>
                <a:latin typeface="Tw Cen MT"/>
                <a:cs typeface="Tw Cen MT"/>
              </a:rPr>
              <a:t>income</a:t>
            </a:r>
            <a:r>
              <a:rPr sz="1800" spc="-40" dirty="0">
                <a:solidFill>
                  <a:srgbClr val="2D2B20"/>
                </a:solidFill>
                <a:latin typeface="Tw Cen MT"/>
                <a:cs typeface="Tw Cen MT"/>
              </a:rPr>
              <a:t> </a:t>
            </a:r>
            <a:r>
              <a:rPr sz="1800" spc="-10" dirty="0">
                <a:solidFill>
                  <a:srgbClr val="2D2B20"/>
                </a:solidFill>
                <a:latin typeface="Tw Cen MT"/>
                <a:cs typeface="Tw Cen MT"/>
              </a:rPr>
              <a:t>individuals</a:t>
            </a:r>
            <a:endParaRPr sz="1800">
              <a:latin typeface="Tw Cen MT"/>
              <a:cs typeface="Tw Cen MT"/>
            </a:endParaRPr>
          </a:p>
        </p:txBody>
      </p:sp>
      <p:sp>
        <p:nvSpPr>
          <p:cNvPr id="9" name="object 9"/>
          <p:cNvSpPr/>
          <p:nvPr/>
        </p:nvSpPr>
        <p:spPr>
          <a:xfrm>
            <a:off x="5229812" y="3730574"/>
            <a:ext cx="865505" cy="148590"/>
          </a:xfrm>
          <a:custGeom>
            <a:avLst/>
            <a:gdLst/>
            <a:ahLst/>
            <a:cxnLst/>
            <a:rect l="l" t="t" r="r" b="b"/>
            <a:pathLst>
              <a:path w="865504" h="148589">
                <a:moveTo>
                  <a:pt x="790734" y="0"/>
                </a:moveTo>
                <a:lnTo>
                  <a:pt x="74633" y="0"/>
                </a:lnTo>
                <a:lnTo>
                  <a:pt x="67718" y="5605"/>
                </a:lnTo>
                <a:lnTo>
                  <a:pt x="61544" y="29150"/>
                </a:lnTo>
                <a:lnTo>
                  <a:pt x="50513" y="51016"/>
                </a:lnTo>
                <a:lnTo>
                  <a:pt x="36445" y="69754"/>
                </a:lnTo>
                <a:lnTo>
                  <a:pt x="19541" y="86689"/>
                </a:lnTo>
                <a:lnTo>
                  <a:pt x="0" y="103147"/>
                </a:lnTo>
                <a:lnTo>
                  <a:pt x="0" y="148203"/>
                </a:lnTo>
                <a:lnTo>
                  <a:pt x="865325" y="148203"/>
                </a:lnTo>
                <a:lnTo>
                  <a:pt x="864624" y="102596"/>
                </a:lnTo>
                <a:lnTo>
                  <a:pt x="845383" y="86381"/>
                </a:lnTo>
                <a:lnTo>
                  <a:pt x="828726" y="69735"/>
                </a:lnTo>
                <a:lnTo>
                  <a:pt x="814860" y="51315"/>
                </a:lnTo>
                <a:lnTo>
                  <a:pt x="800662" y="19743"/>
                </a:lnTo>
                <a:lnTo>
                  <a:pt x="797631" y="5605"/>
                </a:lnTo>
                <a:lnTo>
                  <a:pt x="790734" y="0"/>
                </a:lnTo>
                <a:close/>
              </a:path>
            </a:pathLst>
          </a:custGeom>
          <a:solidFill>
            <a:srgbClr val="94A29D"/>
          </a:solidFill>
        </p:spPr>
        <p:txBody>
          <a:bodyPr wrap="square" lIns="0" tIns="0" rIns="0" bIns="0" rtlCol="0"/>
          <a:lstStyle/>
          <a:p>
            <a:endParaRPr/>
          </a:p>
        </p:txBody>
      </p:sp>
      <p:sp>
        <p:nvSpPr>
          <p:cNvPr id="10" name="object 10"/>
          <p:cNvSpPr/>
          <p:nvPr/>
        </p:nvSpPr>
        <p:spPr>
          <a:xfrm>
            <a:off x="5298705" y="3217478"/>
            <a:ext cx="727710" cy="467995"/>
          </a:xfrm>
          <a:custGeom>
            <a:avLst/>
            <a:gdLst/>
            <a:ahLst/>
            <a:cxnLst/>
            <a:rect l="l" t="t" r="r" b="b"/>
            <a:pathLst>
              <a:path w="727710" h="467995">
                <a:moveTo>
                  <a:pt x="409232" y="0"/>
                </a:moveTo>
                <a:lnTo>
                  <a:pt x="318292" y="0"/>
                </a:lnTo>
                <a:lnTo>
                  <a:pt x="309448" y="1791"/>
                </a:lnTo>
                <a:lnTo>
                  <a:pt x="302221" y="6677"/>
                </a:lnTo>
                <a:lnTo>
                  <a:pt x="297345" y="13925"/>
                </a:lnTo>
                <a:lnTo>
                  <a:pt x="295557" y="22803"/>
                </a:lnTo>
                <a:lnTo>
                  <a:pt x="297345" y="31681"/>
                </a:lnTo>
                <a:lnTo>
                  <a:pt x="302221" y="38929"/>
                </a:lnTo>
                <a:lnTo>
                  <a:pt x="309448" y="43815"/>
                </a:lnTo>
                <a:lnTo>
                  <a:pt x="318292" y="45606"/>
                </a:lnTo>
                <a:lnTo>
                  <a:pt x="341027" y="45606"/>
                </a:lnTo>
                <a:lnTo>
                  <a:pt x="341027" y="84619"/>
                </a:lnTo>
                <a:lnTo>
                  <a:pt x="326973" y="93414"/>
                </a:lnTo>
                <a:lnTo>
                  <a:pt x="316224" y="105624"/>
                </a:lnTo>
                <a:lnTo>
                  <a:pt x="309351" y="120382"/>
                </a:lnTo>
                <a:lnTo>
                  <a:pt x="306924" y="139746"/>
                </a:lnTo>
                <a:lnTo>
                  <a:pt x="258691" y="147461"/>
                </a:lnTo>
                <a:lnTo>
                  <a:pt x="214161" y="160133"/>
                </a:lnTo>
                <a:lnTo>
                  <a:pt x="173704" y="177872"/>
                </a:lnTo>
                <a:lnTo>
                  <a:pt x="137689" y="200791"/>
                </a:lnTo>
                <a:lnTo>
                  <a:pt x="106488" y="228999"/>
                </a:lnTo>
                <a:lnTo>
                  <a:pt x="80471" y="262609"/>
                </a:lnTo>
                <a:lnTo>
                  <a:pt x="60008" y="301732"/>
                </a:lnTo>
                <a:lnTo>
                  <a:pt x="38216" y="367623"/>
                </a:lnTo>
                <a:lnTo>
                  <a:pt x="28106" y="387427"/>
                </a:lnTo>
                <a:lnTo>
                  <a:pt x="15310" y="405602"/>
                </a:lnTo>
                <a:lnTo>
                  <a:pt x="0" y="421862"/>
                </a:lnTo>
                <a:lnTo>
                  <a:pt x="0" y="467469"/>
                </a:lnTo>
                <a:lnTo>
                  <a:pt x="727525" y="467469"/>
                </a:lnTo>
                <a:lnTo>
                  <a:pt x="727525" y="421862"/>
                </a:lnTo>
                <a:lnTo>
                  <a:pt x="712222" y="405602"/>
                </a:lnTo>
                <a:lnTo>
                  <a:pt x="699426" y="387427"/>
                </a:lnTo>
                <a:lnTo>
                  <a:pt x="689311" y="367623"/>
                </a:lnTo>
                <a:lnTo>
                  <a:pt x="667522" y="301737"/>
                </a:lnTo>
                <a:lnTo>
                  <a:pt x="647064" y="262615"/>
                </a:lnTo>
                <a:lnTo>
                  <a:pt x="621049" y="229003"/>
                </a:lnTo>
                <a:lnTo>
                  <a:pt x="589849" y="200791"/>
                </a:lnTo>
                <a:lnTo>
                  <a:pt x="553834" y="177869"/>
                </a:lnTo>
                <a:lnTo>
                  <a:pt x="513374" y="160127"/>
                </a:lnTo>
                <a:lnTo>
                  <a:pt x="468839" y="147456"/>
                </a:lnTo>
                <a:lnTo>
                  <a:pt x="420600" y="139746"/>
                </a:lnTo>
                <a:lnTo>
                  <a:pt x="418176" y="120382"/>
                </a:lnTo>
                <a:lnTo>
                  <a:pt x="411307" y="105624"/>
                </a:lnTo>
                <a:lnTo>
                  <a:pt x="400559" y="93414"/>
                </a:lnTo>
                <a:lnTo>
                  <a:pt x="386497" y="84619"/>
                </a:lnTo>
                <a:lnTo>
                  <a:pt x="386497" y="45606"/>
                </a:lnTo>
                <a:lnTo>
                  <a:pt x="409232" y="45606"/>
                </a:lnTo>
                <a:lnTo>
                  <a:pt x="418084" y="43815"/>
                </a:lnTo>
                <a:lnTo>
                  <a:pt x="425310" y="38929"/>
                </a:lnTo>
                <a:lnTo>
                  <a:pt x="430182" y="31681"/>
                </a:lnTo>
                <a:lnTo>
                  <a:pt x="431968" y="22803"/>
                </a:lnTo>
                <a:lnTo>
                  <a:pt x="430182" y="13925"/>
                </a:lnTo>
                <a:lnTo>
                  <a:pt x="425310" y="6677"/>
                </a:lnTo>
                <a:lnTo>
                  <a:pt x="418084" y="1791"/>
                </a:lnTo>
                <a:lnTo>
                  <a:pt x="409232" y="0"/>
                </a:lnTo>
                <a:close/>
              </a:path>
            </a:pathLst>
          </a:custGeom>
          <a:solidFill>
            <a:srgbClr val="94A29D"/>
          </a:solidFill>
        </p:spPr>
        <p:txBody>
          <a:bodyPr wrap="square" lIns="0" tIns="0" rIns="0" bIns="0" rtlCol="0"/>
          <a:lstStyle/>
          <a:p>
            <a:endParaRPr/>
          </a:p>
        </p:txBody>
      </p:sp>
      <p:sp>
        <p:nvSpPr>
          <p:cNvPr id="11" name="object 11"/>
          <p:cNvSpPr txBox="1"/>
          <p:nvPr/>
        </p:nvSpPr>
        <p:spPr>
          <a:xfrm>
            <a:off x="6508495" y="4235704"/>
            <a:ext cx="4429125" cy="1196340"/>
          </a:xfrm>
          <a:prstGeom prst="rect">
            <a:avLst/>
          </a:prstGeom>
        </p:spPr>
        <p:txBody>
          <a:bodyPr vert="horz" wrap="square" lIns="0" tIns="62230" rIns="0" bIns="0" rtlCol="0">
            <a:spAutoFit/>
          </a:bodyPr>
          <a:lstStyle/>
          <a:p>
            <a:pPr marL="12700" marR="5080">
              <a:lnSpc>
                <a:spcPts val="1760"/>
              </a:lnSpc>
              <a:spcBef>
                <a:spcPts val="490"/>
              </a:spcBef>
            </a:pPr>
            <a:r>
              <a:rPr sz="1800" spc="-10" dirty="0">
                <a:solidFill>
                  <a:srgbClr val="2D2B20"/>
                </a:solidFill>
                <a:latin typeface="Tw Cen MT"/>
                <a:cs typeface="Tw Cen MT"/>
              </a:rPr>
              <a:t>Overcrowded</a:t>
            </a:r>
            <a:r>
              <a:rPr sz="1800" spc="-30" dirty="0">
                <a:solidFill>
                  <a:srgbClr val="2D2B20"/>
                </a:solidFill>
                <a:latin typeface="Tw Cen MT"/>
                <a:cs typeface="Tw Cen MT"/>
              </a:rPr>
              <a:t> </a:t>
            </a:r>
            <a:r>
              <a:rPr sz="1800" dirty="0">
                <a:solidFill>
                  <a:srgbClr val="2D2B20"/>
                </a:solidFill>
                <a:latin typeface="Tw Cen MT"/>
                <a:cs typeface="Tw Cen MT"/>
              </a:rPr>
              <a:t>Housing:</a:t>
            </a:r>
            <a:r>
              <a:rPr sz="1800" spc="470" dirty="0">
                <a:solidFill>
                  <a:srgbClr val="2D2B20"/>
                </a:solidFill>
                <a:latin typeface="Tw Cen MT"/>
                <a:cs typeface="Tw Cen MT"/>
              </a:rPr>
              <a:t> </a:t>
            </a:r>
            <a:r>
              <a:rPr sz="1800" dirty="0">
                <a:solidFill>
                  <a:srgbClr val="2D2B20"/>
                </a:solidFill>
                <a:latin typeface="Tw Cen MT"/>
                <a:cs typeface="Tw Cen MT"/>
              </a:rPr>
              <a:t>Lives</a:t>
            </a:r>
            <a:r>
              <a:rPr sz="1800" spc="-10" dirty="0">
                <a:solidFill>
                  <a:srgbClr val="2D2B20"/>
                </a:solidFill>
                <a:latin typeface="Tw Cen MT"/>
                <a:cs typeface="Tw Cen MT"/>
              </a:rPr>
              <a:t> </a:t>
            </a:r>
            <a:r>
              <a:rPr sz="1800" dirty="0">
                <a:solidFill>
                  <a:srgbClr val="2D2B20"/>
                </a:solidFill>
                <a:latin typeface="Tw Cen MT"/>
                <a:cs typeface="Tw Cen MT"/>
              </a:rPr>
              <a:t>in</a:t>
            </a:r>
            <a:r>
              <a:rPr sz="1800" spc="-20" dirty="0">
                <a:solidFill>
                  <a:srgbClr val="2D2B20"/>
                </a:solidFill>
                <a:latin typeface="Tw Cen MT"/>
                <a:cs typeface="Tw Cen MT"/>
              </a:rPr>
              <a:t> </a:t>
            </a:r>
            <a:r>
              <a:rPr sz="1800" dirty="0">
                <a:solidFill>
                  <a:srgbClr val="2D2B20"/>
                </a:solidFill>
                <a:latin typeface="Tw Cen MT"/>
                <a:cs typeface="Tw Cen MT"/>
              </a:rPr>
              <a:t>a</a:t>
            </a:r>
            <a:r>
              <a:rPr sz="1800" spc="-15" dirty="0">
                <a:solidFill>
                  <a:srgbClr val="2D2B20"/>
                </a:solidFill>
                <a:latin typeface="Tw Cen MT"/>
                <a:cs typeface="Tw Cen MT"/>
              </a:rPr>
              <a:t> </a:t>
            </a:r>
            <a:r>
              <a:rPr sz="1800" dirty="0">
                <a:solidFill>
                  <a:srgbClr val="2D2B20"/>
                </a:solidFill>
                <a:latin typeface="Tw Cen MT"/>
                <a:cs typeface="Tw Cen MT"/>
              </a:rPr>
              <a:t>single</a:t>
            </a:r>
            <a:r>
              <a:rPr sz="1800" spc="-15" dirty="0">
                <a:solidFill>
                  <a:srgbClr val="2D2B20"/>
                </a:solidFill>
                <a:latin typeface="Tw Cen MT"/>
                <a:cs typeface="Tw Cen MT"/>
              </a:rPr>
              <a:t> </a:t>
            </a:r>
            <a:r>
              <a:rPr sz="1800" spc="-20" dirty="0">
                <a:solidFill>
                  <a:srgbClr val="2D2B20"/>
                </a:solidFill>
                <a:latin typeface="Tw Cen MT"/>
                <a:cs typeface="Tw Cen MT"/>
              </a:rPr>
              <a:t>room </a:t>
            </a:r>
            <a:r>
              <a:rPr sz="1800" dirty="0">
                <a:solidFill>
                  <a:srgbClr val="2D2B20"/>
                </a:solidFill>
                <a:latin typeface="Tw Cen MT"/>
                <a:cs typeface="Tw Cen MT"/>
              </a:rPr>
              <a:t>occupancy</a:t>
            </a:r>
            <a:r>
              <a:rPr sz="1800" spc="15" dirty="0">
                <a:solidFill>
                  <a:srgbClr val="2D2B20"/>
                </a:solidFill>
                <a:latin typeface="Tw Cen MT"/>
                <a:cs typeface="Tw Cen MT"/>
              </a:rPr>
              <a:t> </a:t>
            </a:r>
            <a:r>
              <a:rPr sz="1800" dirty="0">
                <a:solidFill>
                  <a:srgbClr val="2D2B20"/>
                </a:solidFill>
                <a:latin typeface="Tw Cen MT"/>
                <a:cs typeface="Tw Cen MT"/>
              </a:rPr>
              <a:t>(SRO)</a:t>
            </a:r>
            <a:r>
              <a:rPr sz="1800" spc="15" dirty="0">
                <a:solidFill>
                  <a:srgbClr val="2D2B20"/>
                </a:solidFill>
                <a:latin typeface="Tw Cen MT"/>
                <a:cs typeface="Tw Cen MT"/>
              </a:rPr>
              <a:t> </a:t>
            </a:r>
            <a:r>
              <a:rPr sz="1800" dirty="0">
                <a:solidFill>
                  <a:srgbClr val="2D2B20"/>
                </a:solidFill>
                <a:latin typeface="Tw Cen MT"/>
                <a:cs typeface="Tw Cen MT"/>
              </a:rPr>
              <a:t>or</a:t>
            </a:r>
            <a:r>
              <a:rPr sz="1800" spc="10" dirty="0">
                <a:solidFill>
                  <a:srgbClr val="2D2B20"/>
                </a:solidFill>
                <a:latin typeface="Tw Cen MT"/>
                <a:cs typeface="Tw Cen MT"/>
              </a:rPr>
              <a:t> </a:t>
            </a:r>
            <a:r>
              <a:rPr sz="1800" dirty="0">
                <a:solidFill>
                  <a:srgbClr val="2D2B20"/>
                </a:solidFill>
                <a:latin typeface="Tw Cen MT"/>
                <a:cs typeface="Tw Cen MT"/>
              </a:rPr>
              <a:t>efficiency</a:t>
            </a:r>
            <a:r>
              <a:rPr sz="1800" spc="10" dirty="0">
                <a:solidFill>
                  <a:srgbClr val="2D2B20"/>
                </a:solidFill>
                <a:latin typeface="Tw Cen MT"/>
                <a:cs typeface="Tw Cen MT"/>
              </a:rPr>
              <a:t> </a:t>
            </a:r>
            <a:r>
              <a:rPr sz="1800" dirty="0">
                <a:solidFill>
                  <a:srgbClr val="2D2B20"/>
                </a:solidFill>
                <a:latin typeface="Tw Cen MT"/>
                <a:cs typeface="Tw Cen MT"/>
              </a:rPr>
              <a:t>apartment</a:t>
            </a:r>
            <a:r>
              <a:rPr sz="1800" spc="15" dirty="0">
                <a:solidFill>
                  <a:srgbClr val="2D2B20"/>
                </a:solidFill>
                <a:latin typeface="Tw Cen MT"/>
                <a:cs typeface="Tw Cen MT"/>
              </a:rPr>
              <a:t> </a:t>
            </a:r>
            <a:r>
              <a:rPr sz="1800" spc="-20" dirty="0">
                <a:solidFill>
                  <a:srgbClr val="2D2B20"/>
                </a:solidFill>
                <a:latin typeface="Tw Cen MT"/>
                <a:cs typeface="Tw Cen MT"/>
              </a:rPr>
              <a:t>unit </a:t>
            </a:r>
            <a:r>
              <a:rPr sz="1800" dirty="0">
                <a:solidFill>
                  <a:srgbClr val="2D2B20"/>
                </a:solidFill>
                <a:latin typeface="Tw Cen MT"/>
                <a:cs typeface="Tw Cen MT"/>
              </a:rPr>
              <a:t>where</a:t>
            </a:r>
            <a:r>
              <a:rPr sz="1800" spc="-5" dirty="0">
                <a:solidFill>
                  <a:srgbClr val="2D2B20"/>
                </a:solidFill>
                <a:latin typeface="Tw Cen MT"/>
                <a:cs typeface="Tw Cen MT"/>
              </a:rPr>
              <a:t> </a:t>
            </a:r>
            <a:r>
              <a:rPr sz="1800" dirty="0">
                <a:solidFill>
                  <a:srgbClr val="2D2B20"/>
                </a:solidFill>
                <a:latin typeface="Tw Cen MT"/>
                <a:cs typeface="Tw Cen MT"/>
              </a:rPr>
              <a:t>two</a:t>
            </a:r>
            <a:r>
              <a:rPr sz="1800" spc="-5" dirty="0">
                <a:solidFill>
                  <a:srgbClr val="2D2B20"/>
                </a:solidFill>
                <a:latin typeface="Tw Cen MT"/>
                <a:cs typeface="Tw Cen MT"/>
              </a:rPr>
              <a:t> </a:t>
            </a:r>
            <a:r>
              <a:rPr sz="1800" dirty="0">
                <a:solidFill>
                  <a:srgbClr val="2D2B20"/>
                </a:solidFill>
                <a:latin typeface="Tw Cen MT"/>
                <a:cs typeface="Tw Cen MT"/>
              </a:rPr>
              <a:t>or</a:t>
            </a:r>
            <a:r>
              <a:rPr sz="1800" spc="-5" dirty="0">
                <a:solidFill>
                  <a:srgbClr val="2D2B20"/>
                </a:solidFill>
                <a:latin typeface="Tw Cen MT"/>
                <a:cs typeface="Tw Cen MT"/>
              </a:rPr>
              <a:t> </a:t>
            </a:r>
            <a:r>
              <a:rPr sz="1800" dirty="0">
                <a:solidFill>
                  <a:srgbClr val="2D2B20"/>
                </a:solidFill>
                <a:latin typeface="Tw Cen MT"/>
                <a:cs typeface="Tw Cen MT"/>
              </a:rPr>
              <a:t>more persons</a:t>
            </a:r>
            <a:r>
              <a:rPr sz="1800" spc="-5" dirty="0">
                <a:solidFill>
                  <a:srgbClr val="2D2B20"/>
                </a:solidFill>
                <a:latin typeface="Tw Cen MT"/>
                <a:cs typeface="Tw Cen MT"/>
              </a:rPr>
              <a:t> </a:t>
            </a:r>
            <a:r>
              <a:rPr sz="1800" dirty="0">
                <a:solidFill>
                  <a:srgbClr val="2D2B20"/>
                </a:solidFill>
                <a:latin typeface="Tw Cen MT"/>
                <a:cs typeface="Tw Cen MT"/>
              </a:rPr>
              <a:t>reside</a:t>
            </a:r>
            <a:r>
              <a:rPr sz="1800" spc="-5" dirty="0">
                <a:solidFill>
                  <a:srgbClr val="2D2B20"/>
                </a:solidFill>
                <a:latin typeface="Tw Cen MT"/>
                <a:cs typeface="Tw Cen MT"/>
              </a:rPr>
              <a:t> </a:t>
            </a:r>
            <a:r>
              <a:rPr sz="1800" dirty="0">
                <a:solidFill>
                  <a:srgbClr val="2D2B20"/>
                </a:solidFill>
                <a:latin typeface="Tw Cen MT"/>
                <a:cs typeface="Tw Cen MT"/>
              </a:rPr>
              <a:t>or </a:t>
            </a:r>
            <a:r>
              <a:rPr sz="1800" spc="-10" dirty="0">
                <a:solidFill>
                  <a:srgbClr val="2D2B20"/>
                </a:solidFill>
                <a:latin typeface="Tw Cen MT"/>
                <a:cs typeface="Tw Cen MT"/>
              </a:rPr>
              <a:t>where </a:t>
            </a:r>
            <a:r>
              <a:rPr sz="1800" dirty="0">
                <a:solidFill>
                  <a:srgbClr val="2D2B20"/>
                </a:solidFill>
                <a:latin typeface="Tw Cen MT"/>
                <a:cs typeface="Tw Cen MT"/>
              </a:rPr>
              <a:t>there are</a:t>
            </a:r>
            <a:r>
              <a:rPr sz="1800" spc="5" dirty="0">
                <a:solidFill>
                  <a:srgbClr val="2D2B20"/>
                </a:solidFill>
                <a:latin typeface="Tw Cen MT"/>
                <a:cs typeface="Tw Cen MT"/>
              </a:rPr>
              <a:t> </a:t>
            </a:r>
            <a:r>
              <a:rPr sz="1800" dirty="0">
                <a:solidFill>
                  <a:srgbClr val="2D2B20"/>
                </a:solidFill>
                <a:latin typeface="Tw Cen MT"/>
                <a:cs typeface="Tw Cen MT"/>
              </a:rPr>
              <a:t>more than</a:t>
            </a:r>
            <a:r>
              <a:rPr sz="1800" spc="10" dirty="0">
                <a:solidFill>
                  <a:srgbClr val="2D2B20"/>
                </a:solidFill>
                <a:latin typeface="Tw Cen MT"/>
                <a:cs typeface="Tw Cen MT"/>
              </a:rPr>
              <a:t> </a:t>
            </a:r>
            <a:r>
              <a:rPr sz="1800" spc="-10" dirty="0">
                <a:solidFill>
                  <a:srgbClr val="2D2B20"/>
                </a:solidFill>
                <a:latin typeface="Tw Cen MT"/>
                <a:cs typeface="Tw Cen MT"/>
              </a:rPr>
              <a:t>one-</a:t>
            </a:r>
            <a:r>
              <a:rPr sz="1800" dirty="0">
                <a:solidFill>
                  <a:srgbClr val="2D2B20"/>
                </a:solidFill>
                <a:latin typeface="Tw Cen MT"/>
                <a:cs typeface="Tw Cen MT"/>
              </a:rPr>
              <a:t>and-a-half</a:t>
            </a:r>
            <a:r>
              <a:rPr sz="1800" spc="45" dirty="0">
                <a:solidFill>
                  <a:srgbClr val="2D2B20"/>
                </a:solidFill>
                <a:latin typeface="Tw Cen MT"/>
                <a:cs typeface="Tw Cen MT"/>
              </a:rPr>
              <a:t> </a:t>
            </a:r>
            <a:r>
              <a:rPr sz="1800" dirty="0">
                <a:solidFill>
                  <a:srgbClr val="2D2B20"/>
                </a:solidFill>
                <a:latin typeface="Tw Cen MT"/>
                <a:cs typeface="Tw Cen MT"/>
              </a:rPr>
              <a:t>persons</a:t>
            </a:r>
            <a:r>
              <a:rPr sz="1800" spc="5" dirty="0">
                <a:solidFill>
                  <a:srgbClr val="2D2B20"/>
                </a:solidFill>
                <a:latin typeface="Tw Cen MT"/>
                <a:cs typeface="Tw Cen MT"/>
              </a:rPr>
              <a:t> </a:t>
            </a:r>
            <a:r>
              <a:rPr sz="1800" spc="-25" dirty="0">
                <a:solidFill>
                  <a:srgbClr val="2D2B20"/>
                </a:solidFill>
                <a:latin typeface="Tw Cen MT"/>
                <a:cs typeface="Tw Cen MT"/>
              </a:rPr>
              <a:t>per </a:t>
            </a:r>
            <a:r>
              <a:rPr sz="1800" spc="-20" dirty="0">
                <a:solidFill>
                  <a:srgbClr val="2D2B20"/>
                </a:solidFill>
                <a:latin typeface="Tw Cen MT"/>
                <a:cs typeface="Tw Cen MT"/>
              </a:rPr>
              <a:t>room</a:t>
            </a:r>
            <a:endParaRPr sz="1800">
              <a:latin typeface="Tw Cen MT"/>
              <a:cs typeface="Tw Cen MT"/>
            </a:endParaRPr>
          </a:p>
        </p:txBody>
      </p:sp>
      <p:grpSp>
        <p:nvGrpSpPr>
          <p:cNvPr id="12" name="object 12"/>
          <p:cNvGrpSpPr/>
          <p:nvPr/>
        </p:nvGrpSpPr>
        <p:grpSpPr>
          <a:xfrm>
            <a:off x="5282500" y="4551712"/>
            <a:ext cx="953769" cy="638810"/>
            <a:chOff x="5282500" y="4551712"/>
            <a:chExt cx="953769" cy="638810"/>
          </a:xfrm>
        </p:grpSpPr>
        <p:pic>
          <p:nvPicPr>
            <p:cNvPr id="13" name="object 13"/>
            <p:cNvPicPr/>
            <p:nvPr/>
          </p:nvPicPr>
          <p:blipFill>
            <a:blip r:embed="rId2" cstate="print"/>
            <a:stretch>
              <a:fillRect/>
            </a:stretch>
          </p:blipFill>
          <p:spPr>
            <a:xfrm>
              <a:off x="6043512" y="4551712"/>
              <a:ext cx="113675" cy="114016"/>
            </a:xfrm>
            <a:prstGeom prst="rect">
              <a:avLst/>
            </a:prstGeom>
          </p:spPr>
        </p:pic>
        <p:pic>
          <p:nvPicPr>
            <p:cNvPr id="14" name="object 14"/>
            <p:cNvPicPr/>
            <p:nvPr/>
          </p:nvPicPr>
          <p:blipFill>
            <a:blip r:embed="rId2" cstate="print"/>
            <a:stretch>
              <a:fillRect/>
            </a:stretch>
          </p:blipFill>
          <p:spPr>
            <a:xfrm>
              <a:off x="5816160" y="4551712"/>
              <a:ext cx="113675" cy="114016"/>
            </a:xfrm>
            <a:prstGeom prst="rect">
              <a:avLst/>
            </a:prstGeom>
          </p:spPr>
        </p:pic>
        <p:pic>
          <p:nvPicPr>
            <p:cNvPr id="15" name="object 15"/>
            <p:cNvPicPr/>
            <p:nvPr/>
          </p:nvPicPr>
          <p:blipFill>
            <a:blip r:embed="rId2" cstate="print"/>
            <a:stretch>
              <a:fillRect/>
            </a:stretch>
          </p:blipFill>
          <p:spPr>
            <a:xfrm>
              <a:off x="5361451" y="4551712"/>
              <a:ext cx="113681" cy="114016"/>
            </a:xfrm>
            <a:prstGeom prst="rect">
              <a:avLst/>
            </a:prstGeom>
          </p:spPr>
        </p:pic>
        <p:pic>
          <p:nvPicPr>
            <p:cNvPr id="16" name="object 16"/>
            <p:cNvPicPr/>
            <p:nvPr/>
          </p:nvPicPr>
          <p:blipFill>
            <a:blip r:embed="rId3" cstate="print"/>
            <a:stretch>
              <a:fillRect/>
            </a:stretch>
          </p:blipFill>
          <p:spPr>
            <a:xfrm>
              <a:off x="5588808" y="4551712"/>
              <a:ext cx="113675" cy="114016"/>
            </a:xfrm>
            <a:prstGeom prst="rect">
              <a:avLst/>
            </a:prstGeom>
          </p:spPr>
        </p:pic>
        <p:sp>
          <p:nvSpPr>
            <p:cNvPr id="17" name="object 17"/>
            <p:cNvSpPr/>
            <p:nvPr/>
          </p:nvSpPr>
          <p:spPr>
            <a:xfrm>
              <a:off x="5282500" y="4677576"/>
              <a:ext cx="953769" cy="513080"/>
            </a:xfrm>
            <a:custGeom>
              <a:avLst/>
              <a:gdLst/>
              <a:ahLst/>
              <a:cxnLst/>
              <a:rect l="l" t="t" r="r" b="b"/>
              <a:pathLst>
                <a:path w="953770" h="513079">
                  <a:moveTo>
                    <a:pt x="829590" y="160"/>
                  </a:moveTo>
                  <a:lnTo>
                    <a:pt x="783001" y="3883"/>
                  </a:lnTo>
                  <a:lnTo>
                    <a:pt x="722362" y="34899"/>
                  </a:lnTo>
                  <a:lnTo>
                    <a:pt x="704174" y="111291"/>
                  </a:lnTo>
                  <a:lnTo>
                    <a:pt x="688259" y="39460"/>
                  </a:lnTo>
                  <a:lnTo>
                    <a:pt x="624867" y="4364"/>
                  </a:lnTo>
                  <a:lnTo>
                    <a:pt x="578598" y="0"/>
                  </a:lnTo>
                  <a:lnTo>
                    <a:pt x="555649" y="3883"/>
                  </a:lnTo>
                  <a:lnTo>
                    <a:pt x="521014" y="17797"/>
                  </a:lnTo>
                  <a:lnTo>
                    <a:pt x="495010" y="34899"/>
                  </a:lnTo>
                  <a:lnTo>
                    <a:pt x="491600" y="44021"/>
                  </a:lnTo>
                  <a:lnTo>
                    <a:pt x="476822" y="111291"/>
                  </a:lnTo>
                  <a:lnTo>
                    <a:pt x="460907" y="39460"/>
                  </a:lnTo>
                  <a:lnTo>
                    <a:pt x="397515" y="4364"/>
                  </a:lnTo>
                  <a:lnTo>
                    <a:pt x="351246" y="0"/>
                  </a:lnTo>
                  <a:lnTo>
                    <a:pt x="328297" y="3883"/>
                  </a:lnTo>
                  <a:lnTo>
                    <a:pt x="293662" y="17797"/>
                  </a:lnTo>
                  <a:lnTo>
                    <a:pt x="267659" y="34899"/>
                  </a:lnTo>
                  <a:lnTo>
                    <a:pt x="264248" y="44021"/>
                  </a:lnTo>
                  <a:lnTo>
                    <a:pt x="249470" y="110151"/>
                  </a:lnTo>
                  <a:lnTo>
                    <a:pt x="233556" y="39460"/>
                  </a:lnTo>
                  <a:lnTo>
                    <a:pt x="170164" y="4364"/>
                  </a:lnTo>
                  <a:lnTo>
                    <a:pt x="123893" y="0"/>
                  </a:lnTo>
                  <a:lnTo>
                    <a:pt x="100941" y="3883"/>
                  </a:lnTo>
                  <a:lnTo>
                    <a:pt x="40301" y="34899"/>
                  </a:lnTo>
                  <a:lnTo>
                    <a:pt x="515" y="209345"/>
                  </a:lnTo>
                  <a:lnTo>
                    <a:pt x="0" y="218770"/>
                  </a:lnTo>
                  <a:lnTo>
                    <a:pt x="3214" y="227446"/>
                  </a:lnTo>
                  <a:lnTo>
                    <a:pt x="9626" y="234198"/>
                  </a:lnTo>
                  <a:lnTo>
                    <a:pt x="22113" y="237850"/>
                  </a:lnTo>
                  <a:lnTo>
                    <a:pt x="29502" y="236603"/>
                  </a:lnTo>
                  <a:lnTo>
                    <a:pt x="36038" y="233004"/>
                  </a:lnTo>
                  <a:lnTo>
                    <a:pt x="41296" y="227267"/>
                  </a:lnTo>
                  <a:lnTo>
                    <a:pt x="44848" y="219607"/>
                  </a:lnTo>
                  <a:lnTo>
                    <a:pt x="78951" y="67964"/>
                  </a:lnTo>
                  <a:lnTo>
                    <a:pt x="78951" y="148916"/>
                  </a:lnTo>
                  <a:lnTo>
                    <a:pt x="44848" y="318802"/>
                  </a:lnTo>
                  <a:lnTo>
                    <a:pt x="78951" y="318802"/>
                  </a:lnTo>
                  <a:lnTo>
                    <a:pt x="78951" y="512631"/>
                  </a:lnTo>
                  <a:lnTo>
                    <a:pt x="124427" y="512631"/>
                  </a:lnTo>
                  <a:lnTo>
                    <a:pt x="124427" y="318802"/>
                  </a:lnTo>
                  <a:lnTo>
                    <a:pt x="147162" y="318802"/>
                  </a:lnTo>
                  <a:lnTo>
                    <a:pt x="147162" y="512631"/>
                  </a:lnTo>
                  <a:lnTo>
                    <a:pt x="192632" y="512631"/>
                  </a:lnTo>
                  <a:lnTo>
                    <a:pt x="192632" y="318802"/>
                  </a:lnTo>
                  <a:lnTo>
                    <a:pt x="226735" y="318802"/>
                  </a:lnTo>
                  <a:lnTo>
                    <a:pt x="192632" y="148916"/>
                  </a:lnTo>
                  <a:lnTo>
                    <a:pt x="192632" y="67964"/>
                  </a:lnTo>
                  <a:lnTo>
                    <a:pt x="226735" y="220747"/>
                  </a:lnTo>
                  <a:lnTo>
                    <a:pt x="229630" y="227927"/>
                  </a:lnTo>
                  <a:lnTo>
                    <a:pt x="234550" y="233717"/>
                  </a:lnTo>
                  <a:lnTo>
                    <a:pt x="240962" y="237582"/>
                  </a:lnTo>
                  <a:lnTo>
                    <a:pt x="248334" y="238990"/>
                  </a:lnTo>
                  <a:lnTo>
                    <a:pt x="255705" y="237743"/>
                  </a:lnTo>
                  <a:lnTo>
                    <a:pt x="262117" y="234144"/>
                  </a:lnTo>
                  <a:lnTo>
                    <a:pt x="267037" y="228408"/>
                  </a:lnTo>
                  <a:lnTo>
                    <a:pt x="269932" y="220747"/>
                  </a:lnTo>
                  <a:lnTo>
                    <a:pt x="306308" y="67964"/>
                  </a:lnTo>
                  <a:lnTo>
                    <a:pt x="306308" y="512631"/>
                  </a:lnTo>
                  <a:lnTo>
                    <a:pt x="351779" y="512631"/>
                  </a:lnTo>
                  <a:lnTo>
                    <a:pt x="351779" y="250392"/>
                  </a:lnTo>
                  <a:lnTo>
                    <a:pt x="374514" y="250392"/>
                  </a:lnTo>
                  <a:lnTo>
                    <a:pt x="374514" y="512631"/>
                  </a:lnTo>
                  <a:lnTo>
                    <a:pt x="419984" y="512631"/>
                  </a:lnTo>
                  <a:lnTo>
                    <a:pt x="419984" y="67964"/>
                  </a:lnTo>
                  <a:lnTo>
                    <a:pt x="454087" y="220747"/>
                  </a:lnTo>
                  <a:lnTo>
                    <a:pt x="457000" y="227927"/>
                  </a:lnTo>
                  <a:lnTo>
                    <a:pt x="462044" y="233717"/>
                  </a:lnTo>
                  <a:lnTo>
                    <a:pt x="468794" y="237582"/>
                  </a:lnTo>
                  <a:lnTo>
                    <a:pt x="476822" y="238990"/>
                  </a:lnTo>
                  <a:lnTo>
                    <a:pt x="484193" y="237743"/>
                  </a:lnTo>
                  <a:lnTo>
                    <a:pt x="490605" y="234144"/>
                  </a:lnTo>
                  <a:lnTo>
                    <a:pt x="495525" y="228408"/>
                  </a:lnTo>
                  <a:lnTo>
                    <a:pt x="498421" y="220747"/>
                  </a:lnTo>
                  <a:lnTo>
                    <a:pt x="533660" y="67964"/>
                  </a:lnTo>
                  <a:lnTo>
                    <a:pt x="533660" y="150057"/>
                  </a:lnTo>
                  <a:lnTo>
                    <a:pt x="499557" y="318802"/>
                  </a:lnTo>
                  <a:lnTo>
                    <a:pt x="533660" y="318802"/>
                  </a:lnTo>
                  <a:lnTo>
                    <a:pt x="533660" y="512631"/>
                  </a:lnTo>
                  <a:lnTo>
                    <a:pt x="579130" y="512631"/>
                  </a:lnTo>
                  <a:lnTo>
                    <a:pt x="579130" y="318802"/>
                  </a:lnTo>
                  <a:lnTo>
                    <a:pt x="601866" y="318802"/>
                  </a:lnTo>
                  <a:lnTo>
                    <a:pt x="601866" y="512631"/>
                  </a:lnTo>
                  <a:lnTo>
                    <a:pt x="647336" y="512631"/>
                  </a:lnTo>
                  <a:lnTo>
                    <a:pt x="647336" y="318802"/>
                  </a:lnTo>
                  <a:lnTo>
                    <a:pt x="681439" y="318802"/>
                  </a:lnTo>
                  <a:lnTo>
                    <a:pt x="647336" y="147776"/>
                  </a:lnTo>
                  <a:lnTo>
                    <a:pt x="647336" y="67964"/>
                  </a:lnTo>
                  <a:lnTo>
                    <a:pt x="681439" y="220747"/>
                  </a:lnTo>
                  <a:lnTo>
                    <a:pt x="684352" y="227927"/>
                  </a:lnTo>
                  <a:lnTo>
                    <a:pt x="689396" y="233717"/>
                  </a:lnTo>
                  <a:lnTo>
                    <a:pt x="696145" y="237582"/>
                  </a:lnTo>
                  <a:lnTo>
                    <a:pt x="704174" y="238990"/>
                  </a:lnTo>
                  <a:lnTo>
                    <a:pt x="711563" y="237743"/>
                  </a:lnTo>
                  <a:lnTo>
                    <a:pt x="718099" y="234144"/>
                  </a:lnTo>
                  <a:lnTo>
                    <a:pt x="723357" y="228408"/>
                  </a:lnTo>
                  <a:lnTo>
                    <a:pt x="726909" y="220747"/>
                  </a:lnTo>
                  <a:lnTo>
                    <a:pt x="761012" y="67964"/>
                  </a:lnTo>
                  <a:lnTo>
                    <a:pt x="761012" y="512631"/>
                  </a:lnTo>
                  <a:lnTo>
                    <a:pt x="806482" y="512631"/>
                  </a:lnTo>
                  <a:lnTo>
                    <a:pt x="806482" y="250392"/>
                  </a:lnTo>
                  <a:lnTo>
                    <a:pt x="829217" y="250392"/>
                  </a:lnTo>
                  <a:lnTo>
                    <a:pt x="829217" y="512631"/>
                  </a:lnTo>
                  <a:lnTo>
                    <a:pt x="874688" y="512631"/>
                  </a:lnTo>
                  <a:lnTo>
                    <a:pt x="874688" y="67964"/>
                  </a:lnTo>
                  <a:lnTo>
                    <a:pt x="908790" y="220747"/>
                  </a:lnTo>
                  <a:lnTo>
                    <a:pt x="911703" y="227927"/>
                  </a:lnTo>
                  <a:lnTo>
                    <a:pt x="916748" y="233717"/>
                  </a:lnTo>
                  <a:lnTo>
                    <a:pt x="923497" y="237582"/>
                  </a:lnTo>
                  <a:lnTo>
                    <a:pt x="937209" y="238990"/>
                  </a:lnTo>
                  <a:lnTo>
                    <a:pt x="946250" y="233253"/>
                  </a:lnTo>
                  <a:lnTo>
                    <a:pt x="950992" y="226733"/>
                  </a:lnTo>
                  <a:lnTo>
                    <a:pt x="953390" y="218930"/>
                  </a:lnTo>
                  <a:lnTo>
                    <a:pt x="953124" y="210486"/>
                  </a:lnTo>
                  <a:lnTo>
                    <a:pt x="915611" y="39460"/>
                  </a:lnTo>
                  <a:lnTo>
                    <a:pt x="913337" y="34899"/>
                  </a:lnTo>
                  <a:lnTo>
                    <a:pt x="887334" y="17369"/>
                  </a:lnTo>
                  <a:lnTo>
                    <a:pt x="852219" y="4364"/>
                  </a:lnTo>
                  <a:lnTo>
                    <a:pt x="829590" y="160"/>
                  </a:lnTo>
                  <a:close/>
                </a:path>
              </a:pathLst>
            </a:custGeom>
            <a:solidFill>
              <a:srgbClr val="C79F5D"/>
            </a:solidFill>
          </p:spPr>
          <p:txBody>
            <a:bodyPr wrap="square" lIns="0" tIns="0" rIns="0" bIns="0" rtlCol="0"/>
            <a:lstStyle/>
            <a:p>
              <a:endParaRPr/>
            </a:p>
          </p:txBody>
        </p:sp>
      </p:grpSp>
      <p:sp>
        <p:nvSpPr>
          <p:cNvPr id="18" name="object 18"/>
          <p:cNvSpPr txBox="1"/>
          <p:nvPr/>
        </p:nvSpPr>
        <p:spPr>
          <a:xfrm>
            <a:off x="6508495" y="5896609"/>
            <a:ext cx="4159250" cy="748030"/>
          </a:xfrm>
          <a:prstGeom prst="rect">
            <a:avLst/>
          </a:prstGeom>
        </p:spPr>
        <p:txBody>
          <a:bodyPr vert="horz" wrap="square" lIns="0" tIns="62865" rIns="0" bIns="0" rtlCol="0">
            <a:spAutoFit/>
          </a:bodyPr>
          <a:lstStyle/>
          <a:p>
            <a:pPr marL="12700" marR="5080">
              <a:lnSpc>
                <a:spcPct val="81700"/>
              </a:lnSpc>
              <a:spcBef>
                <a:spcPts val="495"/>
              </a:spcBef>
              <a:tabLst>
                <a:tab pos="1682750" algn="l"/>
              </a:tabLst>
            </a:pPr>
            <a:r>
              <a:rPr sz="1800" dirty="0">
                <a:solidFill>
                  <a:srgbClr val="2D2B20"/>
                </a:solidFill>
                <a:latin typeface="Tw Cen MT"/>
                <a:cs typeface="Tw Cen MT"/>
              </a:rPr>
              <a:t>Exiting </a:t>
            </a:r>
            <a:r>
              <a:rPr sz="1800" spc="-10" dirty="0">
                <a:solidFill>
                  <a:srgbClr val="2D2B20"/>
                </a:solidFill>
                <a:latin typeface="Tw Cen MT"/>
                <a:cs typeface="Tw Cen MT"/>
              </a:rPr>
              <a:t>Institution:</a:t>
            </a:r>
            <a:r>
              <a:rPr sz="1800" dirty="0">
                <a:solidFill>
                  <a:srgbClr val="2D2B20"/>
                </a:solidFill>
                <a:latin typeface="Tw Cen MT"/>
                <a:cs typeface="Tw Cen MT"/>
              </a:rPr>
              <a:t>	Is</a:t>
            </a:r>
            <a:r>
              <a:rPr sz="1800" spc="-35" dirty="0">
                <a:solidFill>
                  <a:srgbClr val="2D2B20"/>
                </a:solidFill>
                <a:latin typeface="Tw Cen MT"/>
                <a:cs typeface="Tw Cen MT"/>
              </a:rPr>
              <a:t> </a:t>
            </a:r>
            <a:r>
              <a:rPr sz="1800" dirty="0">
                <a:solidFill>
                  <a:srgbClr val="2D2B20"/>
                </a:solidFill>
                <a:latin typeface="Tw Cen MT"/>
                <a:cs typeface="Tw Cen MT"/>
              </a:rPr>
              <a:t>exiting</a:t>
            </a:r>
            <a:r>
              <a:rPr sz="1800" spc="-15" dirty="0">
                <a:solidFill>
                  <a:srgbClr val="2D2B20"/>
                </a:solidFill>
                <a:latin typeface="Tw Cen MT"/>
                <a:cs typeface="Tw Cen MT"/>
              </a:rPr>
              <a:t> </a:t>
            </a:r>
            <a:r>
              <a:rPr sz="1800" dirty="0">
                <a:solidFill>
                  <a:srgbClr val="2D2B20"/>
                </a:solidFill>
                <a:latin typeface="Tw Cen MT"/>
                <a:cs typeface="Tw Cen MT"/>
              </a:rPr>
              <a:t>a</a:t>
            </a:r>
            <a:r>
              <a:rPr sz="1800" spc="-15" dirty="0">
                <a:solidFill>
                  <a:srgbClr val="2D2B20"/>
                </a:solidFill>
                <a:latin typeface="Tw Cen MT"/>
                <a:cs typeface="Tw Cen MT"/>
              </a:rPr>
              <a:t> </a:t>
            </a:r>
            <a:r>
              <a:rPr sz="1800" dirty="0">
                <a:solidFill>
                  <a:srgbClr val="2D2B20"/>
                </a:solidFill>
                <a:latin typeface="Tw Cen MT"/>
                <a:cs typeface="Tw Cen MT"/>
              </a:rPr>
              <a:t>publicly</a:t>
            </a:r>
            <a:r>
              <a:rPr sz="1800" spc="-15" dirty="0">
                <a:solidFill>
                  <a:srgbClr val="2D2B20"/>
                </a:solidFill>
                <a:latin typeface="Tw Cen MT"/>
                <a:cs typeface="Tw Cen MT"/>
              </a:rPr>
              <a:t> </a:t>
            </a:r>
            <a:r>
              <a:rPr sz="1800" spc="-10" dirty="0">
                <a:solidFill>
                  <a:srgbClr val="2D2B20"/>
                </a:solidFill>
                <a:latin typeface="Tw Cen MT"/>
                <a:cs typeface="Tw Cen MT"/>
              </a:rPr>
              <a:t>funded </a:t>
            </a:r>
            <a:r>
              <a:rPr sz="1800" dirty="0">
                <a:solidFill>
                  <a:srgbClr val="2D2B20"/>
                </a:solidFill>
                <a:latin typeface="Tw Cen MT"/>
                <a:cs typeface="Tw Cen MT"/>
              </a:rPr>
              <a:t>institution</a:t>
            </a:r>
            <a:r>
              <a:rPr sz="1800" spc="-30" dirty="0">
                <a:solidFill>
                  <a:srgbClr val="2D2B20"/>
                </a:solidFill>
                <a:latin typeface="Tw Cen MT"/>
                <a:cs typeface="Tw Cen MT"/>
              </a:rPr>
              <a:t> </a:t>
            </a:r>
            <a:r>
              <a:rPr sz="1800" dirty="0">
                <a:solidFill>
                  <a:srgbClr val="2D2B20"/>
                </a:solidFill>
                <a:latin typeface="Tw Cen MT"/>
                <a:cs typeface="Tw Cen MT"/>
              </a:rPr>
              <a:t>or</a:t>
            </a:r>
            <a:r>
              <a:rPr sz="1800" spc="-20" dirty="0">
                <a:solidFill>
                  <a:srgbClr val="2D2B20"/>
                </a:solidFill>
                <a:latin typeface="Tw Cen MT"/>
                <a:cs typeface="Tw Cen MT"/>
              </a:rPr>
              <a:t> </a:t>
            </a:r>
            <a:r>
              <a:rPr sz="1800" dirty="0">
                <a:solidFill>
                  <a:srgbClr val="2D2B20"/>
                </a:solidFill>
                <a:latin typeface="Tw Cen MT"/>
                <a:cs typeface="Tw Cen MT"/>
              </a:rPr>
              <a:t>system</a:t>
            </a:r>
            <a:r>
              <a:rPr sz="1800" spc="-20" dirty="0">
                <a:solidFill>
                  <a:srgbClr val="2D2B20"/>
                </a:solidFill>
                <a:latin typeface="Tw Cen MT"/>
                <a:cs typeface="Tw Cen MT"/>
              </a:rPr>
              <a:t> </a:t>
            </a:r>
            <a:r>
              <a:rPr sz="1800" dirty="0">
                <a:solidFill>
                  <a:srgbClr val="2D2B20"/>
                </a:solidFill>
                <a:latin typeface="Tw Cen MT"/>
                <a:cs typeface="Tw Cen MT"/>
              </a:rPr>
              <a:t>of</a:t>
            </a:r>
            <a:r>
              <a:rPr sz="1800" spc="30" dirty="0">
                <a:solidFill>
                  <a:srgbClr val="2D2B20"/>
                </a:solidFill>
                <a:latin typeface="Tw Cen MT"/>
                <a:cs typeface="Tw Cen MT"/>
              </a:rPr>
              <a:t> </a:t>
            </a:r>
            <a:r>
              <a:rPr sz="1800" dirty="0">
                <a:solidFill>
                  <a:srgbClr val="2D2B20"/>
                </a:solidFill>
                <a:latin typeface="Tw Cen MT"/>
                <a:cs typeface="Tw Cen MT"/>
              </a:rPr>
              <a:t>care</a:t>
            </a:r>
            <a:r>
              <a:rPr sz="1800" spc="-20" dirty="0">
                <a:solidFill>
                  <a:srgbClr val="2D2B20"/>
                </a:solidFill>
                <a:latin typeface="Tw Cen MT"/>
                <a:cs typeface="Tw Cen MT"/>
              </a:rPr>
              <a:t> </a:t>
            </a:r>
            <a:r>
              <a:rPr sz="1800" dirty="0">
                <a:solidFill>
                  <a:srgbClr val="2D2B20"/>
                </a:solidFill>
                <a:latin typeface="Tw Cen MT"/>
                <a:cs typeface="Tw Cen MT"/>
              </a:rPr>
              <a:t>(e.g.,</a:t>
            </a:r>
            <a:r>
              <a:rPr sz="1800" spc="-25" dirty="0">
                <a:solidFill>
                  <a:srgbClr val="2D2B20"/>
                </a:solidFill>
                <a:latin typeface="Tw Cen MT"/>
                <a:cs typeface="Tw Cen MT"/>
              </a:rPr>
              <a:t> </a:t>
            </a:r>
            <a:r>
              <a:rPr sz="1800" dirty="0">
                <a:solidFill>
                  <a:srgbClr val="2D2B20"/>
                </a:solidFill>
                <a:latin typeface="Tw Cen MT"/>
                <a:cs typeface="Tw Cen MT"/>
              </a:rPr>
              <a:t>jail,</a:t>
            </a:r>
            <a:r>
              <a:rPr sz="1800" spc="-25" dirty="0">
                <a:solidFill>
                  <a:srgbClr val="2D2B20"/>
                </a:solidFill>
                <a:latin typeface="Tw Cen MT"/>
                <a:cs typeface="Tw Cen MT"/>
              </a:rPr>
              <a:t> </a:t>
            </a:r>
            <a:r>
              <a:rPr sz="1800" spc="-10" dirty="0">
                <a:solidFill>
                  <a:srgbClr val="2D2B20"/>
                </a:solidFill>
                <a:latin typeface="Tw Cen MT"/>
                <a:cs typeface="Tw Cen MT"/>
              </a:rPr>
              <a:t>prison, </a:t>
            </a:r>
            <a:r>
              <a:rPr sz="1800" dirty="0">
                <a:solidFill>
                  <a:srgbClr val="2D2B20"/>
                </a:solidFill>
                <a:latin typeface="Tw Cen MT"/>
                <a:cs typeface="Tw Cen MT"/>
              </a:rPr>
              <a:t>psychiatric hospital,</a:t>
            </a:r>
            <a:r>
              <a:rPr sz="1800" spc="-5" dirty="0">
                <a:solidFill>
                  <a:srgbClr val="2D2B20"/>
                </a:solidFill>
                <a:latin typeface="Tw Cen MT"/>
                <a:cs typeface="Tw Cen MT"/>
              </a:rPr>
              <a:t> </a:t>
            </a:r>
            <a:r>
              <a:rPr sz="1800" spc="-10" dirty="0">
                <a:solidFill>
                  <a:srgbClr val="2D2B20"/>
                </a:solidFill>
                <a:latin typeface="Tw Cen MT"/>
                <a:cs typeface="Tw Cen MT"/>
              </a:rPr>
              <a:t>etc.);</a:t>
            </a:r>
            <a:endParaRPr sz="1800">
              <a:latin typeface="Tw Cen MT"/>
              <a:cs typeface="Tw Cen MT"/>
            </a:endParaRPr>
          </a:p>
        </p:txBody>
      </p:sp>
      <p:sp>
        <p:nvSpPr>
          <p:cNvPr id="19" name="object 19"/>
          <p:cNvSpPr/>
          <p:nvPr/>
        </p:nvSpPr>
        <p:spPr>
          <a:xfrm>
            <a:off x="5293245" y="5898806"/>
            <a:ext cx="932180" cy="773430"/>
          </a:xfrm>
          <a:custGeom>
            <a:avLst/>
            <a:gdLst/>
            <a:ahLst/>
            <a:cxnLst/>
            <a:rect l="l" t="t" r="r" b="b"/>
            <a:pathLst>
              <a:path w="932179" h="773429">
                <a:moveTo>
                  <a:pt x="663981" y="198628"/>
                </a:moveTo>
                <a:lnTo>
                  <a:pt x="466064" y="0"/>
                </a:lnTo>
                <a:lnTo>
                  <a:pt x="268160" y="198628"/>
                </a:lnTo>
                <a:lnTo>
                  <a:pt x="300215" y="230771"/>
                </a:lnTo>
                <a:lnTo>
                  <a:pt x="466064" y="64541"/>
                </a:lnTo>
                <a:lnTo>
                  <a:pt x="631926" y="230771"/>
                </a:lnTo>
                <a:lnTo>
                  <a:pt x="663981" y="198628"/>
                </a:lnTo>
                <a:close/>
              </a:path>
              <a:path w="932179" h="773429">
                <a:moveTo>
                  <a:pt x="932141" y="294513"/>
                </a:moveTo>
                <a:lnTo>
                  <a:pt x="863930" y="294513"/>
                </a:lnTo>
                <a:lnTo>
                  <a:pt x="863930" y="385724"/>
                </a:lnTo>
                <a:lnTo>
                  <a:pt x="863930" y="454139"/>
                </a:lnTo>
                <a:lnTo>
                  <a:pt x="863930" y="499745"/>
                </a:lnTo>
                <a:lnTo>
                  <a:pt x="863930" y="568147"/>
                </a:lnTo>
                <a:lnTo>
                  <a:pt x="863930" y="613752"/>
                </a:lnTo>
                <a:lnTo>
                  <a:pt x="863930" y="682167"/>
                </a:lnTo>
                <a:lnTo>
                  <a:pt x="795731" y="682167"/>
                </a:lnTo>
                <a:lnTo>
                  <a:pt x="795731" y="613752"/>
                </a:lnTo>
                <a:lnTo>
                  <a:pt x="863930" y="613752"/>
                </a:lnTo>
                <a:lnTo>
                  <a:pt x="863930" y="568147"/>
                </a:lnTo>
                <a:lnTo>
                  <a:pt x="795731" y="568147"/>
                </a:lnTo>
                <a:lnTo>
                  <a:pt x="795731" y="499745"/>
                </a:lnTo>
                <a:lnTo>
                  <a:pt x="863930" y="499745"/>
                </a:lnTo>
                <a:lnTo>
                  <a:pt x="863930" y="454139"/>
                </a:lnTo>
                <a:lnTo>
                  <a:pt x="795731" y="454139"/>
                </a:lnTo>
                <a:lnTo>
                  <a:pt x="795731" y="385724"/>
                </a:lnTo>
                <a:lnTo>
                  <a:pt x="863930" y="385724"/>
                </a:lnTo>
                <a:lnTo>
                  <a:pt x="863930" y="294513"/>
                </a:lnTo>
                <a:lnTo>
                  <a:pt x="750265" y="294513"/>
                </a:lnTo>
                <a:lnTo>
                  <a:pt x="750265" y="385724"/>
                </a:lnTo>
                <a:lnTo>
                  <a:pt x="750265" y="454139"/>
                </a:lnTo>
                <a:lnTo>
                  <a:pt x="750265" y="499745"/>
                </a:lnTo>
                <a:lnTo>
                  <a:pt x="750265" y="568147"/>
                </a:lnTo>
                <a:lnTo>
                  <a:pt x="750265" y="613752"/>
                </a:lnTo>
                <a:lnTo>
                  <a:pt x="750265" y="682167"/>
                </a:lnTo>
                <a:lnTo>
                  <a:pt x="682053" y="682167"/>
                </a:lnTo>
                <a:lnTo>
                  <a:pt x="682053" y="613752"/>
                </a:lnTo>
                <a:lnTo>
                  <a:pt x="750265" y="613752"/>
                </a:lnTo>
                <a:lnTo>
                  <a:pt x="750265" y="568147"/>
                </a:lnTo>
                <a:lnTo>
                  <a:pt x="682053" y="568147"/>
                </a:lnTo>
                <a:lnTo>
                  <a:pt x="682053" y="499745"/>
                </a:lnTo>
                <a:lnTo>
                  <a:pt x="750265" y="499745"/>
                </a:lnTo>
                <a:lnTo>
                  <a:pt x="750265" y="454139"/>
                </a:lnTo>
                <a:lnTo>
                  <a:pt x="682053" y="454139"/>
                </a:lnTo>
                <a:lnTo>
                  <a:pt x="682053" y="385724"/>
                </a:lnTo>
                <a:lnTo>
                  <a:pt x="750265" y="385724"/>
                </a:lnTo>
                <a:lnTo>
                  <a:pt x="750265" y="294513"/>
                </a:lnTo>
                <a:lnTo>
                  <a:pt x="636587" y="294513"/>
                </a:lnTo>
                <a:lnTo>
                  <a:pt x="636587" y="385724"/>
                </a:lnTo>
                <a:lnTo>
                  <a:pt x="636587" y="454139"/>
                </a:lnTo>
                <a:lnTo>
                  <a:pt x="636587" y="499745"/>
                </a:lnTo>
                <a:lnTo>
                  <a:pt x="636587" y="568147"/>
                </a:lnTo>
                <a:lnTo>
                  <a:pt x="636587" y="613752"/>
                </a:lnTo>
                <a:lnTo>
                  <a:pt x="636587" y="682167"/>
                </a:lnTo>
                <a:lnTo>
                  <a:pt x="568375" y="682167"/>
                </a:lnTo>
                <a:lnTo>
                  <a:pt x="568375" y="613752"/>
                </a:lnTo>
                <a:lnTo>
                  <a:pt x="636587" y="613752"/>
                </a:lnTo>
                <a:lnTo>
                  <a:pt x="636587" y="568147"/>
                </a:lnTo>
                <a:lnTo>
                  <a:pt x="568375" y="568147"/>
                </a:lnTo>
                <a:lnTo>
                  <a:pt x="568375" y="499745"/>
                </a:lnTo>
                <a:lnTo>
                  <a:pt x="636587" y="499745"/>
                </a:lnTo>
                <a:lnTo>
                  <a:pt x="636587" y="454139"/>
                </a:lnTo>
                <a:lnTo>
                  <a:pt x="568375" y="454139"/>
                </a:lnTo>
                <a:lnTo>
                  <a:pt x="568375" y="397129"/>
                </a:lnTo>
                <a:lnTo>
                  <a:pt x="568375" y="385724"/>
                </a:lnTo>
                <a:lnTo>
                  <a:pt x="636587" y="385724"/>
                </a:lnTo>
                <a:lnTo>
                  <a:pt x="636587" y="294513"/>
                </a:lnTo>
                <a:lnTo>
                  <a:pt x="602475" y="294513"/>
                </a:lnTo>
                <a:lnTo>
                  <a:pt x="602475" y="260311"/>
                </a:lnTo>
                <a:lnTo>
                  <a:pt x="601116" y="258940"/>
                </a:lnTo>
                <a:lnTo>
                  <a:pt x="579742" y="237502"/>
                </a:lnTo>
                <a:lnTo>
                  <a:pt x="545642" y="203301"/>
                </a:lnTo>
                <a:lnTo>
                  <a:pt x="545642" y="295884"/>
                </a:lnTo>
                <a:lnTo>
                  <a:pt x="508469" y="317309"/>
                </a:lnTo>
                <a:lnTo>
                  <a:pt x="545642" y="338747"/>
                </a:lnTo>
                <a:lnTo>
                  <a:pt x="524383" y="375691"/>
                </a:lnTo>
                <a:lnTo>
                  <a:pt x="511543" y="368236"/>
                </a:lnTo>
                <a:lnTo>
                  <a:pt x="511543" y="568147"/>
                </a:lnTo>
                <a:lnTo>
                  <a:pt x="511543" y="727773"/>
                </a:lnTo>
                <a:lnTo>
                  <a:pt x="420598" y="727773"/>
                </a:lnTo>
                <a:lnTo>
                  <a:pt x="420598" y="682167"/>
                </a:lnTo>
                <a:lnTo>
                  <a:pt x="420598" y="613752"/>
                </a:lnTo>
                <a:lnTo>
                  <a:pt x="420598" y="568147"/>
                </a:lnTo>
                <a:lnTo>
                  <a:pt x="511543" y="568147"/>
                </a:lnTo>
                <a:lnTo>
                  <a:pt x="511543" y="368236"/>
                </a:lnTo>
                <a:lnTo>
                  <a:pt x="487324" y="354139"/>
                </a:lnTo>
                <a:lnTo>
                  <a:pt x="487324" y="397129"/>
                </a:lnTo>
                <a:lnTo>
                  <a:pt x="444817" y="397129"/>
                </a:lnTo>
                <a:lnTo>
                  <a:pt x="444817" y="385724"/>
                </a:lnTo>
                <a:lnTo>
                  <a:pt x="444817" y="375691"/>
                </a:lnTo>
                <a:lnTo>
                  <a:pt x="444817" y="354139"/>
                </a:lnTo>
                <a:lnTo>
                  <a:pt x="407758" y="375691"/>
                </a:lnTo>
                <a:lnTo>
                  <a:pt x="386499" y="338747"/>
                </a:lnTo>
                <a:lnTo>
                  <a:pt x="423672" y="317309"/>
                </a:lnTo>
                <a:lnTo>
                  <a:pt x="386499" y="295884"/>
                </a:lnTo>
                <a:lnTo>
                  <a:pt x="407758" y="258940"/>
                </a:lnTo>
                <a:lnTo>
                  <a:pt x="444817" y="280492"/>
                </a:lnTo>
                <a:lnTo>
                  <a:pt x="444817" y="258940"/>
                </a:lnTo>
                <a:lnTo>
                  <a:pt x="444817" y="237502"/>
                </a:lnTo>
                <a:lnTo>
                  <a:pt x="487324" y="237502"/>
                </a:lnTo>
                <a:lnTo>
                  <a:pt x="487324" y="280492"/>
                </a:lnTo>
                <a:lnTo>
                  <a:pt x="524383" y="258940"/>
                </a:lnTo>
                <a:lnTo>
                  <a:pt x="545642" y="295884"/>
                </a:lnTo>
                <a:lnTo>
                  <a:pt x="545642" y="203301"/>
                </a:lnTo>
                <a:lnTo>
                  <a:pt x="466064" y="123482"/>
                </a:lnTo>
                <a:lnTo>
                  <a:pt x="363766" y="226098"/>
                </a:lnTo>
                <a:lnTo>
                  <a:pt x="363766" y="385724"/>
                </a:lnTo>
                <a:lnTo>
                  <a:pt x="363766" y="454139"/>
                </a:lnTo>
                <a:lnTo>
                  <a:pt x="363766" y="499745"/>
                </a:lnTo>
                <a:lnTo>
                  <a:pt x="363766" y="568147"/>
                </a:lnTo>
                <a:lnTo>
                  <a:pt x="363766" y="613752"/>
                </a:lnTo>
                <a:lnTo>
                  <a:pt x="363766" y="682167"/>
                </a:lnTo>
                <a:lnTo>
                  <a:pt x="295554" y="682167"/>
                </a:lnTo>
                <a:lnTo>
                  <a:pt x="295554" y="613752"/>
                </a:lnTo>
                <a:lnTo>
                  <a:pt x="363766" y="613752"/>
                </a:lnTo>
                <a:lnTo>
                  <a:pt x="363766" y="568147"/>
                </a:lnTo>
                <a:lnTo>
                  <a:pt x="295554" y="568147"/>
                </a:lnTo>
                <a:lnTo>
                  <a:pt x="295554" y="499745"/>
                </a:lnTo>
                <a:lnTo>
                  <a:pt x="363766" y="499745"/>
                </a:lnTo>
                <a:lnTo>
                  <a:pt x="363766" y="454139"/>
                </a:lnTo>
                <a:lnTo>
                  <a:pt x="295554" y="454139"/>
                </a:lnTo>
                <a:lnTo>
                  <a:pt x="295554" y="385724"/>
                </a:lnTo>
                <a:lnTo>
                  <a:pt x="363766" y="385724"/>
                </a:lnTo>
                <a:lnTo>
                  <a:pt x="363766" y="226098"/>
                </a:lnTo>
                <a:lnTo>
                  <a:pt x="329653" y="260311"/>
                </a:lnTo>
                <a:lnTo>
                  <a:pt x="329653" y="294513"/>
                </a:lnTo>
                <a:lnTo>
                  <a:pt x="250088" y="294513"/>
                </a:lnTo>
                <a:lnTo>
                  <a:pt x="250088" y="682167"/>
                </a:lnTo>
                <a:lnTo>
                  <a:pt x="181876" y="682167"/>
                </a:lnTo>
                <a:lnTo>
                  <a:pt x="181876" y="613752"/>
                </a:lnTo>
                <a:lnTo>
                  <a:pt x="250088" y="613752"/>
                </a:lnTo>
                <a:lnTo>
                  <a:pt x="250088" y="568147"/>
                </a:lnTo>
                <a:lnTo>
                  <a:pt x="181876" y="568147"/>
                </a:lnTo>
                <a:lnTo>
                  <a:pt x="181876" y="499745"/>
                </a:lnTo>
                <a:lnTo>
                  <a:pt x="250088" y="499745"/>
                </a:lnTo>
                <a:lnTo>
                  <a:pt x="250088" y="454139"/>
                </a:lnTo>
                <a:lnTo>
                  <a:pt x="181876" y="454139"/>
                </a:lnTo>
                <a:lnTo>
                  <a:pt x="181876" y="385724"/>
                </a:lnTo>
                <a:lnTo>
                  <a:pt x="250088" y="385724"/>
                </a:lnTo>
                <a:lnTo>
                  <a:pt x="250088" y="294513"/>
                </a:lnTo>
                <a:lnTo>
                  <a:pt x="136410" y="294513"/>
                </a:lnTo>
                <a:lnTo>
                  <a:pt x="136410" y="385724"/>
                </a:lnTo>
                <a:lnTo>
                  <a:pt x="136410" y="454139"/>
                </a:lnTo>
                <a:lnTo>
                  <a:pt x="136410" y="499745"/>
                </a:lnTo>
                <a:lnTo>
                  <a:pt x="136410" y="568147"/>
                </a:lnTo>
                <a:lnTo>
                  <a:pt x="136410" y="613752"/>
                </a:lnTo>
                <a:lnTo>
                  <a:pt x="136410" y="682167"/>
                </a:lnTo>
                <a:lnTo>
                  <a:pt x="68199" y="682167"/>
                </a:lnTo>
                <a:lnTo>
                  <a:pt x="68199" y="613752"/>
                </a:lnTo>
                <a:lnTo>
                  <a:pt x="136410" y="613752"/>
                </a:lnTo>
                <a:lnTo>
                  <a:pt x="136410" y="568147"/>
                </a:lnTo>
                <a:lnTo>
                  <a:pt x="68199" y="568147"/>
                </a:lnTo>
                <a:lnTo>
                  <a:pt x="68199" y="499745"/>
                </a:lnTo>
                <a:lnTo>
                  <a:pt x="136410" y="499745"/>
                </a:lnTo>
                <a:lnTo>
                  <a:pt x="136410" y="454139"/>
                </a:lnTo>
                <a:lnTo>
                  <a:pt x="68199" y="454139"/>
                </a:lnTo>
                <a:lnTo>
                  <a:pt x="68199" y="385724"/>
                </a:lnTo>
                <a:lnTo>
                  <a:pt x="136410" y="385724"/>
                </a:lnTo>
                <a:lnTo>
                  <a:pt x="136410" y="294513"/>
                </a:lnTo>
                <a:lnTo>
                  <a:pt x="0" y="294513"/>
                </a:lnTo>
                <a:lnTo>
                  <a:pt x="0" y="340118"/>
                </a:lnTo>
                <a:lnTo>
                  <a:pt x="22733" y="340118"/>
                </a:lnTo>
                <a:lnTo>
                  <a:pt x="22733" y="738441"/>
                </a:lnTo>
                <a:lnTo>
                  <a:pt x="27228" y="744689"/>
                </a:lnTo>
                <a:lnTo>
                  <a:pt x="51650" y="773379"/>
                </a:lnTo>
                <a:lnTo>
                  <a:pt x="874153" y="773379"/>
                </a:lnTo>
                <a:lnTo>
                  <a:pt x="898563" y="744689"/>
                </a:lnTo>
                <a:lnTo>
                  <a:pt x="909408" y="729640"/>
                </a:lnTo>
                <a:lnTo>
                  <a:pt x="909408" y="727773"/>
                </a:lnTo>
                <a:lnTo>
                  <a:pt x="909408" y="682167"/>
                </a:lnTo>
                <a:lnTo>
                  <a:pt x="909408" y="340118"/>
                </a:lnTo>
                <a:lnTo>
                  <a:pt x="932141" y="340118"/>
                </a:lnTo>
                <a:lnTo>
                  <a:pt x="932141" y="294513"/>
                </a:lnTo>
                <a:close/>
              </a:path>
            </a:pathLst>
          </a:custGeom>
          <a:solidFill>
            <a:srgbClr val="B09F88"/>
          </a:solid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4654550" cy="6858000"/>
          </a:xfrm>
          <a:custGeom>
            <a:avLst/>
            <a:gdLst/>
            <a:ahLst/>
            <a:cxnLst/>
            <a:rect l="l" t="t" r="r" b="b"/>
            <a:pathLst>
              <a:path w="4654550" h="6858000">
                <a:moveTo>
                  <a:pt x="4654296" y="0"/>
                </a:moveTo>
                <a:lnTo>
                  <a:pt x="0" y="0"/>
                </a:lnTo>
                <a:lnTo>
                  <a:pt x="0" y="6858000"/>
                </a:lnTo>
                <a:lnTo>
                  <a:pt x="4654296" y="6858000"/>
                </a:lnTo>
                <a:lnTo>
                  <a:pt x="4654296" y="0"/>
                </a:lnTo>
                <a:close/>
              </a:path>
            </a:pathLst>
          </a:custGeom>
          <a:solidFill>
            <a:srgbClr val="9CBDBC"/>
          </a:solidFill>
        </p:spPr>
        <p:txBody>
          <a:bodyPr wrap="square" lIns="0" tIns="0" rIns="0" bIns="0" rtlCol="0"/>
          <a:lstStyle/>
          <a:p>
            <a:endParaRPr/>
          </a:p>
        </p:txBody>
      </p:sp>
      <p:sp>
        <p:nvSpPr>
          <p:cNvPr id="3" name="object 3"/>
          <p:cNvSpPr txBox="1">
            <a:spLocks noGrp="1"/>
          </p:cNvSpPr>
          <p:nvPr>
            <p:ph type="title"/>
          </p:nvPr>
        </p:nvSpPr>
        <p:spPr>
          <a:xfrm>
            <a:off x="1598422" y="2009647"/>
            <a:ext cx="2577465" cy="2616835"/>
          </a:xfrm>
          <a:prstGeom prst="rect">
            <a:avLst/>
          </a:prstGeom>
        </p:spPr>
        <p:txBody>
          <a:bodyPr vert="horz" wrap="square" lIns="0" tIns="165100" rIns="0" bIns="0" rtlCol="0">
            <a:spAutoFit/>
          </a:bodyPr>
          <a:lstStyle/>
          <a:p>
            <a:pPr marL="12700" marR="5080" indent="428625" algn="r">
              <a:lnSpc>
                <a:spcPct val="80000"/>
              </a:lnSpc>
              <a:spcBef>
                <a:spcPts val="1300"/>
              </a:spcBef>
            </a:pPr>
            <a:r>
              <a:rPr spc="60" dirty="0">
                <a:solidFill>
                  <a:srgbClr val="FFFFFF"/>
                </a:solidFill>
              </a:rPr>
              <a:t>THE</a:t>
            </a:r>
            <a:r>
              <a:rPr spc="190" dirty="0">
                <a:solidFill>
                  <a:srgbClr val="FFFFFF"/>
                </a:solidFill>
              </a:rPr>
              <a:t> </a:t>
            </a:r>
            <a:r>
              <a:rPr spc="75" dirty="0">
                <a:solidFill>
                  <a:srgbClr val="FFFFFF"/>
                </a:solidFill>
              </a:rPr>
              <a:t>HOME- </a:t>
            </a:r>
            <a:r>
              <a:rPr spc="50" dirty="0">
                <a:solidFill>
                  <a:srgbClr val="FFFFFF"/>
                </a:solidFill>
              </a:rPr>
              <a:t>AMERICAN </a:t>
            </a:r>
            <a:r>
              <a:rPr spc="55" dirty="0">
                <a:solidFill>
                  <a:srgbClr val="FFFFFF"/>
                </a:solidFill>
              </a:rPr>
              <a:t>RESCUE</a:t>
            </a:r>
            <a:r>
              <a:rPr spc="190" dirty="0">
                <a:solidFill>
                  <a:srgbClr val="FFFFFF"/>
                </a:solidFill>
              </a:rPr>
              <a:t> </a:t>
            </a:r>
            <a:r>
              <a:rPr spc="-20" dirty="0">
                <a:solidFill>
                  <a:srgbClr val="FFFFFF"/>
                </a:solidFill>
              </a:rPr>
              <a:t>PLAN</a:t>
            </a:r>
          </a:p>
          <a:p>
            <a:pPr marR="8255" algn="r">
              <a:lnSpc>
                <a:spcPts val="4800"/>
              </a:lnSpc>
            </a:pPr>
            <a:r>
              <a:rPr spc="45" dirty="0">
                <a:solidFill>
                  <a:srgbClr val="FFFFFF"/>
                </a:solidFill>
              </a:rPr>
              <a:t>(ARP)</a:t>
            </a:r>
          </a:p>
        </p:txBody>
      </p:sp>
      <p:sp>
        <p:nvSpPr>
          <p:cNvPr id="4" name="object 4"/>
          <p:cNvSpPr txBox="1"/>
          <p:nvPr/>
        </p:nvSpPr>
        <p:spPr>
          <a:xfrm>
            <a:off x="5160009" y="818134"/>
            <a:ext cx="6046470" cy="4696414"/>
          </a:xfrm>
          <a:prstGeom prst="rect">
            <a:avLst/>
          </a:prstGeom>
        </p:spPr>
        <p:txBody>
          <a:bodyPr vert="horz" wrap="square" lIns="0" tIns="67310" rIns="0" bIns="0" rtlCol="0">
            <a:spAutoFit/>
          </a:bodyPr>
          <a:lstStyle/>
          <a:p>
            <a:pPr marL="464820" marR="458470" indent="635" algn="ctr">
              <a:lnSpc>
                <a:spcPts val="3460"/>
              </a:lnSpc>
              <a:spcBef>
                <a:spcPts val="530"/>
              </a:spcBef>
            </a:pPr>
            <a:r>
              <a:rPr sz="3200" b="1" dirty="0">
                <a:latin typeface="Calibri"/>
                <a:cs typeface="Calibri"/>
              </a:rPr>
              <a:t>SEC.</a:t>
            </a:r>
            <a:r>
              <a:rPr sz="3200" b="1" spc="-40" dirty="0">
                <a:latin typeface="Calibri"/>
                <a:cs typeface="Calibri"/>
              </a:rPr>
              <a:t> </a:t>
            </a:r>
            <a:r>
              <a:rPr sz="3200" b="1" dirty="0">
                <a:latin typeface="Calibri"/>
                <a:cs typeface="Calibri"/>
              </a:rPr>
              <a:t>3205.</a:t>
            </a:r>
            <a:r>
              <a:rPr sz="3200" b="1" spc="-30" dirty="0">
                <a:latin typeface="Calibri"/>
                <a:cs typeface="Calibri"/>
              </a:rPr>
              <a:t> </a:t>
            </a:r>
            <a:r>
              <a:rPr sz="3200" b="1" spc="-10" dirty="0">
                <a:latin typeface="Calibri"/>
                <a:cs typeface="Calibri"/>
              </a:rPr>
              <a:t>HOMELESSNESS </a:t>
            </a:r>
            <a:r>
              <a:rPr sz="3200" b="1" spc="-35" dirty="0">
                <a:latin typeface="Calibri"/>
                <a:cs typeface="Calibri"/>
              </a:rPr>
              <a:t>ASSISTANCE</a:t>
            </a:r>
            <a:r>
              <a:rPr sz="3200" b="1" spc="-65" dirty="0">
                <a:latin typeface="Calibri"/>
                <a:cs typeface="Calibri"/>
              </a:rPr>
              <a:t> </a:t>
            </a:r>
            <a:r>
              <a:rPr sz="3200" b="1" dirty="0">
                <a:latin typeface="Calibri"/>
                <a:cs typeface="Calibri"/>
              </a:rPr>
              <a:t>AND</a:t>
            </a:r>
            <a:r>
              <a:rPr sz="3200" b="1" spc="-85" dirty="0">
                <a:latin typeface="Calibri"/>
                <a:cs typeface="Calibri"/>
              </a:rPr>
              <a:t> </a:t>
            </a:r>
            <a:r>
              <a:rPr sz="3200" b="1" spc="-10" dirty="0">
                <a:latin typeface="Calibri"/>
                <a:cs typeface="Calibri"/>
              </a:rPr>
              <a:t>SUPPORTIVE SERVICES</a:t>
            </a:r>
            <a:r>
              <a:rPr sz="3200" b="1" spc="-125" dirty="0">
                <a:latin typeface="Calibri"/>
                <a:cs typeface="Calibri"/>
              </a:rPr>
              <a:t> </a:t>
            </a:r>
            <a:r>
              <a:rPr sz="3200" b="1" spc="-10" dirty="0">
                <a:latin typeface="Calibri"/>
                <a:cs typeface="Calibri"/>
              </a:rPr>
              <a:t>PROGRAM.</a:t>
            </a:r>
            <a:endParaRPr sz="3200" dirty="0">
              <a:latin typeface="Calibri"/>
              <a:cs typeface="Calibri"/>
            </a:endParaRPr>
          </a:p>
          <a:p>
            <a:pPr marL="12700" marR="5080" indent="-635" algn="ctr">
              <a:lnSpc>
                <a:spcPct val="90000"/>
              </a:lnSpc>
              <a:spcBef>
                <a:spcPts val="1365"/>
              </a:spcBef>
              <a:tabLst>
                <a:tab pos="2673350" algn="l"/>
              </a:tabLst>
            </a:pPr>
            <a:r>
              <a:rPr sz="3200" dirty="0">
                <a:solidFill>
                  <a:srgbClr val="2D2B20"/>
                </a:solidFill>
                <a:latin typeface="Tw Cen MT"/>
                <a:cs typeface="Tw Cen MT"/>
              </a:rPr>
              <a:t>Provides</a:t>
            </a:r>
            <a:r>
              <a:rPr sz="3200" spc="-85" dirty="0">
                <a:solidFill>
                  <a:srgbClr val="2D2B20"/>
                </a:solidFill>
                <a:latin typeface="Tw Cen MT"/>
                <a:cs typeface="Tw Cen MT"/>
              </a:rPr>
              <a:t> </a:t>
            </a:r>
            <a:r>
              <a:rPr sz="3200" dirty="0">
                <a:solidFill>
                  <a:srgbClr val="2D2B20"/>
                </a:solidFill>
                <a:latin typeface="Tw Cen MT"/>
                <a:cs typeface="Tw Cen MT"/>
              </a:rPr>
              <a:t>$5</a:t>
            </a:r>
            <a:r>
              <a:rPr sz="3200" spc="-75" dirty="0">
                <a:solidFill>
                  <a:srgbClr val="2D2B20"/>
                </a:solidFill>
                <a:latin typeface="Tw Cen MT"/>
                <a:cs typeface="Tw Cen MT"/>
              </a:rPr>
              <a:t> </a:t>
            </a:r>
            <a:r>
              <a:rPr sz="3200" dirty="0">
                <a:solidFill>
                  <a:srgbClr val="2D2B20"/>
                </a:solidFill>
                <a:latin typeface="Tw Cen MT"/>
                <a:cs typeface="Tw Cen MT"/>
              </a:rPr>
              <a:t>billion</a:t>
            </a:r>
            <a:r>
              <a:rPr sz="3200" spc="-80" dirty="0">
                <a:solidFill>
                  <a:srgbClr val="2D2B20"/>
                </a:solidFill>
                <a:latin typeface="Tw Cen MT"/>
                <a:cs typeface="Tw Cen MT"/>
              </a:rPr>
              <a:t> </a:t>
            </a:r>
            <a:r>
              <a:rPr sz="3200" dirty="0">
                <a:solidFill>
                  <a:srgbClr val="2D2B20"/>
                </a:solidFill>
                <a:latin typeface="Tw Cen MT"/>
                <a:cs typeface="Tw Cen MT"/>
              </a:rPr>
              <a:t>of</a:t>
            </a:r>
            <a:r>
              <a:rPr sz="3200" spc="-5" dirty="0">
                <a:solidFill>
                  <a:srgbClr val="2D2B20"/>
                </a:solidFill>
                <a:latin typeface="Tw Cen MT"/>
                <a:cs typeface="Tw Cen MT"/>
              </a:rPr>
              <a:t> </a:t>
            </a:r>
            <a:r>
              <a:rPr sz="3200" spc="-10" dirty="0">
                <a:solidFill>
                  <a:srgbClr val="2D2B20"/>
                </a:solidFill>
                <a:latin typeface="Tw Cen MT"/>
                <a:cs typeface="Tw Cen MT"/>
              </a:rPr>
              <a:t>supplemental </a:t>
            </a:r>
            <a:r>
              <a:rPr sz="3200" dirty="0">
                <a:solidFill>
                  <a:srgbClr val="2D2B20"/>
                </a:solidFill>
                <a:latin typeface="Tw Cen MT"/>
                <a:cs typeface="Tw Cen MT"/>
              </a:rPr>
              <a:t>HOME</a:t>
            </a:r>
            <a:r>
              <a:rPr sz="3200" spc="-90" dirty="0">
                <a:solidFill>
                  <a:srgbClr val="2D2B20"/>
                </a:solidFill>
                <a:latin typeface="Tw Cen MT"/>
                <a:cs typeface="Tw Cen MT"/>
              </a:rPr>
              <a:t> </a:t>
            </a:r>
            <a:r>
              <a:rPr sz="3200" dirty="0">
                <a:solidFill>
                  <a:srgbClr val="2D2B20"/>
                </a:solidFill>
                <a:latin typeface="Tw Cen MT"/>
                <a:cs typeface="Tw Cen MT"/>
              </a:rPr>
              <a:t>funds</a:t>
            </a:r>
            <a:r>
              <a:rPr sz="3200" spc="-90" dirty="0">
                <a:solidFill>
                  <a:srgbClr val="2D2B20"/>
                </a:solidFill>
                <a:latin typeface="Tw Cen MT"/>
                <a:cs typeface="Tw Cen MT"/>
              </a:rPr>
              <a:t> </a:t>
            </a:r>
            <a:r>
              <a:rPr sz="3200" spc="-25" dirty="0" smtClean="0">
                <a:solidFill>
                  <a:srgbClr val="2D2B20"/>
                </a:solidFill>
                <a:latin typeface="Tw Cen MT"/>
                <a:cs typeface="Tw Cen MT"/>
              </a:rPr>
              <a:t>to</a:t>
            </a:r>
            <a:r>
              <a:rPr lang="en-US" sz="3200" spc="-25" dirty="0" smtClean="0">
                <a:solidFill>
                  <a:srgbClr val="2D2B20"/>
                </a:solidFill>
                <a:latin typeface="Tw Cen MT"/>
                <a:cs typeface="Tw Cen MT"/>
              </a:rPr>
              <a:t> </a:t>
            </a:r>
            <a:r>
              <a:rPr sz="3200" dirty="0" smtClean="0">
                <a:solidFill>
                  <a:srgbClr val="2D2B20"/>
                </a:solidFill>
                <a:latin typeface="Tw Cen MT"/>
                <a:cs typeface="Tw Cen MT"/>
              </a:rPr>
              <a:t>assist</a:t>
            </a:r>
            <a:r>
              <a:rPr sz="3200" spc="-125" dirty="0" smtClean="0">
                <a:solidFill>
                  <a:srgbClr val="2D2B20"/>
                </a:solidFill>
                <a:latin typeface="Tw Cen MT"/>
                <a:cs typeface="Tw Cen MT"/>
              </a:rPr>
              <a:t> </a:t>
            </a:r>
            <a:r>
              <a:rPr sz="3200" dirty="0">
                <a:solidFill>
                  <a:srgbClr val="2D2B20"/>
                </a:solidFill>
                <a:latin typeface="Tw Cen MT"/>
                <a:cs typeface="Tw Cen MT"/>
              </a:rPr>
              <a:t>individuals</a:t>
            </a:r>
            <a:r>
              <a:rPr sz="3200" spc="-125" dirty="0">
                <a:solidFill>
                  <a:srgbClr val="2D2B20"/>
                </a:solidFill>
                <a:latin typeface="Tw Cen MT"/>
                <a:cs typeface="Tw Cen MT"/>
              </a:rPr>
              <a:t> </a:t>
            </a:r>
            <a:r>
              <a:rPr sz="3200" spc="-25" dirty="0">
                <a:solidFill>
                  <a:srgbClr val="2D2B20"/>
                </a:solidFill>
                <a:latin typeface="Tw Cen MT"/>
                <a:cs typeface="Tw Cen MT"/>
              </a:rPr>
              <a:t>or </a:t>
            </a:r>
            <a:r>
              <a:rPr sz="3200" dirty="0">
                <a:solidFill>
                  <a:srgbClr val="2D2B20"/>
                </a:solidFill>
                <a:latin typeface="Tw Cen MT"/>
                <a:cs typeface="Tw Cen MT"/>
              </a:rPr>
              <a:t>households</a:t>
            </a:r>
            <a:r>
              <a:rPr sz="3200" spc="-95" dirty="0">
                <a:solidFill>
                  <a:srgbClr val="2D2B20"/>
                </a:solidFill>
                <a:latin typeface="Tw Cen MT"/>
                <a:cs typeface="Tw Cen MT"/>
              </a:rPr>
              <a:t> </a:t>
            </a:r>
            <a:r>
              <a:rPr sz="3200" dirty="0">
                <a:solidFill>
                  <a:srgbClr val="2D2B20"/>
                </a:solidFill>
                <a:latin typeface="Tw Cen MT"/>
                <a:cs typeface="Tw Cen MT"/>
              </a:rPr>
              <a:t>who</a:t>
            </a:r>
            <a:r>
              <a:rPr sz="3200" spc="-90" dirty="0">
                <a:solidFill>
                  <a:srgbClr val="2D2B20"/>
                </a:solidFill>
                <a:latin typeface="Tw Cen MT"/>
                <a:cs typeface="Tw Cen MT"/>
              </a:rPr>
              <a:t> </a:t>
            </a:r>
            <a:r>
              <a:rPr sz="3200" dirty="0">
                <a:solidFill>
                  <a:srgbClr val="2D2B20"/>
                </a:solidFill>
                <a:latin typeface="Tw Cen MT"/>
                <a:cs typeface="Tw Cen MT"/>
              </a:rPr>
              <a:t>are</a:t>
            </a:r>
            <a:r>
              <a:rPr sz="3200" spc="-90" dirty="0">
                <a:solidFill>
                  <a:srgbClr val="2D2B20"/>
                </a:solidFill>
                <a:latin typeface="Tw Cen MT"/>
                <a:cs typeface="Tw Cen MT"/>
              </a:rPr>
              <a:t> </a:t>
            </a:r>
            <a:r>
              <a:rPr sz="3200" dirty="0">
                <a:solidFill>
                  <a:srgbClr val="2D2B20"/>
                </a:solidFill>
                <a:latin typeface="Tw Cen MT"/>
                <a:cs typeface="Tw Cen MT"/>
              </a:rPr>
              <a:t>homeless,</a:t>
            </a:r>
            <a:r>
              <a:rPr sz="3200" spc="-90" dirty="0">
                <a:solidFill>
                  <a:srgbClr val="2D2B20"/>
                </a:solidFill>
                <a:latin typeface="Tw Cen MT"/>
                <a:cs typeface="Tw Cen MT"/>
              </a:rPr>
              <a:t> </a:t>
            </a:r>
            <a:r>
              <a:rPr sz="3200" dirty="0">
                <a:solidFill>
                  <a:srgbClr val="2D2B20"/>
                </a:solidFill>
                <a:latin typeface="Tw Cen MT"/>
                <a:cs typeface="Tw Cen MT"/>
              </a:rPr>
              <a:t>at</a:t>
            </a:r>
            <a:r>
              <a:rPr sz="3200" spc="-90" dirty="0">
                <a:solidFill>
                  <a:srgbClr val="2D2B20"/>
                </a:solidFill>
                <a:latin typeface="Tw Cen MT"/>
                <a:cs typeface="Tw Cen MT"/>
              </a:rPr>
              <a:t> </a:t>
            </a:r>
            <a:r>
              <a:rPr sz="3200" spc="-20" dirty="0">
                <a:solidFill>
                  <a:srgbClr val="2D2B20"/>
                </a:solidFill>
                <a:latin typeface="Tw Cen MT"/>
                <a:cs typeface="Tw Cen MT"/>
              </a:rPr>
              <a:t>risk </a:t>
            </a:r>
            <a:r>
              <a:rPr sz="3200" dirty="0">
                <a:solidFill>
                  <a:srgbClr val="2D2B20"/>
                </a:solidFill>
                <a:latin typeface="Tw Cen MT"/>
                <a:cs typeface="Tw Cen MT"/>
              </a:rPr>
              <a:t>of</a:t>
            </a:r>
            <a:r>
              <a:rPr sz="3200" spc="70" dirty="0">
                <a:solidFill>
                  <a:srgbClr val="2D2B20"/>
                </a:solidFill>
                <a:latin typeface="Tw Cen MT"/>
                <a:cs typeface="Tw Cen MT"/>
              </a:rPr>
              <a:t> </a:t>
            </a:r>
            <a:r>
              <a:rPr sz="3200" dirty="0">
                <a:solidFill>
                  <a:srgbClr val="2D2B20"/>
                </a:solidFill>
                <a:latin typeface="Tw Cen MT"/>
                <a:cs typeface="Tw Cen MT"/>
              </a:rPr>
              <a:t>homelessness</a:t>
            </a:r>
            <a:r>
              <a:rPr sz="3200" spc="-5" dirty="0">
                <a:solidFill>
                  <a:srgbClr val="2D2B20"/>
                </a:solidFill>
                <a:latin typeface="Tw Cen MT"/>
                <a:cs typeface="Tw Cen MT"/>
              </a:rPr>
              <a:t> </a:t>
            </a:r>
            <a:r>
              <a:rPr sz="3200" dirty="0">
                <a:solidFill>
                  <a:srgbClr val="2D2B20"/>
                </a:solidFill>
                <a:latin typeface="Tw Cen MT"/>
                <a:cs typeface="Tw Cen MT"/>
              </a:rPr>
              <a:t>and</a:t>
            </a:r>
            <a:r>
              <a:rPr sz="3200" spc="-5" dirty="0">
                <a:solidFill>
                  <a:srgbClr val="2D2B20"/>
                </a:solidFill>
                <a:latin typeface="Tw Cen MT"/>
                <a:cs typeface="Tw Cen MT"/>
              </a:rPr>
              <a:t> </a:t>
            </a:r>
            <a:r>
              <a:rPr sz="3200" dirty="0">
                <a:solidFill>
                  <a:srgbClr val="2D2B20"/>
                </a:solidFill>
                <a:latin typeface="Tw Cen MT"/>
                <a:cs typeface="Tw Cen MT"/>
              </a:rPr>
              <a:t>other </a:t>
            </a:r>
            <a:r>
              <a:rPr sz="3200" spc="-10" dirty="0">
                <a:solidFill>
                  <a:srgbClr val="2D2B20"/>
                </a:solidFill>
                <a:latin typeface="Tw Cen MT"/>
                <a:cs typeface="Tw Cen MT"/>
              </a:rPr>
              <a:t>vulnerable </a:t>
            </a:r>
            <a:r>
              <a:rPr sz="3200" dirty="0">
                <a:solidFill>
                  <a:srgbClr val="2D2B20"/>
                </a:solidFill>
                <a:latin typeface="Tw Cen MT"/>
                <a:cs typeface="Tw Cen MT"/>
              </a:rPr>
              <a:t>populations</a:t>
            </a:r>
            <a:r>
              <a:rPr sz="3200" spc="-190" dirty="0">
                <a:solidFill>
                  <a:srgbClr val="2D2B20"/>
                </a:solidFill>
                <a:latin typeface="Tw Cen MT"/>
                <a:cs typeface="Tw Cen MT"/>
              </a:rPr>
              <a:t> </a:t>
            </a:r>
            <a:r>
              <a:rPr sz="3200" dirty="0">
                <a:solidFill>
                  <a:srgbClr val="2D2B20"/>
                </a:solidFill>
                <a:latin typeface="Tw Cen MT"/>
                <a:cs typeface="Tw Cen MT"/>
              </a:rPr>
              <a:t>by</a:t>
            </a:r>
            <a:r>
              <a:rPr sz="3200" spc="-185" dirty="0">
                <a:solidFill>
                  <a:srgbClr val="2D2B20"/>
                </a:solidFill>
                <a:latin typeface="Tw Cen MT"/>
                <a:cs typeface="Tw Cen MT"/>
              </a:rPr>
              <a:t> </a:t>
            </a:r>
            <a:r>
              <a:rPr sz="3200" dirty="0">
                <a:solidFill>
                  <a:srgbClr val="2D2B20"/>
                </a:solidFill>
                <a:latin typeface="Tw Cen MT"/>
                <a:cs typeface="Tw Cen MT"/>
              </a:rPr>
              <a:t>providing</a:t>
            </a:r>
            <a:r>
              <a:rPr sz="3200" spc="-180" dirty="0">
                <a:solidFill>
                  <a:srgbClr val="2D2B20"/>
                </a:solidFill>
                <a:latin typeface="Tw Cen MT"/>
                <a:cs typeface="Tw Cen MT"/>
              </a:rPr>
              <a:t> </a:t>
            </a:r>
            <a:r>
              <a:rPr sz="3200" spc="-10" dirty="0">
                <a:solidFill>
                  <a:srgbClr val="2D2B20"/>
                </a:solidFill>
                <a:latin typeface="Tw Cen MT"/>
                <a:cs typeface="Tw Cen MT"/>
              </a:rPr>
              <a:t>housing, </a:t>
            </a:r>
            <a:r>
              <a:rPr sz="3200" dirty="0">
                <a:solidFill>
                  <a:srgbClr val="2D2B20"/>
                </a:solidFill>
                <a:latin typeface="Tw Cen MT"/>
                <a:cs typeface="Tw Cen MT"/>
              </a:rPr>
              <a:t>rental</a:t>
            </a:r>
            <a:r>
              <a:rPr sz="3200" spc="-145" dirty="0">
                <a:solidFill>
                  <a:srgbClr val="2D2B20"/>
                </a:solidFill>
                <a:latin typeface="Tw Cen MT"/>
                <a:cs typeface="Tw Cen MT"/>
              </a:rPr>
              <a:t> </a:t>
            </a:r>
            <a:r>
              <a:rPr sz="3200" spc="-10" dirty="0">
                <a:solidFill>
                  <a:srgbClr val="2D2B20"/>
                </a:solidFill>
                <a:latin typeface="Tw Cen MT"/>
                <a:cs typeface="Tw Cen MT"/>
              </a:rPr>
              <a:t>assistance,</a:t>
            </a:r>
            <a:r>
              <a:rPr sz="3200" spc="-145" dirty="0">
                <a:solidFill>
                  <a:srgbClr val="2D2B20"/>
                </a:solidFill>
                <a:latin typeface="Tw Cen MT"/>
                <a:cs typeface="Tw Cen MT"/>
              </a:rPr>
              <a:t> </a:t>
            </a:r>
            <a:r>
              <a:rPr sz="3200" dirty="0">
                <a:solidFill>
                  <a:srgbClr val="2D2B20"/>
                </a:solidFill>
                <a:latin typeface="Tw Cen MT"/>
                <a:cs typeface="Tw Cen MT"/>
              </a:rPr>
              <a:t>supportive</a:t>
            </a:r>
            <a:r>
              <a:rPr sz="3200" spc="-140" dirty="0">
                <a:solidFill>
                  <a:srgbClr val="2D2B20"/>
                </a:solidFill>
                <a:latin typeface="Tw Cen MT"/>
                <a:cs typeface="Tw Cen MT"/>
              </a:rPr>
              <a:t> </a:t>
            </a:r>
            <a:r>
              <a:rPr sz="3200" spc="-10" dirty="0">
                <a:solidFill>
                  <a:srgbClr val="2D2B20"/>
                </a:solidFill>
                <a:latin typeface="Tw Cen MT"/>
                <a:cs typeface="Tw Cen MT"/>
              </a:rPr>
              <a:t>services, </a:t>
            </a:r>
            <a:r>
              <a:rPr sz="3200" dirty="0">
                <a:solidFill>
                  <a:srgbClr val="2D2B20"/>
                </a:solidFill>
                <a:latin typeface="Tw Cen MT"/>
                <a:cs typeface="Tw Cen MT"/>
              </a:rPr>
              <a:t>and</a:t>
            </a:r>
            <a:r>
              <a:rPr sz="3200" spc="-120" dirty="0">
                <a:solidFill>
                  <a:srgbClr val="2D2B20"/>
                </a:solidFill>
                <a:latin typeface="Tw Cen MT"/>
                <a:cs typeface="Tw Cen MT"/>
              </a:rPr>
              <a:t> </a:t>
            </a:r>
            <a:r>
              <a:rPr sz="3200" spc="-25" dirty="0">
                <a:solidFill>
                  <a:srgbClr val="2D2B20"/>
                </a:solidFill>
                <a:latin typeface="Tw Cen MT"/>
                <a:cs typeface="Tw Cen MT"/>
              </a:rPr>
              <a:t>non-</a:t>
            </a:r>
            <a:r>
              <a:rPr sz="3200" dirty="0">
                <a:solidFill>
                  <a:srgbClr val="2D2B20"/>
                </a:solidFill>
                <a:latin typeface="Tw Cen MT"/>
                <a:cs typeface="Tw Cen MT"/>
              </a:rPr>
              <a:t>congregate</a:t>
            </a:r>
            <a:r>
              <a:rPr sz="3200" spc="-114" dirty="0">
                <a:solidFill>
                  <a:srgbClr val="2D2B20"/>
                </a:solidFill>
                <a:latin typeface="Tw Cen MT"/>
                <a:cs typeface="Tw Cen MT"/>
              </a:rPr>
              <a:t> </a:t>
            </a:r>
            <a:r>
              <a:rPr sz="3200" spc="-10" dirty="0">
                <a:solidFill>
                  <a:srgbClr val="2D2B20"/>
                </a:solidFill>
                <a:latin typeface="Tw Cen MT"/>
                <a:cs typeface="Tw Cen MT"/>
              </a:rPr>
              <a:t>shelter.</a:t>
            </a:r>
            <a:endParaRPr sz="3200" dirty="0">
              <a:latin typeface="Tw Cen MT"/>
              <a:cs typeface="Tw Cen M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27659" y="321563"/>
            <a:ext cx="11551285" cy="6215380"/>
          </a:xfrm>
          <a:custGeom>
            <a:avLst/>
            <a:gdLst/>
            <a:ahLst/>
            <a:cxnLst/>
            <a:rect l="l" t="t" r="r" b="b"/>
            <a:pathLst>
              <a:path w="11551285" h="6215380">
                <a:moveTo>
                  <a:pt x="11551158" y="0"/>
                </a:moveTo>
                <a:lnTo>
                  <a:pt x="0" y="0"/>
                </a:lnTo>
                <a:lnTo>
                  <a:pt x="0" y="6214872"/>
                </a:lnTo>
                <a:lnTo>
                  <a:pt x="11551158" y="6214872"/>
                </a:lnTo>
                <a:lnTo>
                  <a:pt x="11551158" y="0"/>
                </a:lnTo>
                <a:close/>
              </a:path>
            </a:pathLst>
          </a:custGeom>
          <a:solidFill>
            <a:srgbClr val="A6C3C3"/>
          </a:solidFill>
        </p:spPr>
        <p:txBody>
          <a:bodyPr wrap="square" lIns="0" tIns="0" rIns="0" bIns="0" rtlCol="0"/>
          <a:lstStyle/>
          <a:p>
            <a:endParaRPr/>
          </a:p>
        </p:txBody>
      </p:sp>
      <p:sp>
        <p:nvSpPr>
          <p:cNvPr id="3" name="object 3"/>
          <p:cNvSpPr txBox="1">
            <a:spLocks noGrp="1"/>
          </p:cNvSpPr>
          <p:nvPr>
            <p:ph type="title"/>
          </p:nvPr>
        </p:nvSpPr>
        <p:spPr>
          <a:xfrm>
            <a:off x="1102867" y="830325"/>
            <a:ext cx="7838440" cy="781624"/>
          </a:xfrm>
          <a:prstGeom prst="rect">
            <a:avLst/>
          </a:prstGeom>
        </p:spPr>
        <p:txBody>
          <a:bodyPr vert="horz" wrap="square" lIns="0" tIns="12065" rIns="0" bIns="0" rtlCol="0">
            <a:spAutoFit/>
          </a:bodyPr>
          <a:lstStyle/>
          <a:p>
            <a:pPr marL="12700">
              <a:lnSpc>
                <a:spcPct val="100000"/>
              </a:lnSpc>
              <a:spcBef>
                <a:spcPts val="95"/>
              </a:spcBef>
            </a:pPr>
            <a:r>
              <a:rPr spc="80" dirty="0" smtClean="0">
                <a:solidFill>
                  <a:srgbClr val="FFFFFF"/>
                </a:solidFill>
              </a:rPr>
              <a:t>HOME-</a:t>
            </a:r>
            <a:r>
              <a:rPr spc="-25" dirty="0" smtClean="0">
                <a:solidFill>
                  <a:srgbClr val="FFFFFF"/>
                </a:solidFill>
              </a:rPr>
              <a:t>ARP</a:t>
            </a:r>
            <a:r>
              <a:rPr lang="en-US" spc="-25" dirty="0" smtClean="0">
                <a:solidFill>
                  <a:srgbClr val="FFFFFF"/>
                </a:solidFill>
              </a:rPr>
              <a:t> - </a:t>
            </a:r>
            <a:r>
              <a:rPr lang="en-US" spc="80" dirty="0">
                <a:solidFill>
                  <a:srgbClr val="FFFFFF"/>
                </a:solidFill>
              </a:rPr>
              <a:t>CPD Notice 21-10</a:t>
            </a:r>
            <a:endParaRPr spc="80" dirty="0">
              <a:solidFill>
                <a:srgbClr val="FFFFFF"/>
              </a:solidFill>
            </a:endParaRPr>
          </a:p>
        </p:txBody>
      </p:sp>
      <p:sp>
        <p:nvSpPr>
          <p:cNvPr id="4" name="object 4"/>
          <p:cNvSpPr/>
          <p:nvPr/>
        </p:nvSpPr>
        <p:spPr>
          <a:xfrm>
            <a:off x="762380" y="826388"/>
            <a:ext cx="0" cy="914400"/>
          </a:xfrm>
          <a:custGeom>
            <a:avLst/>
            <a:gdLst/>
            <a:ahLst/>
            <a:cxnLst/>
            <a:rect l="l" t="t" r="r" b="b"/>
            <a:pathLst>
              <a:path h="914400">
                <a:moveTo>
                  <a:pt x="0" y="914400"/>
                </a:moveTo>
                <a:lnTo>
                  <a:pt x="0" y="0"/>
                </a:lnTo>
              </a:path>
            </a:pathLst>
          </a:custGeom>
          <a:ln w="19050">
            <a:solidFill>
              <a:srgbClr val="EDECE4"/>
            </a:solidFill>
          </a:ln>
        </p:spPr>
        <p:txBody>
          <a:bodyPr wrap="square" lIns="0" tIns="0" rIns="0" bIns="0" rtlCol="0"/>
          <a:lstStyle/>
          <a:p>
            <a:endParaRPr/>
          </a:p>
        </p:txBody>
      </p:sp>
      <p:sp>
        <p:nvSpPr>
          <p:cNvPr id="5" name="object 5"/>
          <p:cNvSpPr txBox="1"/>
          <p:nvPr/>
        </p:nvSpPr>
        <p:spPr>
          <a:xfrm>
            <a:off x="958596" y="2054860"/>
            <a:ext cx="10187940" cy="3029675"/>
          </a:xfrm>
          <a:prstGeom prst="rect">
            <a:avLst/>
          </a:prstGeom>
        </p:spPr>
        <p:txBody>
          <a:bodyPr vert="horz" wrap="square" lIns="0" tIns="61594" rIns="0" bIns="0" rtlCol="0">
            <a:spAutoFit/>
          </a:bodyPr>
          <a:lstStyle/>
          <a:p>
            <a:pPr marL="116839" marR="556895" indent="-91440">
              <a:lnSpc>
                <a:spcPts val="3020"/>
              </a:lnSpc>
              <a:spcBef>
                <a:spcPts val="484"/>
              </a:spcBef>
              <a:buClr>
                <a:srgbClr val="D2CA6C"/>
              </a:buClr>
              <a:buSzPct val="96428"/>
              <a:buFont typeface="Arial"/>
              <a:buChar char="•"/>
              <a:tabLst>
                <a:tab pos="151130" algn="l"/>
              </a:tabLst>
            </a:pPr>
            <a:r>
              <a:rPr lang="en-US" sz="2800" dirty="0" smtClean="0">
                <a:solidFill>
                  <a:srgbClr val="FFFFFF"/>
                </a:solidFill>
                <a:latin typeface="Tw Cen MT"/>
                <a:cs typeface="Tw Cen MT"/>
              </a:rPr>
              <a:t>97 </a:t>
            </a:r>
            <a:r>
              <a:rPr lang="en-US" sz="2800" dirty="0">
                <a:solidFill>
                  <a:srgbClr val="FFFFFF"/>
                </a:solidFill>
                <a:latin typeface="Tw Cen MT"/>
                <a:cs typeface="Tw Cen MT"/>
              </a:rPr>
              <a:t>p</a:t>
            </a:r>
            <a:r>
              <a:rPr lang="en-US" sz="2800" dirty="0" smtClean="0">
                <a:solidFill>
                  <a:srgbClr val="FFFFFF"/>
                </a:solidFill>
                <a:latin typeface="Tw Cen MT"/>
                <a:cs typeface="Tw Cen MT"/>
              </a:rPr>
              <a:t>age document with details needed to develop HOME ARP Plan and determine gaps and priorities</a:t>
            </a:r>
          </a:p>
          <a:p>
            <a:pPr marL="116839" marR="556895" indent="-91440">
              <a:lnSpc>
                <a:spcPts val="3020"/>
              </a:lnSpc>
              <a:spcBef>
                <a:spcPts val="484"/>
              </a:spcBef>
              <a:buClr>
                <a:srgbClr val="D2CA6C"/>
              </a:buClr>
              <a:buSzPct val="96428"/>
              <a:buFont typeface="Arial"/>
              <a:buChar char="•"/>
              <a:tabLst>
                <a:tab pos="151130" algn="l"/>
              </a:tabLst>
            </a:pPr>
            <a:r>
              <a:rPr sz="2800" dirty="0" smtClean="0">
                <a:solidFill>
                  <a:srgbClr val="FFFFFF"/>
                </a:solidFill>
                <a:latin typeface="Tw Cen MT"/>
                <a:cs typeface="Tw Cen MT"/>
              </a:rPr>
              <a:t>Allocated</a:t>
            </a:r>
            <a:r>
              <a:rPr sz="2800" spc="-30" dirty="0" smtClean="0">
                <a:solidFill>
                  <a:srgbClr val="FFFFFF"/>
                </a:solidFill>
                <a:latin typeface="Tw Cen MT"/>
                <a:cs typeface="Tw Cen MT"/>
              </a:rPr>
              <a:t> </a:t>
            </a:r>
            <a:r>
              <a:rPr sz="2800" dirty="0">
                <a:solidFill>
                  <a:srgbClr val="FFFFFF"/>
                </a:solidFill>
                <a:latin typeface="Tw Cen MT"/>
                <a:cs typeface="Tw Cen MT"/>
              </a:rPr>
              <a:t>via</a:t>
            </a:r>
            <a:r>
              <a:rPr sz="2800" spc="-10" dirty="0">
                <a:solidFill>
                  <a:srgbClr val="FFFFFF"/>
                </a:solidFill>
                <a:latin typeface="Tw Cen MT"/>
                <a:cs typeface="Tw Cen MT"/>
              </a:rPr>
              <a:t> </a:t>
            </a:r>
            <a:r>
              <a:rPr sz="2800" dirty="0">
                <a:solidFill>
                  <a:srgbClr val="FFFFFF"/>
                </a:solidFill>
                <a:latin typeface="Tw Cen MT"/>
                <a:cs typeface="Tw Cen MT"/>
              </a:rPr>
              <a:t>HOME</a:t>
            </a:r>
            <a:r>
              <a:rPr sz="2800" spc="-10" dirty="0">
                <a:solidFill>
                  <a:srgbClr val="FFFFFF"/>
                </a:solidFill>
                <a:latin typeface="Tw Cen MT"/>
                <a:cs typeface="Tw Cen MT"/>
              </a:rPr>
              <a:t> </a:t>
            </a:r>
            <a:r>
              <a:rPr sz="2800" dirty="0">
                <a:solidFill>
                  <a:srgbClr val="FFFFFF"/>
                </a:solidFill>
                <a:latin typeface="Tw Cen MT"/>
                <a:cs typeface="Tw Cen MT"/>
              </a:rPr>
              <a:t>formula,</a:t>
            </a:r>
            <a:r>
              <a:rPr sz="2800" spc="-10" dirty="0">
                <a:solidFill>
                  <a:srgbClr val="FFFFFF"/>
                </a:solidFill>
                <a:latin typeface="Tw Cen MT"/>
                <a:cs typeface="Tw Cen MT"/>
              </a:rPr>
              <a:t> </a:t>
            </a:r>
            <a:r>
              <a:rPr sz="2800" dirty="0">
                <a:solidFill>
                  <a:srgbClr val="FFFFFF"/>
                </a:solidFill>
                <a:latin typeface="Tw Cen MT"/>
                <a:cs typeface="Tw Cen MT"/>
              </a:rPr>
              <a:t>highly</a:t>
            </a:r>
            <a:r>
              <a:rPr sz="2800" spc="-15" dirty="0">
                <a:solidFill>
                  <a:srgbClr val="FFFFFF"/>
                </a:solidFill>
                <a:latin typeface="Tw Cen MT"/>
                <a:cs typeface="Tw Cen MT"/>
              </a:rPr>
              <a:t> </a:t>
            </a:r>
            <a:r>
              <a:rPr sz="2800" dirty="0">
                <a:solidFill>
                  <a:srgbClr val="FFFFFF"/>
                </a:solidFill>
                <a:latin typeface="Tw Cen MT"/>
                <a:cs typeface="Tw Cen MT"/>
              </a:rPr>
              <a:t>targeted</a:t>
            </a:r>
            <a:r>
              <a:rPr sz="2800" spc="-10" dirty="0">
                <a:solidFill>
                  <a:srgbClr val="FFFFFF"/>
                </a:solidFill>
                <a:latin typeface="Tw Cen MT"/>
                <a:cs typeface="Tw Cen MT"/>
              </a:rPr>
              <a:t> </a:t>
            </a:r>
            <a:r>
              <a:rPr sz="2800" dirty="0">
                <a:solidFill>
                  <a:srgbClr val="FFFFFF"/>
                </a:solidFill>
                <a:latin typeface="Tw Cen MT"/>
                <a:cs typeface="Tw Cen MT"/>
              </a:rPr>
              <a:t>to</a:t>
            </a:r>
            <a:r>
              <a:rPr sz="2800" spc="-10" dirty="0">
                <a:solidFill>
                  <a:srgbClr val="FFFFFF"/>
                </a:solidFill>
                <a:latin typeface="Tw Cen MT"/>
                <a:cs typeface="Tw Cen MT"/>
              </a:rPr>
              <a:t> poverty,</a:t>
            </a:r>
            <a:r>
              <a:rPr sz="2800" spc="-25" dirty="0">
                <a:solidFill>
                  <a:srgbClr val="FFFFFF"/>
                </a:solidFill>
                <a:latin typeface="Tw Cen MT"/>
                <a:cs typeface="Tw Cen MT"/>
              </a:rPr>
              <a:t> </a:t>
            </a:r>
            <a:r>
              <a:rPr sz="2800" dirty="0">
                <a:solidFill>
                  <a:srgbClr val="FFFFFF"/>
                </a:solidFill>
                <a:latin typeface="Tw Cen MT"/>
                <a:cs typeface="Tw Cen MT"/>
              </a:rPr>
              <a:t>renters</a:t>
            </a:r>
            <a:r>
              <a:rPr sz="2800" spc="-10" dirty="0">
                <a:solidFill>
                  <a:srgbClr val="FFFFFF"/>
                </a:solidFill>
                <a:latin typeface="Tw Cen MT"/>
                <a:cs typeface="Tw Cen MT"/>
              </a:rPr>
              <a:t> </a:t>
            </a:r>
            <a:r>
              <a:rPr sz="2800" spc="-25" dirty="0">
                <a:solidFill>
                  <a:srgbClr val="FFFFFF"/>
                </a:solidFill>
                <a:latin typeface="Tw Cen MT"/>
                <a:cs typeface="Tw Cen MT"/>
              </a:rPr>
              <a:t>in </a:t>
            </a:r>
            <a:r>
              <a:rPr sz="2800" dirty="0">
                <a:solidFill>
                  <a:srgbClr val="FFFFFF"/>
                </a:solidFill>
                <a:latin typeface="Tw Cen MT"/>
                <a:cs typeface="Tw Cen MT"/>
              </a:rPr>
              <a:t>poverty;</a:t>
            </a:r>
            <a:r>
              <a:rPr sz="2800" spc="-5" dirty="0">
                <a:solidFill>
                  <a:srgbClr val="FFFFFF"/>
                </a:solidFill>
                <a:latin typeface="Tw Cen MT"/>
                <a:cs typeface="Tw Cen MT"/>
              </a:rPr>
              <a:t> </a:t>
            </a:r>
            <a:r>
              <a:rPr sz="2800" dirty="0">
                <a:solidFill>
                  <a:srgbClr val="FFFFFF"/>
                </a:solidFill>
                <a:latin typeface="Tw Cen MT"/>
                <a:cs typeface="Tw Cen MT"/>
              </a:rPr>
              <a:t>cost,</a:t>
            </a:r>
            <a:r>
              <a:rPr sz="2800" spc="-5" dirty="0">
                <a:solidFill>
                  <a:srgbClr val="FFFFFF"/>
                </a:solidFill>
                <a:latin typeface="Tw Cen MT"/>
                <a:cs typeface="Tw Cen MT"/>
              </a:rPr>
              <a:t> </a:t>
            </a:r>
            <a:r>
              <a:rPr sz="2800" dirty="0">
                <a:solidFill>
                  <a:srgbClr val="FFFFFF"/>
                </a:solidFill>
                <a:latin typeface="Tw Cen MT"/>
                <a:cs typeface="Tw Cen MT"/>
              </a:rPr>
              <a:t>availability</a:t>
            </a:r>
            <a:r>
              <a:rPr sz="2800" spc="-5" dirty="0">
                <a:solidFill>
                  <a:srgbClr val="FFFFFF"/>
                </a:solidFill>
                <a:latin typeface="Tw Cen MT"/>
                <a:cs typeface="Tw Cen MT"/>
              </a:rPr>
              <a:t> </a:t>
            </a:r>
            <a:r>
              <a:rPr sz="2800" dirty="0">
                <a:solidFill>
                  <a:srgbClr val="FFFFFF"/>
                </a:solidFill>
                <a:latin typeface="Tw Cen MT"/>
                <a:cs typeface="Tw Cen MT"/>
              </a:rPr>
              <a:t>and</a:t>
            </a:r>
            <a:r>
              <a:rPr sz="2800" spc="-5" dirty="0">
                <a:solidFill>
                  <a:srgbClr val="FFFFFF"/>
                </a:solidFill>
                <a:latin typeface="Tw Cen MT"/>
                <a:cs typeface="Tw Cen MT"/>
              </a:rPr>
              <a:t> </a:t>
            </a:r>
            <a:r>
              <a:rPr sz="2800" dirty="0">
                <a:solidFill>
                  <a:srgbClr val="FFFFFF"/>
                </a:solidFill>
                <a:latin typeface="Tw Cen MT"/>
                <a:cs typeface="Tw Cen MT"/>
              </a:rPr>
              <a:t>condition</a:t>
            </a:r>
            <a:r>
              <a:rPr sz="2800" spc="-20" dirty="0">
                <a:solidFill>
                  <a:srgbClr val="FFFFFF"/>
                </a:solidFill>
                <a:latin typeface="Tw Cen MT"/>
                <a:cs typeface="Tw Cen MT"/>
              </a:rPr>
              <a:t> </a:t>
            </a:r>
            <a:r>
              <a:rPr sz="2800" dirty="0">
                <a:solidFill>
                  <a:srgbClr val="FFFFFF"/>
                </a:solidFill>
                <a:latin typeface="Tw Cen MT"/>
                <a:cs typeface="Tw Cen MT"/>
              </a:rPr>
              <a:t>of</a:t>
            </a:r>
            <a:r>
              <a:rPr sz="2800" spc="80" dirty="0">
                <a:solidFill>
                  <a:srgbClr val="FFFFFF"/>
                </a:solidFill>
                <a:latin typeface="Tw Cen MT"/>
                <a:cs typeface="Tw Cen MT"/>
              </a:rPr>
              <a:t> </a:t>
            </a:r>
            <a:r>
              <a:rPr sz="2800" dirty="0">
                <a:solidFill>
                  <a:srgbClr val="FFFFFF"/>
                </a:solidFill>
                <a:latin typeface="Tw Cen MT"/>
                <a:cs typeface="Tw Cen MT"/>
              </a:rPr>
              <a:t>housing </a:t>
            </a:r>
            <a:r>
              <a:rPr sz="2800" spc="-10" dirty="0">
                <a:solidFill>
                  <a:srgbClr val="FFFFFF"/>
                </a:solidFill>
                <a:latin typeface="Tw Cen MT"/>
                <a:cs typeface="Tw Cen MT"/>
              </a:rPr>
              <a:t>stock</a:t>
            </a:r>
            <a:endParaRPr sz="2800" dirty="0">
              <a:latin typeface="Tw Cen MT"/>
              <a:cs typeface="Tw Cen MT"/>
            </a:endParaRPr>
          </a:p>
          <a:p>
            <a:pPr marL="116839" marR="17780" indent="-91440">
              <a:lnSpc>
                <a:spcPts val="3020"/>
              </a:lnSpc>
              <a:spcBef>
                <a:spcPts val="1410"/>
              </a:spcBef>
              <a:buClr>
                <a:srgbClr val="D2CA6C"/>
              </a:buClr>
              <a:buSzPct val="96428"/>
              <a:buFont typeface="Arial"/>
              <a:buChar char="•"/>
              <a:tabLst>
                <a:tab pos="151130" algn="l"/>
              </a:tabLst>
            </a:pPr>
            <a:r>
              <a:rPr sz="2800" dirty="0">
                <a:solidFill>
                  <a:srgbClr val="FFFFFF"/>
                </a:solidFill>
                <a:latin typeface="Tw Cen MT"/>
                <a:cs typeface="Tw Cen MT"/>
              </a:rPr>
              <a:t>Jurisdictions</a:t>
            </a:r>
            <a:r>
              <a:rPr sz="2800" spc="-30" dirty="0">
                <a:solidFill>
                  <a:srgbClr val="FFFFFF"/>
                </a:solidFill>
                <a:latin typeface="Tw Cen MT"/>
                <a:cs typeface="Tw Cen MT"/>
              </a:rPr>
              <a:t> </a:t>
            </a:r>
            <a:r>
              <a:rPr sz="2800" dirty="0">
                <a:solidFill>
                  <a:srgbClr val="FFFFFF"/>
                </a:solidFill>
                <a:latin typeface="Tw Cen MT"/>
                <a:cs typeface="Tw Cen MT"/>
              </a:rPr>
              <a:t>that</a:t>
            </a:r>
            <a:r>
              <a:rPr sz="2800" spc="-5" dirty="0">
                <a:solidFill>
                  <a:srgbClr val="FFFFFF"/>
                </a:solidFill>
                <a:latin typeface="Tw Cen MT"/>
                <a:cs typeface="Tw Cen MT"/>
              </a:rPr>
              <a:t> </a:t>
            </a:r>
            <a:r>
              <a:rPr sz="2800" dirty="0">
                <a:solidFill>
                  <a:srgbClr val="FFFFFF"/>
                </a:solidFill>
                <a:latin typeface="Tw Cen MT"/>
                <a:cs typeface="Tw Cen MT"/>
              </a:rPr>
              <a:t>qualified</a:t>
            </a:r>
            <a:r>
              <a:rPr sz="2800" spc="-5" dirty="0">
                <a:solidFill>
                  <a:srgbClr val="FFFFFF"/>
                </a:solidFill>
                <a:latin typeface="Tw Cen MT"/>
                <a:cs typeface="Tw Cen MT"/>
              </a:rPr>
              <a:t> </a:t>
            </a:r>
            <a:r>
              <a:rPr sz="2800" dirty="0">
                <a:solidFill>
                  <a:srgbClr val="FFFFFF"/>
                </a:solidFill>
                <a:latin typeface="Tw Cen MT"/>
                <a:cs typeface="Tw Cen MT"/>
              </a:rPr>
              <a:t>for</a:t>
            </a:r>
            <a:r>
              <a:rPr sz="2800" spc="-10" dirty="0">
                <a:solidFill>
                  <a:srgbClr val="FFFFFF"/>
                </a:solidFill>
                <a:latin typeface="Tw Cen MT"/>
                <a:cs typeface="Tw Cen MT"/>
              </a:rPr>
              <a:t> </a:t>
            </a:r>
            <a:r>
              <a:rPr sz="2800" dirty="0">
                <a:solidFill>
                  <a:srgbClr val="FFFFFF"/>
                </a:solidFill>
                <a:latin typeface="Tw Cen MT"/>
                <a:cs typeface="Tw Cen MT"/>
              </a:rPr>
              <a:t>HOME</a:t>
            </a:r>
            <a:r>
              <a:rPr sz="2800" spc="-10" dirty="0">
                <a:solidFill>
                  <a:srgbClr val="FFFFFF"/>
                </a:solidFill>
                <a:latin typeface="Tw Cen MT"/>
                <a:cs typeface="Tw Cen MT"/>
              </a:rPr>
              <a:t> </a:t>
            </a:r>
            <a:r>
              <a:rPr sz="2800" dirty="0">
                <a:solidFill>
                  <a:srgbClr val="FFFFFF"/>
                </a:solidFill>
                <a:latin typeface="Tw Cen MT"/>
                <a:cs typeface="Tw Cen MT"/>
              </a:rPr>
              <a:t>allocation</a:t>
            </a:r>
            <a:r>
              <a:rPr sz="2800" spc="-15" dirty="0">
                <a:solidFill>
                  <a:srgbClr val="FFFFFF"/>
                </a:solidFill>
                <a:latin typeface="Tw Cen MT"/>
                <a:cs typeface="Tw Cen MT"/>
              </a:rPr>
              <a:t> </a:t>
            </a:r>
            <a:r>
              <a:rPr sz="2800" dirty="0">
                <a:solidFill>
                  <a:srgbClr val="FFFFFF"/>
                </a:solidFill>
                <a:latin typeface="Tw Cen MT"/>
                <a:cs typeface="Tw Cen MT"/>
              </a:rPr>
              <a:t>in</a:t>
            </a:r>
            <a:r>
              <a:rPr sz="2800" spc="-10" dirty="0">
                <a:solidFill>
                  <a:srgbClr val="FFFFFF"/>
                </a:solidFill>
                <a:latin typeface="Tw Cen MT"/>
                <a:cs typeface="Tw Cen MT"/>
              </a:rPr>
              <a:t> </a:t>
            </a:r>
            <a:r>
              <a:rPr sz="2800" dirty="0">
                <a:solidFill>
                  <a:srgbClr val="FFFFFF"/>
                </a:solidFill>
                <a:latin typeface="Tw Cen MT"/>
                <a:cs typeface="Tw Cen MT"/>
              </a:rPr>
              <a:t>FY</a:t>
            </a:r>
            <a:r>
              <a:rPr sz="2800" spc="-10" dirty="0">
                <a:solidFill>
                  <a:srgbClr val="FFFFFF"/>
                </a:solidFill>
                <a:latin typeface="Tw Cen MT"/>
                <a:cs typeface="Tw Cen MT"/>
              </a:rPr>
              <a:t> </a:t>
            </a:r>
            <a:r>
              <a:rPr sz="2800" dirty="0">
                <a:solidFill>
                  <a:srgbClr val="FFFFFF"/>
                </a:solidFill>
                <a:latin typeface="Tw Cen MT"/>
                <a:cs typeface="Tw Cen MT"/>
              </a:rPr>
              <a:t>2021 </a:t>
            </a:r>
            <a:r>
              <a:rPr lang="en-US" sz="2800" dirty="0" smtClean="0">
                <a:solidFill>
                  <a:srgbClr val="FFFFFF"/>
                </a:solidFill>
                <a:latin typeface="Tw Cen MT"/>
                <a:cs typeface="Tw Cen MT"/>
              </a:rPr>
              <a:t>r</a:t>
            </a:r>
            <a:r>
              <a:rPr sz="2800" spc="-10" dirty="0" smtClean="0">
                <a:solidFill>
                  <a:srgbClr val="FFFFFF"/>
                </a:solidFill>
                <a:latin typeface="Tw Cen MT"/>
                <a:cs typeface="Tw Cen MT"/>
              </a:rPr>
              <a:t>eceive</a:t>
            </a:r>
            <a:r>
              <a:rPr lang="en-US" sz="2800" spc="-10" dirty="0" smtClean="0">
                <a:solidFill>
                  <a:srgbClr val="FFFFFF"/>
                </a:solidFill>
                <a:latin typeface="Tw Cen MT"/>
                <a:cs typeface="Tw Cen MT"/>
              </a:rPr>
              <a:t>d</a:t>
            </a:r>
            <a:r>
              <a:rPr sz="2800" spc="-10" dirty="0" smtClean="0">
                <a:solidFill>
                  <a:srgbClr val="FFFFFF"/>
                </a:solidFill>
                <a:latin typeface="Tw Cen MT"/>
                <a:cs typeface="Tw Cen MT"/>
              </a:rPr>
              <a:t> </a:t>
            </a:r>
            <a:r>
              <a:rPr sz="2800" spc="-10" dirty="0">
                <a:solidFill>
                  <a:srgbClr val="FFFFFF"/>
                </a:solidFill>
                <a:latin typeface="Tw Cen MT"/>
                <a:cs typeface="Tw Cen MT"/>
              </a:rPr>
              <a:t>HOME-</a:t>
            </a:r>
            <a:r>
              <a:rPr sz="2800" dirty="0">
                <a:solidFill>
                  <a:srgbClr val="FFFFFF"/>
                </a:solidFill>
                <a:latin typeface="Tw Cen MT"/>
                <a:cs typeface="Tw Cen MT"/>
              </a:rPr>
              <a:t>ARP</a:t>
            </a:r>
            <a:r>
              <a:rPr sz="2800" spc="35" dirty="0">
                <a:solidFill>
                  <a:srgbClr val="FFFFFF"/>
                </a:solidFill>
                <a:latin typeface="Tw Cen MT"/>
                <a:cs typeface="Tw Cen MT"/>
              </a:rPr>
              <a:t> </a:t>
            </a:r>
            <a:r>
              <a:rPr sz="2800" spc="-10" dirty="0">
                <a:solidFill>
                  <a:srgbClr val="FFFFFF"/>
                </a:solidFill>
                <a:latin typeface="Tw Cen MT"/>
                <a:cs typeface="Tw Cen MT"/>
              </a:rPr>
              <a:t>allocation</a:t>
            </a:r>
            <a:endParaRPr sz="2800" dirty="0">
              <a:latin typeface="Tw Cen MT"/>
              <a:cs typeface="Tw Cen MT"/>
            </a:endParaRPr>
          </a:p>
          <a:p>
            <a:pPr>
              <a:lnSpc>
                <a:spcPct val="100000"/>
              </a:lnSpc>
              <a:spcBef>
                <a:spcPts val="35"/>
              </a:spcBef>
            </a:pPr>
            <a:endParaRPr sz="2700" dirty="0">
              <a:latin typeface="Tw Cen MT"/>
              <a:cs typeface="Tw Cen M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80" dirty="0"/>
              <a:t>HOME-</a:t>
            </a:r>
            <a:r>
              <a:rPr dirty="0"/>
              <a:t>ARP</a:t>
            </a:r>
            <a:r>
              <a:rPr spc="320" dirty="0"/>
              <a:t> </a:t>
            </a:r>
            <a:r>
              <a:rPr spc="-10" dirty="0"/>
              <a:t>ALLOCATION</a:t>
            </a:r>
          </a:p>
        </p:txBody>
      </p:sp>
      <p:sp>
        <p:nvSpPr>
          <p:cNvPr id="3" name="object 3"/>
          <p:cNvSpPr/>
          <p:nvPr/>
        </p:nvSpPr>
        <p:spPr>
          <a:xfrm>
            <a:off x="1024508" y="2057400"/>
            <a:ext cx="9720580" cy="0"/>
          </a:xfrm>
          <a:custGeom>
            <a:avLst/>
            <a:gdLst/>
            <a:ahLst/>
            <a:cxnLst/>
            <a:rect l="l" t="t" r="r" b="b"/>
            <a:pathLst>
              <a:path w="9720580">
                <a:moveTo>
                  <a:pt x="0" y="0"/>
                </a:moveTo>
                <a:lnTo>
                  <a:pt x="9720072" y="0"/>
                </a:lnTo>
              </a:path>
            </a:pathLst>
          </a:custGeom>
          <a:ln w="15875">
            <a:solidFill>
              <a:srgbClr val="9CBDBC"/>
            </a:solidFill>
          </a:ln>
        </p:spPr>
        <p:txBody>
          <a:bodyPr wrap="square" lIns="0" tIns="0" rIns="0" bIns="0" rtlCol="0"/>
          <a:lstStyle/>
          <a:p>
            <a:endParaRPr/>
          </a:p>
        </p:txBody>
      </p:sp>
      <p:sp>
        <p:nvSpPr>
          <p:cNvPr id="4" name="object 4"/>
          <p:cNvSpPr txBox="1"/>
          <p:nvPr/>
        </p:nvSpPr>
        <p:spPr>
          <a:xfrm>
            <a:off x="1163827" y="2068195"/>
            <a:ext cx="3255773" cy="628377"/>
          </a:xfrm>
          <a:prstGeom prst="rect">
            <a:avLst/>
          </a:prstGeom>
        </p:spPr>
        <p:txBody>
          <a:bodyPr vert="horz" wrap="square" lIns="0" tIns="12700" rIns="0" bIns="0" rtlCol="0">
            <a:spAutoFit/>
          </a:bodyPr>
          <a:lstStyle/>
          <a:p>
            <a:pPr marL="12700">
              <a:lnSpc>
                <a:spcPct val="100000"/>
              </a:lnSpc>
              <a:spcBef>
                <a:spcPts val="100"/>
              </a:spcBef>
            </a:pPr>
            <a:r>
              <a:rPr lang="en-US" sz="4000" dirty="0" smtClean="0">
                <a:solidFill>
                  <a:srgbClr val="2D2B20"/>
                </a:solidFill>
                <a:latin typeface="Tw Cen MT"/>
                <a:cs typeface="Tw Cen MT"/>
              </a:rPr>
              <a:t>City of Norman</a:t>
            </a:r>
            <a:endParaRPr sz="4000" dirty="0">
              <a:latin typeface="Tw Cen MT"/>
              <a:cs typeface="Tw Cen MT"/>
            </a:endParaRPr>
          </a:p>
        </p:txBody>
      </p:sp>
      <p:sp>
        <p:nvSpPr>
          <p:cNvPr id="5" name="object 5"/>
          <p:cNvSpPr txBox="1"/>
          <p:nvPr/>
        </p:nvSpPr>
        <p:spPr>
          <a:xfrm>
            <a:off x="7899400" y="2068195"/>
            <a:ext cx="2493010" cy="635635"/>
          </a:xfrm>
          <a:prstGeom prst="rect">
            <a:avLst/>
          </a:prstGeom>
        </p:spPr>
        <p:txBody>
          <a:bodyPr vert="horz" wrap="square" lIns="0" tIns="12700" rIns="0" bIns="0" rtlCol="0">
            <a:spAutoFit/>
          </a:bodyPr>
          <a:lstStyle/>
          <a:p>
            <a:pPr marL="12700">
              <a:lnSpc>
                <a:spcPct val="100000"/>
              </a:lnSpc>
              <a:spcBef>
                <a:spcPts val="100"/>
              </a:spcBef>
            </a:pPr>
            <a:r>
              <a:rPr sz="4000" spc="-10" dirty="0" smtClean="0">
                <a:solidFill>
                  <a:srgbClr val="2D2B20"/>
                </a:solidFill>
                <a:latin typeface="Tw Cen MT"/>
                <a:cs typeface="Tw Cen MT"/>
              </a:rPr>
              <a:t>$</a:t>
            </a:r>
            <a:r>
              <a:rPr lang="en-US" sz="4000" spc="-10" dirty="0" smtClean="0">
                <a:solidFill>
                  <a:srgbClr val="2D2B20"/>
                </a:solidFill>
                <a:latin typeface="Tw Cen MT"/>
                <a:cs typeface="Tw Cen MT"/>
              </a:rPr>
              <a:t>1,560,908</a:t>
            </a:r>
            <a:endParaRPr sz="4000" dirty="0">
              <a:latin typeface="Tw Cen MT"/>
              <a:cs typeface="Tw Cen MT"/>
            </a:endParaRPr>
          </a:p>
        </p:txBody>
      </p:sp>
      <p:grpSp>
        <p:nvGrpSpPr>
          <p:cNvPr id="9" name="Group 8"/>
          <p:cNvGrpSpPr/>
          <p:nvPr/>
        </p:nvGrpSpPr>
        <p:grpSpPr>
          <a:xfrm>
            <a:off x="1219200" y="2949954"/>
            <a:ext cx="7019747" cy="610598"/>
            <a:chOff x="0" y="0"/>
            <a:chExt cx="7791908" cy="677763"/>
          </a:xfrm>
          <a:solidFill>
            <a:srgbClr val="C79F5D"/>
          </a:solidFill>
        </p:grpSpPr>
        <p:sp>
          <p:nvSpPr>
            <p:cNvPr id="22" name="Rounded Rectangle 21"/>
            <p:cNvSpPr/>
            <p:nvPr/>
          </p:nvSpPr>
          <p:spPr>
            <a:xfrm>
              <a:off x="0" y="0"/>
              <a:ext cx="7791908" cy="677763"/>
            </a:xfrm>
            <a:prstGeom prst="roundRect">
              <a:avLst>
                <a:gd name="adj" fmla="val 10000"/>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23" name="Rounded Rectangle 4"/>
            <p:cNvSpPr txBox="1"/>
            <p:nvPr/>
          </p:nvSpPr>
          <p:spPr>
            <a:xfrm>
              <a:off x="19851" y="19851"/>
              <a:ext cx="6981250" cy="6380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a:t>Consultation &amp; Public Participation</a:t>
              </a:r>
            </a:p>
          </p:txBody>
        </p:sp>
      </p:grpSp>
      <p:grpSp>
        <p:nvGrpSpPr>
          <p:cNvPr id="10" name="Group 9"/>
          <p:cNvGrpSpPr/>
          <p:nvPr/>
        </p:nvGrpSpPr>
        <p:grpSpPr>
          <a:xfrm>
            <a:off x="1801063" y="3721851"/>
            <a:ext cx="7019747" cy="610598"/>
            <a:chOff x="581863" y="771897"/>
            <a:chExt cx="7791908" cy="677763"/>
          </a:xfrm>
          <a:solidFill>
            <a:srgbClr val="94A29D"/>
          </a:solidFill>
        </p:grpSpPr>
        <p:sp>
          <p:nvSpPr>
            <p:cNvPr id="20" name="Rounded Rectangle 19"/>
            <p:cNvSpPr/>
            <p:nvPr/>
          </p:nvSpPr>
          <p:spPr>
            <a:xfrm>
              <a:off x="581863" y="771897"/>
              <a:ext cx="7791908" cy="677763"/>
            </a:xfrm>
            <a:prstGeom prst="roundRect">
              <a:avLst>
                <a:gd name="adj" fmla="val 10000"/>
              </a:avLst>
            </a:prstGeom>
            <a:grp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1" name="Rounded Rectangle 6"/>
            <p:cNvSpPr txBox="1"/>
            <p:nvPr/>
          </p:nvSpPr>
          <p:spPr>
            <a:xfrm>
              <a:off x="601714" y="791748"/>
              <a:ext cx="6729796" cy="6380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a:t>Needs Assessment and Gaps Analysis</a:t>
              </a:r>
            </a:p>
          </p:txBody>
        </p:sp>
      </p:grpSp>
      <p:grpSp>
        <p:nvGrpSpPr>
          <p:cNvPr id="11" name="Group 10"/>
          <p:cNvGrpSpPr/>
          <p:nvPr/>
        </p:nvGrpSpPr>
        <p:grpSpPr>
          <a:xfrm>
            <a:off x="2382926" y="4493749"/>
            <a:ext cx="7019747" cy="610598"/>
            <a:chOff x="1163726" y="1543795"/>
            <a:chExt cx="7791908" cy="677763"/>
          </a:xfrm>
          <a:solidFill>
            <a:srgbClr val="D2CA6C"/>
          </a:solidFill>
        </p:grpSpPr>
        <p:sp>
          <p:nvSpPr>
            <p:cNvPr id="18" name="Rounded Rectangle 17"/>
            <p:cNvSpPr/>
            <p:nvPr/>
          </p:nvSpPr>
          <p:spPr>
            <a:xfrm>
              <a:off x="1163726" y="1543795"/>
              <a:ext cx="7791908" cy="677763"/>
            </a:xfrm>
            <a:prstGeom prst="roundRect">
              <a:avLst>
                <a:gd name="adj" fmla="val 10000"/>
              </a:avLst>
            </a:pr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9" name="Rounded Rectangle 8"/>
            <p:cNvSpPr txBox="1"/>
            <p:nvPr/>
          </p:nvSpPr>
          <p:spPr>
            <a:xfrm>
              <a:off x="1183577" y="1563646"/>
              <a:ext cx="6729796" cy="6380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Established HOME-ARP </a:t>
              </a:r>
              <a:r>
                <a:rPr lang="en-US" sz="2900" kern="1200" dirty="0"/>
                <a:t>Activities</a:t>
              </a:r>
            </a:p>
          </p:txBody>
        </p:sp>
      </p:grpSp>
      <p:grpSp>
        <p:nvGrpSpPr>
          <p:cNvPr id="12" name="Group 11"/>
          <p:cNvGrpSpPr/>
          <p:nvPr/>
        </p:nvGrpSpPr>
        <p:grpSpPr>
          <a:xfrm>
            <a:off x="2964789" y="5265647"/>
            <a:ext cx="7019747" cy="610598"/>
            <a:chOff x="1745589" y="2315693"/>
            <a:chExt cx="7791908" cy="677763"/>
          </a:xfrm>
          <a:solidFill>
            <a:srgbClr val="C0504D"/>
          </a:solidFill>
        </p:grpSpPr>
        <p:sp>
          <p:nvSpPr>
            <p:cNvPr id="16" name="Rounded Rectangle 15"/>
            <p:cNvSpPr/>
            <p:nvPr/>
          </p:nvSpPr>
          <p:spPr>
            <a:xfrm>
              <a:off x="1745589" y="2315693"/>
              <a:ext cx="7791908" cy="677763"/>
            </a:xfrm>
            <a:prstGeom prst="roundRect">
              <a:avLst>
                <a:gd name="adj" fmla="val 10000"/>
              </a:avLst>
            </a:prstGeom>
            <a:grp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7" name="Rounded Rectangle 10"/>
            <p:cNvSpPr txBox="1"/>
            <p:nvPr/>
          </p:nvSpPr>
          <p:spPr>
            <a:xfrm>
              <a:off x="1765440" y="2335544"/>
              <a:ext cx="6729796" cy="6380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a:t>HOME-ARP Production Housing Goals</a:t>
              </a:r>
            </a:p>
          </p:txBody>
        </p:sp>
      </p:grpSp>
      <p:grpSp>
        <p:nvGrpSpPr>
          <p:cNvPr id="13" name="Group 12"/>
          <p:cNvGrpSpPr/>
          <p:nvPr/>
        </p:nvGrpSpPr>
        <p:grpSpPr>
          <a:xfrm>
            <a:off x="3546653" y="6037545"/>
            <a:ext cx="7019747" cy="610598"/>
            <a:chOff x="2327453" y="3087591"/>
            <a:chExt cx="7791908" cy="677763"/>
          </a:xfrm>
          <a:solidFill>
            <a:srgbClr val="A6C3C3"/>
          </a:solidFill>
        </p:grpSpPr>
        <p:sp>
          <p:nvSpPr>
            <p:cNvPr id="14" name="Rounded Rectangle 13"/>
            <p:cNvSpPr/>
            <p:nvPr/>
          </p:nvSpPr>
          <p:spPr>
            <a:xfrm>
              <a:off x="2327453" y="3087591"/>
              <a:ext cx="7791908" cy="677763"/>
            </a:xfrm>
            <a:prstGeom prst="roundRect">
              <a:avLst>
                <a:gd name="adj" fmla="val 10000"/>
              </a:avLst>
            </a:prstGeom>
            <a:grp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5" name="Rounded Rectangle 12"/>
            <p:cNvSpPr txBox="1"/>
            <p:nvPr/>
          </p:nvSpPr>
          <p:spPr>
            <a:xfrm>
              <a:off x="2347304" y="3107442"/>
              <a:ext cx="6729796" cy="63806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Preferences and Referral Methods</a:t>
              </a:r>
              <a:endParaRPr lang="en-US" sz="2900" kern="1200" dirty="0"/>
            </a:p>
          </p:txBody>
        </p:sp>
      </p:grpSp>
      <p:sp>
        <p:nvSpPr>
          <p:cNvPr id="36" name="Down Arrow 35"/>
          <p:cNvSpPr/>
          <p:nvPr/>
        </p:nvSpPr>
        <p:spPr>
          <a:xfrm>
            <a:off x="7583976" y="3469861"/>
            <a:ext cx="581528" cy="5397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own Arrow 36"/>
          <p:cNvSpPr/>
          <p:nvPr/>
        </p:nvSpPr>
        <p:spPr>
          <a:xfrm>
            <a:off x="8147194" y="4259642"/>
            <a:ext cx="581528" cy="5397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own Arrow 37"/>
          <p:cNvSpPr/>
          <p:nvPr/>
        </p:nvSpPr>
        <p:spPr>
          <a:xfrm>
            <a:off x="8754797" y="5027607"/>
            <a:ext cx="581528" cy="5397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wn Arrow 38"/>
          <p:cNvSpPr/>
          <p:nvPr/>
        </p:nvSpPr>
        <p:spPr>
          <a:xfrm>
            <a:off x="9354545" y="5803096"/>
            <a:ext cx="581528" cy="5397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45" dirty="0"/>
              <a:t>APPLICATION</a:t>
            </a:r>
            <a:r>
              <a:rPr spc="210" dirty="0"/>
              <a:t> </a:t>
            </a:r>
            <a:r>
              <a:rPr spc="40" dirty="0"/>
              <a:t>PROCESS</a:t>
            </a:r>
          </a:p>
        </p:txBody>
      </p:sp>
      <p:sp>
        <p:nvSpPr>
          <p:cNvPr id="3" name="object 3"/>
          <p:cNvSpPr txBox="1"/>
          <p:nvPr/>
        </p:nvSpPr>
        <p:spPr>
          <a:xfrm>
            <a:off x="603123" y="1937628"/>
            <a:ext cx="2682240" cy="4767972"/>
          </a:xfrm>
          <a:prstGeom prst="rect">
            <a:avLst/>
          </a:prstGeom>
          <a:solidFill>
            <a:srgbClr val="9CBDBC"/>
          </a:solidFill>
          <a:ln w="15875">
            <a:solidFill>
              <a:srgbClr val="9CBDBC"/>
            </a:solidFill>
          </a:ln>
        </p:spPr>
        <p:txBody>
          <a:bodyPr vert="horz" wrap="square" lIns="0" tIns="20955" rIns="0" bIns="0" rtlCol="0">
            <a:spAutoFit/>
          </a:bodyPr>
          <a:lstStyle/>
          <a:p>
            <a:pPr marL="264160">
              <a:lnSpc>
                <a:spcPct val="100000"/>
              </a:lnSpc>
              <a:spcBef>
                <a:spcPts val="165"/>
              </a:spcBef>
            </a:pPr>
            <a:r>
              <a:rPr sz="6600" spc="-25" dirty="0">
                <a:solidFill>
                  <a:srgbClr val="FFFFFF"/>
                </a:solidFill>
                <a:latin typeface="Tw Cen MT"/>
                <a:cs typeface="Tw Cen MT"/>
              </a:rPr>
              <a:t>01</a:t>
            </a:r>
            <a:endParaRPr sz="6600" dirty="0">
              <a:latin typeface="Tw Cen MT"/>
              <a:cs typeface="Tw Cen MT"/>
            </a:endParaRPr>
          </a:p>
          <a:p>
            <a:pPr marL="264160" marR="650240">
              <a:lnSpc>
                <a:spcPct val="81600"/>
              </a:lnSpc>
              <a:spcBef>
                <a:spcPts val="2000"/>
              </a:spcBef>
            </a:pPr>
            <a:r>
              <a:rPr sz="1700" dirty="0">
                <a:solidFill>
                  <a:srgbClr val="FFFFFF"/>
                </a:solidFill>
                <a:latin typeface="Tw Cen MT"/>
                <a:cs typeface="Tw Cen MT"/>
              </a:rPr>
              <a:t>Sign</a:t>
            </a:r>
            <a:r>
              <a:rPr sz="1700" spc="-25" dirty="0">
                <a:solidFill>
                  <a:srgbClr val="FFFFFF"/>
                </a:solidFill>
                <a:latin typeface="Tw Cen MT"/>
                <a:cs typeface="Tw Cen MT"/>
              </a:rPr>
              <a:t> </a:t>
            </a:r>
            <a:r>
              <a:rPr sz="1700" dirty="0">
                <a:solidFill>
                  <a:srgbClr val="FFFFFF"/>
                </a:solidFill>
                <a:latin typeface="Tw Cen MT"/>
                <a:cs typeface="Tw Cen MT"/>
              </a:rPr>
              <a:t>and</a:t>
            </a:r>
            <a:r>
              <a:rPr sz="1700" spc="-20" dirty="0">
                <a:solidFill>
                  <a:srgbClr val="FFFFFF"/>
                </a:solidFill>
                <a:latin typeface="Tw Cen MT"/>
                <a:cs typeface="Tw Cen MT"/>
              </a:rPr>
              <a:t> </a:t>
            </a:r>
            <a:r>
              <a:rPr sz="1700" dirty="0">
                <a:solidFill>
                  <a:srgbClr val="FFFFFF"/>
                </a:solidFill>
                <a:latin typeface="Tw Cen MT"/>
                <a:cs typeface="Tw Cen MT"/>
              </a:rPr>
              <a:t>return</a:t>
            </a:r>
            <a:r>
              <a:rPr sz="1700" spc="-20" dirty="0">
                <a:solidFill>
                  <a:srgbClr val="FFFFFF"/>
                </a:solidFill>
                <a:latin typeface="Tw Cen MT"/>
                <a:cs typeface="Tw Cen MT"/>
              </a:rPr>
              <a:t> </a:t>
            </a:r>
            <a:r>
              <a:rPr sz="1700" spc="-20" dirty="0" smtClean="0">
                <a:solidFill>
                  <a:srgbClr val="FFFFFF"/>
                </a:solidFill>
                <a:latin typeface="Tw Cen MT"/>
                <a:cs typeface="Tw Cen MT"/>
              </a:rPr>
              <a:t>HOME-</a:t>
            </a:r>
            <a:r>
              <a:rPr sz="1700" dirty="0" smtClean="0">
                <a:solidFill>
                  <a:srgbClr val="FFFFFF"/>
                </a:solidFill>
                <a:latin typeface="Tw Cen MT"/>
                <a:cs typeface="Tw Cen MT"/>
              </a:rPr>
              <a:t>ARP</a:t>
            </a:r>
            <a:r>
              <a:rPr sz="1700" spc="15" dirty="0" smtClean="0">
                <a:solidFill>
                  <a:srgbClr val="FFFFFF"/>
                </a:solidFill>
                <a:latin typeface="Tw Cen MT"/>
                <a:cs typeface="Tw Cen MT"/>
              </a:rPr>
              <a:t> </a:t>
            </a:r>
            <a:r>
              <a:rPr sz="1700" spc="-20" dirty="0">
                <a:solidFill>
                  <a:srgbClr val="FFFFFF"/>
                </a:solidFill>
                <a:latin typeface="Tw Cen MT"/>
                <a:cs typeface="Tw Cen MT"/>
              </a:rPr>
              <a:t>Grant </a:t>
            </a:r>
            <a:r>
              <a:rPr sz="1700" dirty="0">
                <a:solidFill>
                  <a:srgbClr val="FFFFFF"/>
                </a:solidFill>
                <a:latin typeface="Tw Cen MT"/>
                <a:cs typeface="Tw Cen MT"/>
              </a:rPr>
              <a:t>Agreements</a:t>
            </a:r>
            <a:r>
              <a:rPr sz="1700" spc="-55" dirty="0">
                <a:solidFill>
                  <a:srgbClr val="FFFFFF"/>
                </a:solidFill>
                <a:latin typeface="Tw Cen MT"/>
                <a:cs typeface="Tw Cen MT"/>
              </a:rPr>
              <a:t> </a:t>
            </a:r>
            <a:r>
              <a:rPr sz="1700" dirty="0">
                <a:solidFill>
                  <a:srgbClr val="FFFFFF"/>
                </a:solidFill>
                <a:latin typeface="Tw Cen MT"/>
                <a:cs typeface="Tw Cen MT"/>
              </a:rPr>
              <a:t>to</a:t>
            </a:r>
            <a:r>
              <a:rPr sz="1700" spc="-50" dirty="0">
                <a:solidFill>
                  <a:srgbClr val="FFFFFF"/>
                </a:solidFill>
                <a:latin typeface="Tw Cen MT"/>
                <a:cs typeface="Tw Cen MT"/>
              </a:rPr>
              <a:t> </a:t>
            </a:r>
            <a:r>
              <a:rPr sz="1700" spc="-20" dirty="0">
                <a:solidFill>
                  <a:srgbClr val="FFFFFF"/>
                </a:solidFill>
                <a:latin typeface="Tw Cen MT"/>
                <a:cs typeface="Tw Cen MT"/>
              </a:rPr>
              <a:t>HUD</a:t>
            </a:r>
            <a:r>
              <a:rPr sz="1700" spc="-20" dirty="0" smtClean="0">
                <a:solidFill>
                  <a:srgbClr val="FFFFFF"/>
                </a:solidFill>
                <a:latin typeface="Tw Cen MT"/>
                <a:cs typeface="Tw Cen MT"/>
              </a:rPr>
              <a:t>.</a:t>
            </a:r>
            <a:r>
              <a:rPr lang="en-US" sz="1700" dirty="0" smtClean="0">
                <a:solidFill>
                  <a:srgbClr val="FFFFFF"/>
                </a:solidFill>
                <a:latin typeface="Tw Cen MT"/>
                <a:cs typeface="Tw Cen MT"/>
              </a:rPr>
              <a:t> Once</a:t>
            </a:r>
            <a:r>
              <a:rPr lang="en-US" sz="1700" spc="-35" dirty="0" smtClean="0">
                <a:solidFill>
                  <a:srgbClr val="FFFFFF"/>
                </a:solidFill>
                <a:latin typeface="Tw Cen MT"/>
                <a:cs typeface="Tw Cen MT"/>
              </a:rPr>
              <a:t> </a:t>
            </a:r>
            <a:r>
              <a:rPr lang="en-US" sz="1700" dirty="0" smtClean="0">
                <a:solidFill>
                  <a:srgbClr val="FFFFFF"/>
                </a:solidFill>
                <a:latin typeface="Tw Cen MT"/>
                <a:cs typeface="Tw Cen MT"/>
              </a:rPr>
              <a:t>the</a:t>
            </a:r>
            <a:r>
              <a:rPr lang="en-US" sz="1700" spc="-35" dirty="0" smtClean="0">
                <a:solidFill>
                  <a:srgbClr val="FFFFFF"/>
                </a:solidFill>
                <a:latin typeface="Tw Cen MT"/>
                <a:cs typeface="Tw Cen MT"/>
              </a:rPr>
              <a:t> </a:t>
            </a:r>
            <a:r>
              <a:rPr lang="en-US" sz="1700" spc="-20" dirty="0" smtClean="0">
                <a:solidFill>
                  <a:srgbClr val="FFFFFF"/>
                </a:solidFill>
                <a:latin typeface="Tw Cen MT"/>
                <a:cs typeface="Tw Cen MT"/>
              </a:rPr>
              <a:t>grant </a:t>
            </a:r>
            <a:r>
              <a:rPr lang="en-US" sz="1700" dirty="0" smtClean="0">
                <a:solidFill>
                  <a:srgbClr val="FFFFFF"/>
                </a:solidFill>
                <a:latin typeface="Tw Cen MT"/>
                <a:cs typeface="Tw Cen MT"/>
              </a:rPr>
              <a:t>agreement</a:t>
            </a:r>
            <a:r>
              <a:rPr lang="en-US" sz="1700" spc="-45" dirty="0" smtClean="0">
                <a:solidFill>
                  <a:srgbClr val="FFFFFF"/>
                </a:solidFill>
                <a:latin typeface="Tw Cen MT"/>
                <a:cs typeface="Tw Cen MT"/>
              </a:rPr>
              <a:t> </a:t>
            </a:r>
            <a:r>
              <a:rPr lang="en-US" sz="1700" dirty="0" smtClean="0">
                <a:solidFill>
                  <a:srgbClr val="FFFFFF"/>
                </a:solidFill>
                <a:latin typeface="Tw Cen MT"/>
                <a:cs typeface="Tw Cen MT"/>
              </a:rPr>
              <a:t>is</a:t>
            </a:r>
            <a:r>
              <a:rPr lang="en-US" sz="1700" spc="-40" dirty="0" smtClean="0">
                <a:solidFill>
                  <a:srgbClr val="FFFFFF"/>
                </a:solidFill>
                <a:latin typeface="Tw Cen MT"/>
                <a:cs typeface="Tw Cen MT"/>
              </a:rPr>
              <a:t> </a:t>
            </a:r>
            <a:r>
              <a:rPr lang="en-US" sz="1700" spc="-10" dirty="0" smtClean="0">
                <a:solidFill>
                  <a:srgbClr val="FFFFFF"/>
                </a:solidFill>
                <a:latin typeface="Tw Cen MT"/>
                <a:cs typeface="Tw Cen MT"/>
              </a:rPr>
              <a:t>returned, </a:t>
            </a:r>
            <a:r>
              <a:rPr lang="en-US" sz="1700" dirty="0" smtClean="0">
                <a:solidFill>
                  <a:srgbClr val="FFFFFF"/>
                </a:solidFill>
                <a:latin typeface="Tw Cen MT"/>
                <a:cs typeface="Tw Cen MT"/>
              </a:rPr>
              <a:t>HUD</a:t>
            </a:r>
            <a:r>
              <a:rPr lang="en-US" sz="1700" spc="-25" dirty="0" smtClean="0">
                <a:solidFill>
                  <a:srgbClr val="FFFFFF"/>
                </a:solidFill>
                <a:latin typeface="Tw Cen MT"/>
                <a:cs typeface="Tw Cen MT"/>
              </a:rPr>
              <a:t> </a:t>
            </a:r>
            <a:r>
              <a:rPr lang="en-US" sz="1700" dirty="0" smtClean="0">
                <a:solidFill>
                  <a:srgbClr val="FFFFFF"/>
                </a:solidFill>
                <a:latin typeface="Tw Cen MT"/>
                <a:cs typeface="Tw Cen MT"/>
              </a:rPr>
              <a:t>will</a:t>
            </a:r>
            <a:r>
              <a:rPr lang="en-US" sz="1700" spc="-35" dirty="0" smtClean="0">
                <a:solidFill>
                  <a:srgbClr val="FFFFFF"/>
                </a:solidFill>
                <a:latin typeface="Tw Cen MT"/>
                <a:cs typeface="Tw Cen MT"/>
              </a:rPr>
              <a:t> </a:t>
            </a:r>
            <a:r>
              <a:rPr lang="en-US" sz="1700" dirty="0" smtClean="0">
                <a:solidFill>
                  <a:srgbClr val="FFFFFF"/>
                </a:solidFill>
                <a:latin typeface="Tw Cen MT"/>
                <a:cs typeface="Tw Cen MT"/>
              </a:rPr>
              <a:t>release</a:t>
            </a:r>
            <a:r>
              <a:rPr lang="en-US" sz="1700" spc="-30" dirty="0" smtClean="0">
                <a:solidFill>
                  <a:srgbClr val="FFFFFF"/>
                </a:solidFill>
                <a:latin typeface="Tw Cen MT"/>
                <a:cs typeface="Tw Cen MT"/>
              </a:rPr>
              <a:t> </a:t>
            </a:r>
            <a:r>
              <a:rPr lang="en-US" sz="1700" dirty="0" smtClean="0">
                <a:solidFill>
                  <a:srgbClr val="FFFFFF"/>
                </a:solidFill>
                <a:latin typeface="Tw Cen MT"/>
                <a:cs typeface="Tw Cen MT"/>
              </a:rPr>
              <a:t>in</a:t>
            </a:r>
            <a:r>
              <a:rPr lang="en-US" sz="1700" spc="-25" dirty="0" smtClean="0">
                <a:solidFill>
                  <a:srgbClr val="FFFFFF"/>
                </a:solidFill>
                <a:latin typeface="Tw Cen MT"/>
                <a:cs typeface="Tw Cen MT"/>
              </a:rPr>
              <a:t> </a:t>
            </a:r>
            <a:r>
              <a:rPr lang="en-US" sz="1700" spc="-10" dirty="0" smtClean="0">
                <a:solidFill>
                  <a:srgbClr val="FFFFFF"/>
                </a:solidFill>
                <a:latin typeface="Tw Cen MT"/>
                <a:cs typeface="Tw Cen MT"/>
              </a:rPr>
              <a:t>IDIS, </a:t>
            </a:r>
            <a:r>
              <a:rPr lang="en-US" sz="1700" dirty="0" smtClean="0">
                <a:solidFill>
                  <a:srgbClr val="FFFFFF"/>
                </a:solidFill>
                <a:latin typeface="Tw Cen MT"/>
                <a:cs typeface="Tw Cen MT"/>
              </a:rPr>
              <a:t>5%</a:t>
            </a:r>
            <a:r>
              <a:rPr lang="en-US" sz="1700" spc="5" dirty="0" smtClean="0">
                <a:solidFill>
                  <a:srgbClr val="FFFFFF"/>
                </a:solidFill>
                <a:latin typeface="Tw Cen MT"/>
                <a:cs typeface="Tw Cen MT"/>
              </a:rPr>
              <a:t> </a:t>
            </a:r>
            <a:r>
              <a:rPr lang="en-US" sz="1700" dirty="0" smtClean="0">
                <a:solidFill>
                  <a:srgbClr val="FFFFFF"/>
                </a:solidFill>
                <a:latin typeface="Tw Cen MT"/>
                <a:cs typeface="Tw Cen MT"/>
              </a:rPr>
              <a:t>of</a:t>
            </a:r>
            <a:r>
              <a:rPr lang="en-US" sz="1700" spc="45" dirty="0" smtClean="0">
                <a:solidFill>
                  <a:srgbClr val="FFFFFF"/>
                </a:solidFill>
                <a:latin typeface="Tw Cen MT"/>
                <a:cs typeface="Tw Cen MT"/>
              </a:rPr>
              <a:t> </a:t>
            </a:r>
            <a:r>
              <a:rPr lang="en-US" sz="1700" dirty="0" smtClean="0">
                <a:solidFill>
                  <a:srgbClr val="FFFFFF"/>
                </a:solidFill>
                <a:latin typeface="Tw Cen MT"/>
                <a:cs typeface="Tw Cen MT"/>
              </a:rPr>
              <a:t>the total </a:t>
            </a:r>
            <a:r>
              <a:rPr lang="en-US" sz="1700" spc="-10" dirty="0" smtClean="0">
                <a:solidFill>
                  <a:srgbClr val="FFFFFF"/>
                </a:solidFill>
                <a:latin typeface="Tw Cen MT"/>
                <a:cs typeface="Tw Cen MT"/>
              </a:rPr>
              <a:t>grant </a:t>
            </a:r>
            <a:r>
              <a:rPr lang="en-US" sz="1700" dirty="0" smtClean="0">
                <a:solidFill>
                  <a:srgbClr val="FFFFFF"/>
                </a:solidFill>
                <a:latin typeface="Tw Cen MT"/>
                <a:cs typeface="Tw Cen MT"/>
              </a:rPr>
              <a:t>amount</a:t>
            </a:r>
            <a:r>
              <a:rPr lang="en-US" sz="1700" spc="-40" dirty="0" smtClean="0">
                <a:solidFill>
                  <a:srgbClr val="FFFFFF"/>
                </a:solidFill>
                <a:latin typeface="Tw Cen MT"/>
                <a:cs typeface="Tw Cen MT"/>
              </a:rPr>
              <a:t> </a:t>
            </a:r>
            <a:r>
              <a:rPr lang="en-US" sz="1700" dirty="0" smtClean="0">
                <a:solidFill>
                  <a:srgbClr val="FFFFFF"/>
                </a:solidFill>
                <a:latin typeface="Tw Cen MT"/>
                <a:cs typeface="Tw Cen MT"/>
              </a:rPr>
              <a:t>for</a:t>
            </a:r>
            <a:r>
              <a:rPr lang="en-US" sz="1700" spc="-30" dirty="0" smtClean="0">
                <a:solidFill>
                  <a:srgbClr val="FFFFFF"/>
                </a:solidFill>
                <a:latin typeface="Tw Cen MT"/>
                <a:cs typeface="Tw Cen MT"/>
              </a:rPr>
              <a:t> </a:t>
            </a:r>
            <a:r>
              <a:rPr lang="en-US" sz="1700" dirty="0" smtClean="0">
                <a:solidFill>
                  <a:srgbClr val="FFFFFF"/>
                </a:solidFill>
                <a:latin typeface="Tw Cen MT"/>
                <a:cs typeface="Tw Cen MT"/>
              </a:rPr>
              <a:t>a</a:t>
            </a:r>
            <a:r>
              <a:rPr lang="en-US" sz="1700" spc="-30" dirty="0" smtClean="0">
                <a:solidFill>
                  <a:srgbClr val="FFFFFF"/>
                </a:solidFill>
                <a:latin typeface="Tw Cen MT"/>
                <a:cs typeface="Tw Cen MT"/>
              </a:rPr>
              <a:t> </a:t>
            </a:r>
            <a:r>
              <a:rPr lang="en-US" sz="1700" dirty="0" smtClean="0">
                <a:solidFill>
                  <a:srgbClr val="FFFFFF"/>
                </a:solidFill>
                <a:latin typeface="Tw Cen MT"/>
                <a:cs typeface="Tw Cen MT"/>
              </a:rPr>
              <a:t>portion</a:t>
            </a:r>
            <a:r>
              <a:rPr lang="en-US" sz="1700" spc="-35" dirty="0" smtClean="0">
                <a:solidFill>
                  <a:srgbClr val="FFFFFF"/>
                </a:solidFill>
                <a:latin typeface="Tw Cen MT"/>
                <a:cs typeface="Tw Cen MT"/>
              </a:rPr>
              <a:t> </a:t>
            </a:r>
            <a:r>
              <a:rPr lang="en-US" sz="1700" spc="-25" dirty="0" smtClean="0">
                <a:solidFill>
                  <a:srgbClr val="FFFFFF"/>
                </a:solidFill>
                <a:latin typeface="Tw Cen MT"/>
                <a:cs typeface="Tw Cen MT"/>
              </a:rPr>
              <a:t>of </a:t>
            </a:r>
            <a:r>
              <a:rPr lang="en-US" sz="1700" dirty="0" smtClean="0">
                <a:solidFill>
                  <a:srgbClr val="FFFFFF"/>
                </a:solidFill>
                <a:latin typeface="Tw Cen MT"/>
                <a:cs typeface="Tw Cen MT"/>
              </a:rPr>
              <a:t>the</a:t>
            </a:r>
            <a:r>
              <a:rPr lang="en-US" sz="1700" spc="-70" dirty="0" smtClean="0">
                <a:solidFill>
                  <a:srgbClr val="FFFFFF"/>
                </a:solidFill>
                <a:latin typeface="Tw Cen MT"/>
                <a:cs typeface="Tw Cen MT"/>
              </a:rPr>
              <a:t> </a:t>
            </a:r>
            <a:r>
              <a:rPr lang="en-US" sz="1700" dirty="0" smtClean="0">
                <a:solidFill>
                  <a:srgbClr val="FFFFFF"/>
                </a:solidFill>
                <a:latin typeface="Tw Cen MT"/>
                <a:cs typeface="Tw Cen MT"/>
              </a:rPr>
              <a:t>administration</a:t>
            </a:r>
            <a:r>
              <a:rPr lang="en-US" sz="1700" spc="-70" dirty="0" smtClean="0">
                <a:solidFill>
                  <a:srgbClr val="FFFFFF"/>
                </a:solidFill>
                <a:latin typeface="Tw Cen MT"/>
                <a:cs typeface="Tw Cen MT"/>
              </a:rPr>
              <a:t> </a:t>
            </a:r>
            <a:r>
              <a:rPr lang="en-US" sz="1700" spc="-25" dirty="0" smtClean="0">
                <a:solidFill>
                  <a:srgbClr val="FFFFFF"/>
                </a:solidFill>
                <a:latin typeface="Tw Cen MT"/>
                <a:cs typeface="Tw Cen MT"/>
              </a:rPr>
              <a:t>and </a:t>
            </a:r>
            <a:r>
              <a:rPr lang="en-US" sz="1700" spc="-10" dirty="0" smtClean="0">
                <a:solidFill>
                  <a:srgbClr val="FFFFFF"/>
                </a:solidFill>
                <a:latin typeface="Tw Cen MT"/>
                <a:cs typeface="Tw Cen MT"/>
              </a:rPr>
              <a:t>planning. ($78,045.40 executed 12/14/2021)</a:t>
            </a:r>
            <a:endParaRPr lang="en-US" sz="1700" dirty="0" smtClean="0">
              <a:latin typeface="Tw Cen MT"/>
              <a:cs typeface="Tw Cen MT"/>
            </a:endParaRPr>
          </a:p>
          <a:p>
            <a:pPr marL="264160" marR="650240">
              <a:lnSpc>
                <a:spcPct val="81600"/>
              </a:lnSpc>
              <a:spcBef>
                <a:spcPts val="2000"/>
              </a:spcBef>
            </a:pPr>
            <a:endParaRPr sz="1700" dirty="0">
              <a:latin typeface="Tw Cen MT"/>
              <a:cs typeface="Tw Cen MT"/>
            </a:endParaRPr>
          </a:p>
        </p:txBody>
      </p:sp>
      <p:sp>
        <p:nvSpPr>
          <p:cNvPr id="4" name="object 4"/>
          <p:cNvSpPr txBox="1"/>
          <p:nvPr/>
        </p:nvSpPr>
        <p:spPr>
          <a:xfrm>
            <a:off x="3500246" y="1937628"/>
            <a:ext cx="2682240" cy="2795124"/>
          </a:xfrm>
          <a:prstGeom prst="rect">
            <a:avLst/>
          </a:prstGeom>
          <a:solidFill>
            <a:srgbClr val="D2CA6C"/>
          </a:solidFill>
          <a:ln w="57150">
            <a:solidFill>
              <a:schemeClr val="tx1"/>
            </a:solidFill>
          </a:ln>
        </p:spPr>
        <p:txBody>
          <a:bodyPr vert="horz" wrap="square" lIns="0" tIns="20955" rIns="0" bIns="0" rtlCol="0">
            <a:spAutoFit/>
          </a:bodyPr>
          <a:lstStyle/>
          <a:p>
            <a:pPr marL="264160">
              <a:lnSpc>
                <a:spcPct val="100000"/>
              </a:lnSpc>
              <a:spcBef>
                <a:spcPts val="165"/>
              </a:spcBef>
            </a:pPr>
            <a:r>
              <a:rPr sz="6600" spc="-25" dirty="0">
                <a:solidFill>
                  <a:srgbClr val="FFFFFF"/>
                </a:solidFill>
                <a:latin typeface="Tw Cen MT"/>
                <a:cs typeface="Tw Cen MT"/>
              </a:rPr>
              <a:t>02</a:t>
            </a:r>
            <a:endParaRPr sz="6600" dirty="0">
              <a:latin typeface="Tw Cen MT"/>
              <a:cs typeface="Tw Cen MT"/>
            </a:endParaRPr>
          </a:p>
          <a:p>
            <a:pPr marL="264160" marR="413384">
              <a:lnSpc>
                <a:spcPct val="81700"/>
              </a:lnSpc>
              <a:spcBef>
                <a:spcPts val="2000"/>
              </a:spcBef>
            </a:pPr>
            <a:r>
              <a:rPr sz="1700" dirty="0">
                <a:solidFill>
                  <a:srgbClr val="FFFFFF"/>
                </a:solidFill>
                <a:latin typeface="Tw Cen MT"/>
                <a:cs typeface="Tw Cen MT"/>
              </a:rPr>
              <a:t>PJs</a:t>
            </a:r>
            <a:r>
              <a:rPr sz="1700" spc="-50" dirty="0">
                <a:solidFill>
                  <a:srgbClr val="FFFFFF"/>
                </a:solidFill>
                <a:latin typeface="Tw Cen MT"/>
                <a:cs typeface="Tw Cen MT"/>
              </a:rPr>
              <a:t> </a:t>
            </a:r>
            <a:r>
              <a:rPr sz="1700" dirty="0">
                <a:solidFill>
                  <a:srgbClr val="FFFFFF"/>
                </a:solidFill>
                <a:latin typeface="Tw Cen MT"/>
                <a:cs typeface="Tw Cen MT"/>
              </a:rPr>
              <a:t>will</a:t>
            </a:r>
            <a:r>
              <a:rPr sz="1700" spc="-40" dirty="0">
                <a:solidFill>
                  <a:srgbClr val="FFFFFF"/>
                </a:solidFill>
                <a:latin typeface="Tw Cen MT"/>
                <a:cs typeface="Tw Cen MT"/>
              </a:rPr>
              <a:t> </a:t>
            </a:r>
            <a:r>
              <a:rPr sz="1700" dirty="0">
                <a:solidFill>
                  <a:srgbClr val="FFFFFF"/>
                </a:solidFill>
                <a:latin typeface="Tw Cen MT"/>
                <a:cs typeface="Tw Cen MT"/>
              </a:rPr>
              <a:t>develop</a:t>
            </a:r>
            <a:r>
              <a:rPr sz="1700" spc="-40" dirty="0">
                <a:solidFill>
                  <a:srgbClr val="FFFFFF"/>
                </a:solidFill>
                <a:latin typeface="Tw Cen MT"/>
                <a:cs typeface="Tw Cen MT"/>
              </a:rPr>
              <a:t> </a:t>
            </a:r>
            <a:r>
              <a:rPr sz="1700" spc="-25" dirty="0">
                <a:solidFill>
                  <a:srgbClr val="FFFFFF"/>
                </a:solidFill>
                <a:latin typeface="Tw Cen MT"/>
                <a:cs typeface="Tw Cen MT"/>
              </a:rPr>
              <a:t>and </a:t>
            </a:r>
            <a:r>
              <a:rPr sz="1700" dirty="0">
                <a:solidFill>
                  <a:srgbClr val="FFFFFF"/>
                </a:solidFill>
                <a:latin typeface="Tw Cen MT"/>
                <a:cs typeface="Tw Cen MT"/>
              </a:rPr>
              <a:t>submit</a:t>
            </a:r>
            <a:r>
              <a:rPr sz="1700" spc="-30" dirty="0">
                <a:solidFill>
                  <a:srgbClr val="FFFFFF"/>
                </a:solidFill>
                <a:latin typeface="Tw Cen MT"/>
                <a:cs typeface="Tw Cen MT"/>
              </a:rPr>
              <a:t> </a:t>
            </a:r>
            <a:r>
              <a:rPr sz="1700" dirty="0">
                <a:solidFill>
                  <a:srgbClr val="FFFFFF"/>
                </a:solidFill>
                <a:latin typeface="Tw Cen MT"/>
                <a:cs typeface="Tw Cen MT"/>
              </a:rPr>
              <a:t>in</a:t>
            </a:r>
            <a:r>
              <a:rPr sz="1700" spc="-30" dirty="0">
                <a:solidFill>
                  <a:srgbClr val="FFFFFF"/>
                </a:solidFill>
                <a:latin typeface="Tw Cen MT"/>
                <a:cs typeface="Tw Cen MT"/>
              </a:rPr>
              <a:t> </a:t>
            </a:r>
            <a:r>
              <a:rPr sz="1700" dirty="0">
                <a:solidFill>
                  <a:srgbClr val="FFFFFF"/>
                </a:solidFill>
                <a:latin typeface="Tw Cen MT"/>
                <a:cs typeface="Tw Cen MT"/>
              </a:rPr>
              <a:t>IDIS</a:t>
            </a:r>
            <a:r>
              <a:rPr sz="1700" spc="-35" dirty="0">
                <a:solidFill>
                  <a:srgbClr val="FFFFFF"/>
                </a:solidFill>
                <a:latin typeface="Tw Cen MT"/>
                <a:cs typeface="Tw Cen MT"/>
              </a:rPr>
              <a:t> </a:t>
            </a:r>
            <a:r>
              <a:rPr sz="1700" dirty="0">
                <a:solidFill>
                  <a:srgbClr val="FFFFFF"/>
                </a:solidFill>
                <a:latin typeface="Tw Cen MT"/>
                <a:cs typeface="Tw Cen MT"/>
              </a:rPr>
              <a:t>a</a:t>
            </a:r>
            <a:r>
              <a:rPr sz="1700" spc="-20" dirty="0">
                <a:solidFill>
                  <a:srgbClr val="FFFFFF"/>
                </a:solidFill>
                <a:latin typeface="Tw Cen MT"/>
                <a:cs typeface="Tw Cen MT"/>
              </a:rPr>
              <a:t> </a:t>
            </a:r>
            <a:r>
              <a:rPr sz="1700" spc="-10" dirty="0">
                <a:solidFill>
                  <a:srgbClr val="FFFFFF"/>
                </a:solidFill>
                <a:latin typeface="Tw Cen MT"/>
                <a:cs typeface="Tw Cen MT"/>
              </a:rPr>
              <a:t>HOME- </a:t>
            </a:r>
            <a:r>
              <a:rPr sz="1700" dirty="0">
                <a:solidFill>
                  <a:srgbClr val="FFFFFF"/>
                </a:solidFill>
                <a:latin typeface="Tw Cen MT"/>
                <a:cs typeface="Tw Cen MT"/>
              </a:rPr>
              <a:t>ARP</a:t>
            </a:r>
            <a:r>
              <a:rPr sz="1700" spc="-40" dirty="0">
                <a:solidFill>
                  <a:srgbClr val="FFFFFF"/>
                </a:solidFill>
                <a:latin typeface="Tw Cen MT"/>
                <a:cs typeface="Tw Cen MT"/>
              </a:rPr>
              <a:t> </a:t>
            </a:r>
            <a:r>
              <a:rPr sz="1700" dirty="0">
                <a:solidFill>
                  <a:srgbClr val="FFFFFF"/>
                </a:solidFill>
                <a:latin typeface="Tw Cen MT"/>
                <a:cs typeface="Tw Cen MT"/>
              </a:rPr>
              <a:t>Allocation</a:t>
            </a:r>
            <a:r>
              <a:rPr sz="1700" spc="-45" dirty="0">
                <a:solidFill>
                  <a:srgbClr val="FFFFFF"/>
                </a:solidFill>
                <a:latin typeface="Tw Cen MT"/>
                <a:cs typeface="Tw Cen MT"/>
              </a:rPr>
              <a:t> </a:t>
            </a:r>
            <a:r>
              <a:rPr sz="1700" dirty="0">
                <a:solidFill>
                  <a:srgbClr val="FFFFFF"/>
                </a:solidFill>
                <a:latin typeface="Tw Cen MT"/>
                <a:cs typeface="Tw Cen MT"/>
              </a:rPr>
              <a:t>Plan</a:t>
            </a:r>
            <a:r>
              <a:rPr sz="1700" spc="-45" dirty="0">
                <a:solidFill>
                  <a:srgbClr val="FFFFFF"/>
                </a:solidFill>
                <a:latin typeface="Tw Cen MT"/>
                <a:cs typeface="Tw Cen MT"/>
              </a:rPr>
              <a:t> </a:t>
            </a:r>
            <a:r>
              <a:rPr sz="1700" spc="-25" dirty="0">
                <a:solidFill>
                  <a:srgbClr val="FFFFFF"/>
                </a:solidFill>
                <a:latin typeface="Tw Cen MT"/>
                <a:cs typeface="Tw Cen MT"/>
              </a:rPr>
              <a:t>as </a:t>
            </a:r>
            <a:r>
              <a:rPr sz="1700" dirty="0">
                <a:solidFill>
                  <a:srgbClr val="FFFFFF"/>
                </a:solidFill>
                <a:latin typeface="Tw Cen MT"/>
                <a:cs typeface="Tw Cen MT"/>
              </a:rPr>
              <a:t>part</a:t>
            </a:r>
            <a:r>
              <a:rPr sz="1700" spc="10" dirty="0">
                <a:solidFill>
                  <a:srgbClr val="FFFFFF"/>
                </a:solidFill>
                <a:latin typeface="Tw Cen MT"/>
                <a:cs typeface="Tw Cen MT"/>
              </a:rPr>
              <a:t> </a:t>
            </a:r>
            <a:r>
              <a:rPr sz="1700" dirty="0">
                <a:solidFill>
                  <a:srgbClr val="FFFFFF"/>
                </a:solidFill>
                <a:latin typeface="Tw Cen MT"/>
                <a:cs typeface="Tw Cen MT"/>
              </a:rPr>
              <a:t>of</a:t>
            </a:r>
            <a:r>
              <a:rPr sz="1700" spc="55" dirty="0">
                <a:solidFill>
                  <a:srgbClr val="FFFFFF"/>
                </a:solidFill>
                <a:latin typeface="Tw Cen MT"/>
                <a:cs typeface="Tw Cen MT"/>
              </a:rPr>
              <a:t> </a:t>
            </a:r>
            <a:r>
              <a:rPr sz="1700" dirty="0">
                <a:solidFill>
                  <a:srgbClr val="FFFFFF"/>
                </a:solidFill>
                <a:latin typeface="Tw Cen MT"/>
                <a:cs typeface="Tw Cen MT"/>
              </a:rPr>
              <a:t>a</a:t>
            </a:r>
            <a:r>
              <a:rPr sz="1700" spc="10" dirty="0">
                <a:solidFill>
                  <a:srgbClr val="FFFFFF"/>
                </a:solidFill>
                <a:latin typeface="Tw Cen MT"/>
                <a:cs typeface="Tw Cen MT"/>
              </a:rPr>
              <a:t> </a:t>
            </a:r>
            <a:r>
              <a:rPr sz="1700" spc="-10" dirty="0">
                <a:solidFill>
                  <a:srgbClr val="FFFFFF"/>
                </a:solidFill>
                <a:latin typeface="Tw Cen MT"/>
                <a:cs typeface="Tw Cen MT"/>
              </a:rPr>
              <a:t>substantial </a:t>
            </a:r>
            <a:r>
              <a:rPr sz="1700" dirty="0">
                <a:solidFill>
                  <a:srgbClr val="FFFFFF"/>
                </a:solidFill>
                <a:latin typeface="Tw Cen MT"/>
                <a:cs typeface="Tw Cen MT"/>
              </a:rPr>
              <a:t>amendment</a:t>
            </a:r>
            <a:r>
              <a:rPr sz="1700" spc="-45" dirty="0">
                <a:solidFill>
                  <a:srgbClr val="FFFFFF"/>
                </a:solidFill>
                <a:latin typeface="Tw Cen MT"/>
                <a:cs typeface="Tw Cen MT"/>
              </a:rPr>
              <a:t> </a:t>
            </a:r>
            <a:r>
              <a:rPr sz="1700" dirty="0">
                <a:solidFill>
                  <a:srgbClr val="FFFFFF"/>
                </a:solidFill>
                <a:latin typeface="Tw Cen MT"/>
                <a:cs typeface="Tw Cen MT"/>
              </a:rPr>
              <a:t>to</a:t>
            </a:r>
            <a:r>
              <a:rPr sz="1700" spc="-40" dirty="0">
                <a:solidFill>
                  <a:srgbClr val="FFFFFF"/>
                </a:solidFill>
                <a:latin typeface="Tw Cen MT"/>
                <a:cs typeface="Tw Cen MT"/>
              </a:rPr>
              <a:t> </a:t>
            </a:r>
            <a:r>
              <a:rPr sz="1700" dirty="0">
                <a:solidFill>
                  <a:srgbClr val="FFFFFF"/>
                </a:solidFill>
                <a:latin typeface="Tw Cen MT"/>
                <a:cs typeface="Tw Cen MT"/>
              </a:rPr>
              <a:t>their</a:t>
            </a:r>
            <a:r>
              <a:rPr sz="1700" spc="-45" dirty="0">
                <a:solidFill>
                  <a:srgbClr val="FFFFFF"/>
                </a:solidFill>
                <a:latin typeface="Tw Cen MT"/>
                <a:cs typeface="Tw Cen MT"/>
              </a:rPr>
              <a:t> </a:t>
            </a:r>
            <a:r>
              <a:rPr sz="1700" spc="-25" dirty="0">
                <a:solidFill>
                  <a:srgbClr val="FFFFFF"/>
                </a:solidFill>
                <a:latin typeface="Tw Cen MT"/>
                <a:cs typeface="Tw Cen MT"/>
              </a:rPr>
              <a:t>FY </a:t>
            </a:r>
            <a:r>
              <a:rPr sz="1700" dirty="0">
                <a:solidFill>
                  <a:srgbClr val="FFFFFF"/>
                </a:solidFill>
                <a:latin typeface="Tw Cen MT"/>
                <a:cs typeface="Tw Cen MT"/>
              </a:rPr>
              <a:t>2021</a:t>
            </a:r>
            <a:r>
              <a:rPr sz="1700" spc="-35" dirty="0">
                <a:solidFill>
                  <a:srgbClr val="FFFFFF"/>
                </a:solidFill>
                <a:latin typeface="Tw Cen MT"/>
                <a:cs typeface="Tw Cen MT"/>
              </a:rPr>
              <a:t> </a:t>
            </a:r>
            <a:r>
              <a:rPr sz="1700" spc="-25" dirty="0" smtClean="0">
                <a:solidFill>
                  <a:srgbClr val="FFFFFF"/>
                </a:solidFill>
                <a:latin typeface="Tw Cen MT"/>
                <a:cs typeface="Tw Cen MT"/>
              </a:rPr>
              <a:t>AAP</a:t>
            </a:r>
            <a:r>
              <a:rPr lang="en-US" sz="1700" spc="-25" dirty="0" smtClean="0">
                <a:solidFill>
                  <a:srgbClr val="FFFFFF"/>
                </a:solidFill>
                <a:latin typeface="Tw Cen MT"/>
                <a:cs typeface="Tw Cen MT"/>
              </a:rPr>
              <a:t> and submit to HUD by 3/31/2023</a:t>
            </a:r>
            <a:endParaRPr sz="1700" dirty="0">
              <a:latin typeface="Tw Cen MT"/>
              <a:cs typeface="Tw Cen MT"/>
            </a:endParaRPr>
          </a:p>
        </p:txBody>
      </p:sp>
      <p:sp>
        <p:nvSpPr>
          <p:cNvPr id="5" name="object 5"/>
          <p:cNvSpPr txBox="1"/>
          <p:nvPr/>
        </p:nvSpPr>
        <p:spPr>
          <a:xfrm>
            <a:off x="6396608" y="1937628"/>
            <a:ext cx="2747391" cy="3009670"/>
          </a:xfrm>
          <a:prstGeom prst="rect">
            <a:avLst/>
          </a:prstGeom>
          <a:solidFill>
            <a:srgbClr val="94A29D"/>
          </a:solidFill>
          <a:ln w="15875">
            <a:solidFill>
              <a:srgbClr val="94A29D"/>
            </a:solidFill>
          </a:ln>
        </p:spPr>
        <p:txBody>
          <a:bodyPr vert="horz" wrap="square" lIns="0" tIns="20955" rIns="0" bIns="0" rtlCol="0">
            <a:spAutoFit/>
          </a:bodyPr>
          <a:lstStyle/>
          <a:p>
            <a:pPr marL="264795">
              <a:lnSpc>
                <a:spcPct val="100000"/>
              </a:lnSpc>
              <a:spcBef>
                <a:spcPts val="165"/>
              </a:spcBef>
            </a:pPr>
            <a:r>
              <a:rPr sz="6600" spc="-25" dirty="0" smtClean="0">
                <a:solidFill>
                  <a:srgbClr val="FFFFFF"/>
                </a:solidFill>
                <a:latin typeface="Tw Cen MT"/>
                <a:cs typeface="Tw Cen MT"/>
              </a:rPr>
              <a:t>03</a:t>
            </a:r>
            <a:endParaRPr lang="en-US" sz="6600" spc="-25" dirty="0" smtClean="0">
              <a:solidFill>
                <a:srgbClr val="FFFFFF"/>
              </a:solidFill>
              <a:latin typeface="Tw Cen MT"/>
              <a:cs typeface="Tw Cen MT"/>
            </a:endParaRPr>
          </a:p>
          <a:p>
            <a:pPr marL="264160" marR="413384">
              <a:lnSpc>
                <a:spcPct val="81700"/>
              </a:lnSpc>
              <a:spcBef>
                <a:spcPts val="2000"/>
              </a:spcBef>
            </a:pPr>
            <a:r>
              <a:rPr lang="en-US" sz="1700" dirty="0" smtClean="0">
                <a:solidFill>
                  <a:srgbClr val="FFFFFF"/>
                </a:solidFill>
                <a:latin typeface="Tw Cen MT"/>
                <a:cs typeface="Tw Cen MT"/>
              </a:rPr>
              <a:t>The City of Norman </a:t>
            </a:r>
            <a:r>
              <a:rPr lang="en-US" sz="1700" dirty="0">
                <a:solidFill>
                  <a:srgbClr val="FFFFFF"/>
                </a:solidFill>
                <a:latin typeface="Tw Cen MT"/>
                <a:cs typeface="Tw Cen MT"/>
              </a:rPr>
              <a:t>will begin programmatic execution and distribution of funding </a:t>
            </a:r>
            <a:r>
              <a:rPr lang="en-US" sz="1700" dirty="0" smtClean="0">
                <a:solidFill>
                  <a:srgbClr val="FFFFFF"/>
                </a:solidFill>
                <a:latin typeface="Tw Cen MT"/>
                <a:cs typeface="Tw Cen MT"/>
              </a:rPr>
              <a:t>utilizing a RFP process once </a:t>
            </a:r>
            <a:r>
              <a:rPr lang="en-US" sz="1700" dirty="0">
                <a:solidFill>
                  <a:srgbClr val="FFFFFF"/>
                </a:solidFill>
                <a:latin typeface="Tw Cen MT"/>
                <a:cs typeface="Tw Cen MT"/>
              </a:rPr>
              <a:t>HUD approval of Allocation Plan is complete</a:t>
            </a:r>
            <a:r>
              <a:rPr lang="en-US" sz="1700" dirty="0" smtClean="0">
                <a:solidFill>
                  <a:srgbClr val="FFFFFF"/>
                </a:solidFill>
                <a:latin typeface="Tw Cen MT"/>
                <a:cs typeface="Tw Cen MT"/>
              </a:rPr>
              <a:t>.</a:t>
            </a:r>
            <a:endParaRPr sz="1700" dirty="0">
              <a:solidFill>
                <a:srgbClr val="FFFFFF"/>
              </a:solidFill>
              <a:latin typeface="Tw Cen MT"/>
              <a:cs typeface="Tw Cen MT"/>
            </a:endParaRPr>
          </a:p>
        </p:txBody>
      </p:sp>
      <p:sp>
        <p:nvSpPr>
          <p:cNvPr id="6" name="object 6"/>
          <p:cNvSpPr txBox="1"/>
          <p:nvPr/>
        </p:nvSpPr>
        <p:spPr>
          <a:xfrm>
            <a:off x="9293732" y="1937628"/>
            <a:ext cx="2683510" cy="2366032"/>
          </a:xfrm>
          <a:prstGeom prst="rect">
            <a:avLst/>
          </a:prstGeom>
          <a:solidFill>
            <a:srgbClr val="C79F5D"/>
          </a:solidFill>
          <a:ln w="15875">
            <a:solidFill>
              <a:srgbClr val="C79F5D"/>
            </a:solidFill>
          </a:ln>
        </p:spPr>
        <p:txBody>
          <a:bodyPr vert="horz" wrap="square" lIns="0" tIns="20955" rIns="0" bIns="0" rtlCol="0">
            <a:spAutoFit/>
          </a:bodyPr>
          <a:lstStyle/>
          <a:p>
            <a:pPr marL="265430">
              <a:lnSpc>
                <a:spcPct val="100000"/>
              </a:lnSpc>
              <a:spcBef>
                <a:spcPts val="165"/>
              </a:spcBef>
            </a:pPr>
            <a:r>
              <a:rPr sz="6600" spc="-25" dirty="0">
                <a:solidFill>
                  <a:srgbClr val="FFFFFF"/>
                </a:solidFill>
                <a:latin typeface="Tw Cen MT"/>
                <a:cs typeface="Tw Cen MT"/>
              </a:rPr>
              <a:t>04</a:t>
            </a:r>
            <a:endParaRPr sz="6600" dirty="0">
              <a:latin typeface="Tw Cen MT"/>
              <a:cs typeface="Tw Cen MT"/>
            </a:endParaRPr>
          </a:p>
          <a:p>
            <a:pPr marL="264160" marR="413384">
              <a:lnSpc>
                <a:spcPct val="81700"/>
              </a:lnSpc>
              <a:spcBef>
                <a:spcPts val="2000"/>
              </a:spcBef>
            </a:pPr>
            <a:r>
              <a:rPr sz="1700" dirty="0">
                <a:solidFill>
                  <a:srgbClr val="FFFFFF"/>
                </a:solidFill>
                <a:latin typeface="Tw Cen MT"/>
                <a:cs typeface="Tw Cen MT"/>
              </a:rPr>
              <a:t>Grants expire September 30, 2030.</a:t>
            </a:r>
            <a:r>
              <a:rPr lang="en-US" sz="1700" dirty="0">
                <a:solidFill>
                  <a:srgbClr val="FFFFFF"/>
                </a:solidFill>
                <a:latin typeface="Tw Cen MT"/>
                <a:cs typeface="Tw Cen MT"/>
              </a:rPr>
              <a:t> </a:t>
            </a:r>
            <a:r>
              <a:rPr lang="en-US" sz="1700" dirty="0" smtClean="0">
                <a:solidFill>
                  <a:srgbClr val="FFFFFF"/>
                </a:solidFill>
                <a:latin typeface="Tw Cen MT"/>
                <a:cs typeface="Tw Cen MT"/>
              </a:rPr>
              <a:t>Period </a:t>
            </a:r>
            <a:r>
              <a:rPr lang="en-US" sz="1700" dirty="0">
                <a:solidFill>
                  <a:srgbClr val="FFFFFF"/>
                </a:solidFill>
                <a:latin typeface="Tw Cen MT"/>
                <a:cs typeface="Tw Cen MT"/>
              </a:rPr>
              <a:t>of Compliance continues depending on activity type.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4572000"/>
          </a:xfrm>
          <a:custGeom>
            <a:avLst/>
            <a:gdLst/>
            <a:ahLst/>
            <a:cxnLst/>
            <a:rect l="l" t="t" r="r" b="b"/>
            <a:pathLst>
              <a:path w="12192000" h="4572000">
                <a:moveTo>
                  <a:pt x="12192000" y="0"/>
                </a:moveTo>
                <a:lnTo>
                  <a:pt x="0" y="0"/>
                </a:lnTo>
                <a:lnTo>
                  <a:pt x="0" y="4572000"/>
                </a:lnTo>
                <a:lnTo>
                  <a:pt x="12192000" y="4572000"/>
                </a:lnTo>
                <a:lnTo>
                  <a:pt x="12192000" y="0"/>
                </a:lnTo>
                <a:close/>
              </a:path>
            </a:pathLst>
          </a:custGeom>
          <a:solidFill>
            <a:srgbClr val="D2CA6C"/>
          </a:solidFill>
        </p:spPr>
        <p:txBody>
          <a:bodyPr wrap="square" lIns="0" tIns="0" rIns="0" bIns="0" rtlCol="0"/>
          <a:lstStyle/>
          <a:p>
            <a:endParaRPr/>
          </a:p>
        </p:txBody>
      </p:sp>
      <p:sp>
        <p:nvSpPr>
          <p:cNvPr id="3" name="object 3"/>
          <p:cNvSpPr/>
          <p:nvPr/>
        </p:nvSpPr>
        <p:spPr>
          <a:xfrm>
            <a:off x="8386953" y="5264277"/>
            <a:ext cx="0" cy="914400"/>
          </a:xfrm>
          <a:custGeom>
            <a:avLst/>
            <a:gdLst/>
            <a:ahLst/>
            <a:cxnLst/>
            <a:rect l="l" t="t" r="r" b="b"/>
            <a:pathLst>
              <a:path h="914400">
                <a:moveTo>
                  <a:pt x="0" y="914400"/>
                </a:moveTo>
                <a:lnTo>
                  <a:pt x="0" y="0"/>
                </a:lnTo>
              </a:path>
            </a:pathLst>
          </a:custGeom>
          <a:ln w="19050">
            <a:solidFill>
              <a:srgbClr val="D2CA6C"/>
            </a:solidFill>
          </a:ln>
        </p:spPr>
        <p:txBody>
          <a:bodyPr wrap="square" lIns="0" tIns="0" rIns="0" bIns="0" rtlCol="0"/>
          <a:lstStyle/>
          <a:p>
            <a:endParaRPr/>
          </a:p>
        </p:txBody>
      </p:sp>
      <p:sp>
        <p:nvSpPr>
          <p:cNvPr id="4" name="object 4"/>
          <p:cNvSpPr txBox="1">
            <a:spLocks noGrp="1"/>
          </p:cNvSpPr>
          <p:nvPr>
            <p:ph type="title"/>
          </p:nvPr>
        </p:nvSpPr>
        <p:spPr>
          <a:xfrm>
            <a:off x="2394711" y="4882133"/>
            <a:ext cx="5728970" cy="1397635"/>
          </a:xfrm>
          <a:prstGeom prst="rect">
            <a:avLst/>
          </a:prstGeom>
        </p:spPr>
        <p:txBody>
          <a:bodyPr vert="horz" wrap="square" lIns="0" tIns="12700" rIns="0" bIns="0" rtlCol="0">
            <a:spAutoFit/>
          </a:bodyPr>
          <a:lstStyle/>
          <a:p>
            <a:pPr marR="5080" algn="r">
              <a:lnSpc>
                <a:spcPts val="5400"/>
              </a:lnSpc>
              <a:spcBef>
                <a:spcPts val="100"/>
              </a:spcBef>
            </a:pPr>
            <a:r>
              <a:rPr spc="145" dirty="0"/>
              <a:t>DEVELOPING</a:t>
            </a:r>
            <a:r>
              <a:rPr spc="430" dirty="0"/>
              <a:t> </a:t>
            </a:r>
            <a:r>
              <a:rPr spc="125" dirty="0"/>
              <a:t>THE</a:t>
            </a:r>
            <a:r>
              <a:rPr spc="420" dirty="0"/>
              <a:t> </a:t>
            </a:r>
            <a:r>
              <a:rPr spc="210" dirty="0"/>
              <a:t>HOME-</a:t>
            </a:r>
            <a:r>
              <a:rPr spc="100" dirty="0"/>
              <a:t>ARP</a:t>
            </a:r>
          </a:p>
          <a:p>
            <a:pPr marR="10160" algn="r">
              <a:lnSpc>
                <a:spcPts val="5400"/>
              </a:lnSpc>
            </a:pPr>
            <a:r>
              <a:rPr spc="110" dirty="0"/>
              <a:t>ALLOCATION</a:t>
            </a:r>
            <a:r>
              <a:rPr spc="420" dirty="0"/>
              <a:t> </a:t>
            </a:r>
            <a:r>
              <a:rPr spc="100" dirty="0"/>
              <a:t>PLAN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60" dirty="0"/>
              <a:t>COMPONENTS</a:t>
            </a:r>
            <a:r>
              <a:rPr spc="280" dirty="0"/>
              <a:t> </a:t>
            </a:r>
            <a:r>
              <a:rPr dirty="0"/>
              <a:t>OF</a:t>
            </a:r>
            <a:r>
              <a:rPr spc="290" dirty="0"/>
              <a:t> </a:t>
            </a:r>
            <a:r>
              <a:rPr dirty="0"/>
              <a:t>THE</a:t>
            </a:r>
            <a:r>
              <a:rPr spc="310" dirty="0"/>
              <a:t> </a:t>
            </a:r>
            <a:r>
              <a:rPr dirty="0"/>
              <a:t>ALLOCATION</a:t>
            </a:r>
            <a:r>
              <a:rPr spc="285" dirty="0"/>
              <a:t> </a:t>
            </a:r>
            <a:r>
              <a:rPr spc="-20" dirty="0"/>
              <a:t>PLAN</a:t>
            </a:r>
          </a:p>
        </p:txBody>
      </p:sp>
      <p:grpSp>
        <p:nvGrpSpPr>
          <p:cNvPr id="3" name="object 3"/>
          <p:cNvGrpSpPr/>
          <p:nvPr/>
        </p:nvGrpSpPr>
        <p:grpSpPr>
          <a:xfrm>
            <a:off x="2600705" y="2309622"/>
            <a:ext cx="869950" cy="869950"/>
            <a:chOff x="2600705" y="2309622"/>
            <a:chExt cx="869950" cy="869950"/>
          </a:xfrm>
        </p:grpSpPr>
        <p:sp>
          <p:nvSpPr>
            <p:cNvPr id="4" name="object 4"/>
            <p:cNvSpPr/>
            <p:nvPr/>
          </p:nvSpPr>
          <p:spPr>
            <a:xfrm>
              <a:off x="2600705" y="2309622"/>
              <a:ext cx="869950" cy="869950"/>
            </a:xfrm>
            <a:custGeom>
              <a:avLst/>
              <a:gdLst/>
              <a:ahLst/>
              <a:cxnLst/>
              <a:rect l="l" t="t" r="r" b="b"/>
              <a:pathLst>
                <a:path w="869950" h="869950">
                  <a:moveTo>
                    <a:pt x="434720" y="0"/>
                  </a:moveTo>
                  <a:lnTo>
                    <a:pt x="387363" y="2551"/>
                  </a:lnTo>
                  <a:lnTo>
                    <a:pt x="341481" y="10029"/>
                  </a:lnTo>
                  <a:lnTo>
                    <a:pt x="297338" y="22168"/>
                  </a:lnTo>
                  <a:lnTo>
                    <a:pt x="255201" y="38701"/>
                  </a:lnTo>
                  <a:lnTo>
                    <a:pt x="215335" y="59365"/>
                  </a:lnTo>
                  <a:lnTo>
                    <a:pt x="178006" y="83893"/>
                  </a:lnTo>
                  <a:lnTo>
                    <a:pt x="143479" y="112019"/>
                  </a:lnTo>
                  <a:lnTo>
                    <a:pt x="112019" y="143479"/>
                  </a:lnTo>
                  <a:lnTo>
                    <a:pt x="83893" y="178006"/>
                  </a:lnTo>
                  <a:lnTo>
                    <a:pt x="59365" y="215335"/>
                  </a:lnTo>
                  <a:lnTo>
                    <a:pt x="38701" y="255201"/>
                  </a:lnTo>
                  <a:lnTo>
                    <a:pt x="22168" y="297338"/>
                  </a:lnTo>
                  <a:lnTo>
                    <a:pt x="10029" y="341481"/>
                  </a:lnTo>
                  <a:lnTo>
                    <a:pt x="2551" y="387363"/>
                  </a:lnTo>
                  <a:lnTo>
                    <a:pt x="0" y="434720"/>
                  </a:lnTo>
                  <a:lnTo>
                    <a:pt x="2551" y="482078"/>
                  </a:lnTo>
                  <a:lnTo>
                    <a:pt x="10029" y="527960"/>
                  </a:lnTo>
                  <a:lnTo>
                    <a:pt x="22168" y="572103"/>
                  </a:lnTo>
                  <a:lnTo>
                    <a:pt x="38701" y="614240"/>
                  </a:lnTo>
                  <a:lnTo>
                    <a:pt x="59365" y="654106"/>
                  </a:lnTo>
                  <a:lnTo>
                    <a:pt x="83893" y="691435"/>
                  </a:lnTo>
                  <a:lnTo>
                    <a:pt x="112019" y="725962"/>
                  </a:lnTo>
                  <a:lnTo>
                    <a:pt x="143479" y="757422"/>
                  </a:lnTo>
                  <a:lnTo>
                    <a:pt x="178006" y="785548"/>
                  </a:lnTo>
                  <a:lnTo>
                    <a:pt x="215335" y="810076"/>
                  </a:lnTo>
                  <a:lnTo>
                    <a:pt x="255201" y="830740"/>
                  </a:lnTo>
                  <a:lnTo>
                    <a:pt x="297338" y="847273"/>
                  </a:lnTo>
                  <a:lnTo>
                    <a:pt x="341481" y="859412"/>
                  </a:lnTo>
                  <a:lnTo>
                    <a:pt x="387363" y="866890"/>
                  </a:lnTo>
                  <a:lnTo>
                    <a:pt x="434720" y="869441"/>
                  </a:lnTo>
                  <a:lnTo>
                    <a:pt x="482078" y="866890"/>
                  </a:lnTo>
                  <a:lnTo>
                    <a:pt x="527960" y="859412"/>
                  </a:lnTo>
                  <a:lnTo>
                    <a:pt x="572103" y="847273"/>
                  </a:lnTo>
                  <a:lnTo>
                    <a:pt x="614240" y="830740"/>
                  </a:lnTo>
                  <a:lnTo>
                    <a:pt x="654106" y="810076"/>
                  </a:lnTo>
                  <a:lnTo>
                    <a:pt x="691435" y="785548"/>
                  </a:lnTo>
                  <a:lnTo>
                    <a:pt x="725962" y="757422"/>
                  </a:lnTo>
                  <a:lnTo>
                    <a:pt x="757422" y="725962"/>
                  </a:lnTo>
                  <a:lnTo>
                    <a:pt x="785548" y="691435"/>
                  </a:lnTo>
                  <a:lnTo>
                    <a:pt x="810076" y="654106"/>
                  </a:lnTo>
                  <a:lnTo>
                    <a:pt x="830740" y="614240"/>
                  </a:lnTo>
                  <a:lnTo>
                    <a:pt x="847273" y="572103"/>
                  </a:lnTo>
                  <a:lnTo>
                    <a:pt x="859412" y="527960"/>
                  </a:lnTo>
                  <a:lnTo>
                    <a:pt x="866890" y="482078"/>
                  </a:lnTo>
                  <a:lnTo>
                    <a:pt x="869442" y="434720"/>
                  </a:lnTo>
                  <a:lnTo>
                    <a:pt x="866890" y="387363"/>
                  </a:lnTo>
                  <a:lnTo>
                    <a:pt x="859412" y="341481"/>
                  </a:lnTo>
                  <a:lnTo>
                    <a:pt x="847273" y="297338"/>
                  </a:lnTo>
                  <a:lnTo>
                    <a:pt x="830740" y="255201"/>
                  </a:lnTo>
                  <a:lnTo>
                    <a:pt x="810076" y="215335"/>
                  </a:lnTo>
                  <a:lnTo>
                    <a:pt x="785548" y="178006"/>
                  </a:lnTo>
                  <a:lnTo>
                    <a:pt x="757422" y="143479"/>
                  </a:lnTo>
                  <a:lnTo>
                    <a:pt x="725962" y="112019"/>
                  </a:lnTo>
                  <a:lnTo>
                    <a:pt x="691435" y="83893"/>
                  </a:lnTo>
                  <a:lnTo>
                    <a:pt x="654106" y="59365"/>
                  </a:lnTo>
                  <a:lnTo>
                    <a:pt x="614240" y="38701"/>
                  </a:lnTo>
                  <a:lnTo>
                    <a:pt x="572103" y="22168"/>
                  </a:lnTo>
                  <a:lnTo>
                    <a:pt x="527960" y="10029"/>
                  </a:lnTo>
                  <a:lnTo>
                    <a:pt x="482078" y="2551"/>
                  </a:lnTo>
                  <a:lnTo>
                    <a:pt x="434720" y="0"/>
                  </a:lnTo>
                  <a:close/>
                </a:path>
              </a:pathLst>
            </a:custGeom>
            <a:solidFill>
              <a:srgbClr val="DEE8E8"/>
            </a:solidFill>
          </p:spPr>
          <p:txBody>
            <a:bodyPr wrap="square" lIns="0" tIns="0" rIns="0" bIns="0" rtlCol="0"/>
            <a:lstStyle/>
            <a:p>
              <a:endParaRPr/>
            </a:p>
          </p:txBody>
        </p:sp>
        <p:sp>
          <p:nvSpPr>
            <p:cNvPr id="5" name="object 5"/>
            <p:cNvSpPr/>
            <p:nvPr/>
          </p:nvSpPr>
          <p:spPr>
            <a:xfrm>
              <a:off x="2818297" y="2543909"/>
              <a:ext cx="443230" cy="401320"/>
            </a:xfrm>
            <a:custGeom>
              <a:avLst/>
              <a:gdLst/>
              <a:ahLst/>
              <a:cxnLst/>
              <a:rect l="l" t="t" r="r" b="b"/>
              <a:pathLst>
                <a:path w="443229" h="401319">
                  <a:moveTo>
                    <a:pt x="64787" y="113029"/>
                  </a:moveTo>
                  <a:lnTo>
                    <a:pt x="39576" y="118109"/>
                  </a:lnTo>
                  <a:lnTo>
                    <a:pt x="18982" y="132079"/>
                  </a:lnTo>
                  <a:lnTo>
                    <a:pt x="5093" y="153669"/>
                  </a:lnTo>
                  <a:lnTo>
                    <a:pt x="0" y="177799"/>
                  </a:lnTo>
                  <a:lnTo>
                    <a:pt x="5093" y="203199"/>
                  </a:lnTo>
                  <a:lnTo>
                    <a:pt x="18982" y="224789"/>
                  </a:lnTo>
                  <a:lnTo>
                    <a:pt x="39576" y="238759"/>
                  </a:lnTo>
                  <a:lnTo>
                    <a:pt x="64787" y="243839"/>
                  </a:lnTo>
                  <a:lnTo>
                    <a:pt x="77744" y="321309"/>
                  </a:lnTo>
                  <a:lnTo>
                    <a:pt x="64066" y="330199"/>
                  </a:lnTo>
                  <a:lnTo>
                    <a:pt x="55392" y="344169"/>
                  </a:lnTo>
                  <a:lnTo>
                    <a:pt x="52452" y="360679"/>
                  </a:lnTo>
                  <a:lnTo>
                    <a:pt x="55976" y="377189"/>
                  </a:lnTo>
                  <a:lnTo>
                    <a:pt x="65589" y="389889"/>
                  </a:lnTo>
                  <a:lnTo>
                    <a:pt x="79234" y="398779"/>
                  </a:lnTo>
                  <a:lnTo>
                    <a:pt x="95114" y="401319"/>
                  </a:lnTo>
                  <a:lnTo>
                    <a:pt x="111432" y="398779"/>
                  </a:lnTo>
                  <a:lnTo>
                    <a:pt x="124267" y="389889"/>
                  </a:lnTo>
                  <a:lnTo>
                    <a:pt x="130293" y="380999"/>
                  </a:lnTo>
                  <a:lnTo>
                    <a:pt x="68933" y="380999"/>
                  </a:lnTo>
                  <a:lnTo>
                    <a:pt x="68933" y="369569"/>
                  </a:lnTo>
                  <a:lnTo>
                    <a:pt x="69970" y="368299"/>
                  </a:lnTo>
                  <a:lnTo>
                    <a:pt x="71524" y="367029"/>
                  </a:lnTo>
                  <a:lnTo>
                    <a:pt x="75152" y="364489"/>
                  </a:lnTo>
                  <a:lnTo>
                    <a:pt x="83445" y="361949"/>
                  </a:lnTo>
                  <a:lnTo>
                    <a:pt x="86554" y="360679"/>
                  </a:lnTo>
                  <a:lnTo>
                    <a:pt x="90182" y="359409"/>
                  </a:lnTo>
                  <a:lnTo>
                    <a:pt x="136360" y="359409"/>
                  </a:lnTo>
                  <a:lnTo>
                    <a:pt x="136118" y="356869"/>
                  </a:lnTo>
                  <a:lnTo>
                    <a:pt x="86554" y="356869"/>
                  </a:lnTo>
                  <a:lnTo>
                    <a:pt x="81372" y="351789"/>
                  </a:lnTo>
                  <a:lnTo>
                    <a:pt x="80853" y="345439"/>
                  </a:lnTo>
                  <a:lnTo>
                    <a:pt x="80853" y="337819"/>
                  </a:lnTo>
                  <a:lnTo>
                    <a:pt x="86036" y="332739"/>
                  </a:lnTo>
                  <a:lnTo>
                    <a:pt x="164078" y="332739"/>
                  </a:lnTo>
                  <a:lnTo>
                    <a:pt x="168879" y="330199"/>
                  </a:lnTo>
                  <a:lnTo>
                    <a:pt x="122316" y="330199"/>
                  </a:lnTo>
                  <a:lnTo>
                    <a:pt x="116817" y="326389"/>
                  </a:lnTo>
                  <a:lnTo>
                    <a:pt x="110590" y="322579"/>
                  </a:lnTo>
                  <a:lnTo>
                    <a:pt x="103876" y="320039"/>
                  </a:lnTo>
                  <a:lnTo>
                    <a:pt x="96920" y="318769"/>
                  </a:lnTo>
                  <a:lnTo>
                    <a:pt x="83963" y="240029"/>
                  </a:lnTo>
                  <a:lnTo>
                    <a:pt x="92976" y="237489"/>
                  </a:lnTo>
                  <a:lnTo>
                    <a:pt x="101261" y="232409"/>
                  </a:lnTo>
                  <a:lnTo>
                    <a:pt x="108670" y="226059"/>
                  </a:lnTo>
                  <a:lnTo>
                    <a:pt x="115060" y="218439"/>
                  </a:lnTo>
                  <a:lnTo>
                    <a:pt x="161186" y="218439"/>
                  </a:lnTo>
                  <a:lnTo>
                    <a:pt x="149266" y="212089"/>
                  </a:lnTo>
                  <a:lnTo>
                    <a:pt x="27468" y="212089"/>
                  </a:lnTo>
                  <a:lnTo>
                    <a:pt x="27468" y="195579"/>
                  </a:lnTo>
                  <a:lnTo>
                    <a:pt x="29023" y="191769"/>
                  </a:lnTo>
                  <a:lnTo>
                    <a:pt x="31096" y="190499"/>
                  </a:lnTo>
                  <a:lnTo>
                    <a:pt x="36279" y="186689"/>
                  </a:lnTo>
                  <a:lnTo>
                    <a:pt x="42498" y="184149"/>
                  </a:lnTo>
                  <a:lnTo>
                    <a:pt x="48718" y="182879"/>
                  </a:lnTo>
                  <a:lnTo>
                    <a:pt x="53385" y="180339"/>
                  </a:lnTo>
                  <a:lnTo>
                    <a:pt x="128535" y="180339"/>
                  </a:lnTo>
                  <a:lnTo>
                    <a:pt x="128439" y="177799"/>
                  </a:lnTo>
                  <a:lnTo>
                    <a:pt x="128246" y="175259"/>
                  </a:lnTo>
                  <a:lnTo>
                    <a:pt x="63750" y="175259"/>
                  </a:lnTo>
                  <a:lnTo>
                    <a:pt x="56761" y="173989"/>
                  </a:lnTo>
                  <a:lnTo>
                    <a:pt x="50986" y="170179"/>
                  </a:lnTo>
                  <a:lnTo>
                    <a:pt x="47058" y="163829"/>
                  </a:lnTo>
                  <a:lnTo>
                    <a:pt x="45608" y="157479"/>
                  </a:lnTo>
                  <a:lnTo>
                    <a:pt x="47277" y="149859"/>
                  </a:lnTo>
                  <a:lnTo>
                    <a:pt x="51181" y="144779"/>
                  </a:lnTo>
                  <a:lnTo>
                    <a:pt x="56834" y="140969"/>
                  </a:lnTo>
                  <a:lnTo>
                    <a:pt x="63750" y="138429"/>
                  </a:lnTo>
                  <a:lnTo>
                    <a:pt x="119253" y="138429"/>
                  </a:lnTo>
                  <a:lnTo>
                    <a:pt x="131126" y="126999"/>
                  </a:lnTo>
                  <a:lnTo>
                    <a:pt x="103139" y="126999"/>
                  </a:lnTo>
                  <a:lnTo>
                    <a:pt x="94523" y="120649"/>
                  </a:lnTo>
                  <a:lnTo>
                    <a:pt x="85129" y="116839"/>
                  </a:lnTo>
                  <a:lnTo>
                    <a:pt x="75152" y="114299"/>
                  </a:lnTo>
                  <a:lnTo>
                    <a:pt x="64787" y="113029"/>
                  </a:lnTo>
                  <a:close/>
                </a:path>
                <a:path w="443229" h="401319">
                  <a:moveTo>
                    <a:pt x="136360" y="359409"/>
                  </a:moveTo>
                  <a:lnTo>
                    <a:pt x="96402" y="359409"/>
                  </a:lnTo>
                  <a:lnTo>
                    <a:pt x="100030" y="360679"/>
                  </a:lnTo>
                  <a:lnTo>
                    <a:pt x="103139" y="361949"/>
                  </a:lnTo>
                  <a:lnTo>
                    <a:pt x="117133" y="380999"/>
                  </a:lnTo>
                  <a:lnTo>
                    <a:pt x="130293" y="380999"/>
                  </a:lnTo>
                  <a:lnTo>
                    <a:pt x="132876" y="377189"/>
                  </a:lnTo>
                  <a:lnTo>
                    <a:pt x="136722" y="363219"/>
                  </a:lnTo>
                  <a:lnTo>
                    <a:pt x="136360" y="359409"/>
                  </a:lnTo>
                  <a:close/>
                </a:path>
                <a:path w="443229" h="401319">
                  <a:moveTo>
                    <a:pt x="164078" y="332739"/>
                  </a:moveTo>
                  <a:lnTo>
                    <a:pt x="99511" y="332739"/>
                  </a:lnTo>
                  <a:lnTo>
                    <a:pt x="104694" y="337819"/>
                  </a:lnTo>
                  <a:lnTo>
                    <a:pt x="104694" y="351789"/>
                  </a:lnTo>
                  <a:lnTo>
                    <a:pt x="99511" y="356869"/>
                  </a:lnTo>
                  <a:lnTo>
                    <a:pt x="136118" y="356869"/>
                  </a:lnTo>
                  <a:lnTo>
                    <a:pt x="135273" y="347979"/>
                  </a:lnTo>
                  <a:lnTo>
                    <a:pt x="164078" y="332739"/>
                  </a:lnTo>
                  <a:close/>
                </a:path>
                <a:path w="443229" h="401319">
                  <a:moveTo>
                    <a:pt x="299329" y="323849"/>
                  </a:moveTo>
                  <a:lnTo>
                    <a:pt x="180881" y="323849"/>
                  </a:lnTo>
                  <a:lnTo>
                    <a:pt x="206414" y="342899"/>
                  </a:lnTo>
                  <a:lnTo>
                    <a:pt x="236272" y="350519"/>
                  </a:lnTo>
                  <a:lnTo>
                    <a:pt x="266810" y="345439"/>
                  </a:lnTo>
                  <a:lnTo>
                    <a:pt x="294384" y="328929"/>
                  </a:lnTo>
                  <a:lnTo>
                    <a:pt x="299329" y="323849"/>
                  </a:lnTo>
                  <a:close/>
                </a:path>
                <a:path w="443229" h="401319">
                  <a:moveTo>
                    <a:pt x="161186" y="218439"/>
                  </a:moveTo>
                  <a:lnTo>
                    <a:pt x="115060" y="218439"/>
                  </a:lnTo>
                  <a:lnTo>
                    <a:pt x="163259" y="243839"/>
                  </a:lnTo>
                  <a:lnTo>
                    <a:pt x="159170" y="259079"/>
                  </a:lnTo>
                  <a:lnTo>
                    <a:pt x="158530" y="275589"/>
                  </a:lnTo>
                  <a:lnTo>
                    <a:pt x="161292" y="292099"/>
                  </a:lnTo>
                  <a:lnTo>
                    <a:pt x="167406" y="307339"/>
                  </a:lnTo>
                  <a:lnTo>
                    <a:pt x="122316" y="330199"/>
                  </a:lnTo>
                  <a:lnTo>
                    <a:pt x="168879" y="330199"/>
                  </a:lnTo>
                  <a:lnTo>
                    <a:pt x="180881" y="323849"/>
                  </a:lnTo>
                  <a:lnTo>
                    <a:pt x="299329" y="323849"/>
                  </a:lnTo>
                  <a:lnTo>
                    <a:pt x="305510" y="317499"/>
                  </a:lnTo>
                  <a:lnTo>
                    <a:pt x="308972" y="311149"/>
                  </a:lnTo>
                  <a:lnTo>
                    <a:pt x="193838" y="311149"/>
                  </a:lnTo>
                  <a:lnTo>
                    <a:pt x="193838" y="290829"/>
                  </a:lnTo>
                  <a:lnTo>
                    <a:pt x="232709" y="271779"/>
                  </a:lnTo>
                  <a:lnTo>
                    <a:pt x="320677" y="271779"/>
                  </a:lnTo>
                  <a:lnTo>
                    <a:pt x="320816" y="270509"/>
                  </a:lnTo>
                  <a:lnTo>
                    <a:pt x="320816" y="266699"/>
                  </a:lnTo>
                  <a:lnTo>
                    <a:pt x="238410" y="266699"/>
                  </a:lnTo>
                  <a:lnTo>
                    <a:pt x="229680" y="264159"/>
                  </a:lnTo>
                  <a:lnTo>
                    <a:pt x="222602" y="259079"/>
                  </a:lnTo>
                  <a:lnTo>
                    <a:pt x="217857" y="252729"/>
                  </a:lnTo>
                  <a:lnTo>
                    <a:pt x="216124" y="243839"/>
                  </a:lnTo>
                  <a:lnTo>
                    <a:pt x="217857" y="234949"/>
                  </a:lnTo>
                  <a:lnTo>
                    <a:pt x="222602" y="227329"/>
                  </a:lnTo>
                  <a:lnTo>
                    <a:pt x="227321" y="224789"/>
                  </a:lnTo>
                  <a:lnTo>
                    <a:pt x="173107" y="224789"/>
                  </a:lnTo>
                  <a:lnTo>
                    <a:pt x="161186" y="218439"/>
                  </a:lnTo>
                  <a:close/>
                </a:path>
                <a:path w="443229" h="401319">
                  <a:moveTo>
                    <a:pt x="320677" y="271779"/>
                  </a:moveTo>
                  <a:lnTo>
                    <a:pt x="245147" y="271779"/>
                  </a:lnTo>
                  <a:lnTo>
                    <a:pt x="257586" y="274319"/>
                  </a:lnTo>
                  <a:lnTo>
                    <a:pt x="265360" y="276859"/>
                  </a:lnTo>
                  <a:lnTo>
                    <a:pt x="284018" y="294639"/>
                  </a:lnTo>
                  <a:lnTo>
                    <a:pt x="283500" y="311149"/>
                  </a:lnTo>
                  <a:lnTo>
                    <a:pt x="308972" y="311149"/>
                  </a:lnTo>
                  <a:lnTo>
                    <a:pt x="313819" y="302259"/>
                  </a:lnTo>
                  <a:lnTo>
                    <a:pt x="319018" y="287019"/>
                  </a:lnTo>
                  <a:lnTo>
                    <a:pt x="320677" y="271779"/>
                  </a:lnTo>
                  <a:close/>
                </a:path>
                <a:path w="443229" h="401319">
                  <a:moveTo>
                    <a:pt x="302231" y="220979"/>
                  </a:moveTo>
                  <a:lnTo>
                    <a:pt x="238928" y="220979"/>
                  </a:lnTo>
                  <a:lnTo>
                    <a:pt x="247658" y="223519"/>
                  </a:lnTo>
                  <a:lnTo>
                    <a:pt x="254735" y="227329"/>
                  </a:lnTo>
                  <a:lnTo>
                    <a:pt x="259481" y="234949"/>
                  </a:lnTo>
                  <a:lnTo>
                    <a:pt x="261214" y="243839"/>
                  </a:lnTo>
                  <a:lnTo>
                    <a:pt x="259400" y="252729"/>
                  </a:lnTo>
                  <a:lnTo>
                    <a:pt x="254476" y="259079"/>
                  </a:lnTo>
                  <a:lnTo>
                    <a:pt x="247220" y="264159"/>
                  </a:lnTo>
                  <a:lnTo>
                    <a:pt x="238410" y="266699"/>
                  </a:lnTo>
                  <a:lnTo>
                    <a:pt x="320816" y="266699"/>
                  </a:lnTo>
                  <a:lnTo>
                    <a:pt x="320816" y="264159"/>
                  </a:lnTo>
                  <a:lnTo>
                    <a:pt x="320298" y="257809"/>
                  </a:lnTo>
                  <a:lnTo>
                    <a:pt x="318743" y="252729"/>
                  </a:lnTo>
                  <a:lnTo>
                    <a:pt x="354652" y="233680"/>
                  </a:lnTo>
                  <a:lnTo>
                    <a:pt x="310969" y="233679"/>
                  </a:lnTo>
                  <a:lnTo>
                    <a:pt x="306134" y="226059"/>
                  </a:lnTo>
                  <a:lnTo>
                    <a:pt x="302231" y="220979"/>
                  </a:lnTo>
                  <a:close/>
                </a:path>
                <a:path w="443229" h="401319">
                  <a:moveTo>
                    <a:pt x="431674" y="226060"/>
                  </a:moveTo>
                  <a:lnTo>
                    <a:pt x="369016" y="226060"/>
                  </a:lnTo>
                  <a:lnTo>
                    <a:pt x="382410" y="236220"/>
                  </a:lnTo>
                  <a:lnTo>
                    <a:pt x="398039" y="241300"/>
                  </a:lnTo>
                  <a:lnTo>
                    <a:pt x="414057" y="238760"/>
                  </a:lnTo>
                  <a:lnTo>
                    <a:pt x="428617" y="229870"/>
                  </a:lnTo>
                  <a:lnTo>
                    <a:pt x="431674" y="226060"/>
                  </a:lnTo>
                  <a:close/>
                </a:path>
                <a:path w="443229" h="401319">
                  <a:moveTo>
                    <a:pt x="383259" y="127000"/>
                  </a:moveTo>
                  <a:lnTo>
                    <a:pt x="328590" y="126999"/>
                  </a:lnTo>
                  <a:lnTo>
                    <a:pt x="335328" y="129539"/>
                  </a:lnTo>
                  <a:lnTo>
                    <a:pt x="362278" y="129540"/>
                  </a:lnTo>
                  <a:lnTo>
                    <a:pt x="375753" y="165100"/>
                  </a:lnTo>
                  <a:lnTo>
                    <a:pt x="367517" y="171450"/>
                  </a:lnTo>
                  <a:lnTo>
                    <a:pt x="361565" y="180340"/>
                  </a:lnTo>
                  <a:lnTo>
                    <a:pt x="358043" y="189230"/>
                  </a:lnTo>
                  <a:lnTo>
                    <a:pt x="357095" y="199390"/>
                  </a:lnTo>
                  <a:lnTo>
                    <a:pt x="357095" y="203200"/>
                  </a:lnTo>
                  <a:lnTo>
                    <a:pt x="357613" y="205740"/>
                  </a:lnTo>
                  <a:lnTo>
                    <a:pt x="358650" y="209550"/>
                  </a:lnTo>
                  <a:lnTo>
                    <a:pt x="310969" y="233679"/>
                  </a:lnTo>
                  <a:lnTo>
                    <a:pt x="354652" y="233680"/>
                  </a:lnTo>
                  <a:lnTo>
                    <a:pt x="369016" y="226060"/>
                  </a:lnTo>
                  <a:lnTo>
                    <a:pt x="431674" y="226060"/>
                  </a:lnTo>
                  <a:lnTo>
                    <a:pt x="435749" y="220980"/>
                  </a:lnTo>
                  <a:lnTo>
                    <a:pt x="374717" y="220980"/>
                  </a:lnTo>
                  <a:lnTo>
                    <a:pt x="374717" y="209550"/>
                  </a:lnTo>
                  <a:lnTo>
                    <a:pt x="375753" y="207010"/>
                  </a:lnTo>
                  <a:lnTo>
                    <a:pt x="377308" y="207010"/>
                  </a:lnTo>
                  <a:lnTo>
                    <a:pt x="380936" y="203200"/>
                  </a:lnTo>
                  <a:lnTo>
                    <a:pt x="389228" y="200660"/>
                  </a:lnTo>
                  <a:lnTo>
                    <a:pt x="392338" y="199390"/>
                  </a:lnTo>
                  <a:lnTo>
                    <a:pt x="442691" y="199390"/>
                  </a:lnTo>
                  <a:lnTo>
                    <a:pt x="442332" y="196850"/>
                  </a:lnTo>
                  <a:lnTo>
                    <a:pt x="392338" y="196850"/>
                  </a:lnTo>
                  <a:lnTo>
                    <a:pt x="387155" y="191770"/>
                  </a:lnTo>
                  <a:lnTo>
                    <a:pt x="387155" y="177800"/>
                  </a:lnTo>
                  <a:lnTo>
                    <a:pt x="392338" y="172720"/>
                  </a:lnTo>
                  <a:lnTo>
                    <a:pt x="433657" y="172720"/>
                  </a:lnTo>
                  <a:lnTo>
                    <a:pt x="432245" y="170180"/>
                  </a:lnTo>
                  <a:lnTo>
                    <a:pt x="424585" y="165100"/>
                  </a:lnTo>
                  <a:lnTo>
                    <a:pt x="416438" y="161290"/>
                  </a:lnTo>
                  <a:lnTo>
                    <a:pt x="407903" y="157480"/>
                  </a:lnTo>
                  <a:lnTo>
                    <a:pt x="394411" y="157480"/>
                  </a:lnTo>
                  <a:lnTo>
                    <a:pt x="383259" y="127000"/>
                  </a:lnTo>
                  <a:close/>
                </a:path>
                <a:path w="443229" h="401319">
                  <a:moveTo>
                    <a:pt x="241033" y="190499"/>
                  </a:moveTo>
                  <a:lnTo>
                    <a:pt x="215346" y="194309"/>
                  </a:lnTo>
                  <a:lnTo>
                    <a:pt x="191991" y="205739"/>
                  </a:lnTo>
                  <a:lnTo>
                    <a:pt x="173107" y="224789"/>
                  </a:lnTo>
                  <a:lnTo>
                    <a:pt x="227321" y="224789"/>
                  </a:lnTo>
                  <a:lnTo>
                    <a:pt x="229680" y="223519"/>
                  </a:lnTo>
                  <a:lnTo>
                    <a:pt x="238410" y="220979"/>
                  </a:lnTo>
                  <a:lnTo>
                    <a:pt x="302231" y="220979"/>
                  </a:lnTo>
                  <a:lnTo>
                    <a:pt x="300279" y="218439"/>
                  </a:lnTo>
                  <a:lnTo>
                    <a:pt x="293550" y="212089"/>
                  </a:lnTo>
                  <a:lnTo>
                    <a:pt x="286091" y="205739"/>
                  </a:lnTo>
                  <a:lnTo>
                    <a:pt x="291575" y="195579"/>
                  </a:lnTo>
                  <a:lnTo>
                    <a:pt x="266915" y="195579"/>
                  </a:lnTo>
                  <a:lnTo>
                    <a:pt x="241033" y="190499"/>
                  </a:lnTo>
                  <a:close/>
                </a:path>
                <a:path w="443229" h="401319">
                  <a:moveTo>
                    <a:pt x="442691" y="199390"/>
                  </a:moveTo>
                  <a:lnTo>
                    <a:pt x="405813" y="199390"/>
                  </a:lnTo>
                  <a:lnTo>
                    <a:pt x="408923" y="200660"/>
                  </a:lnTo>
                  <a:lnTo>
                    <a:pt x="413069" y="201930"/>
                  </a:lnTo>
                  <a:lnTo>
                    <a:pt x="416697" y="203200"/>
                  </a:lnTo>
                  <a:lnTo>
                    <a:pt x="420325" y="207010"/>
                  </a:lnTo>
                  <a:lnTo>
                    <a:pt x="421880" y="207010"/>
                  </a:lnTo>
                  <a:lnTo>
                    <a:pt x="422916" y="209550"/>
                  </a:lnTo>
                  <a:lnTo>
                    <a:pt x="422916" y="220980"/>
                  </a:lnTo>
                  <a:lnTo>
                    <a:pt x="435749" y="220980"/>
                  </a:lnTo>
                  <a:lnTo>
                    <a:pt x="438805" y="217170"/>
                  </a:lnTo>
                  <a:lnTo>
                    <a:pt x="442870" y="200660"/>
                  </a:lnTo>
                  <a:lnTo>
                    <a:pt x="442691" y="199390"/>
                  </a:lnTo>
                  <a:close/>
                </a:path>
                <a:path w="443229" h="401319">
                  <a:moveTo>
                    <a:pt x="128535" y="180339"/>
                  </a:moveTo>
                  <a:lnTo>
                    <a:pt x="68933" y="180339"/>
                  </a:lnTo>
                  <a:lnTo>
                    <a:pt x="74116" y="181609"/>
                  </a:lnTo>
                  <a:lnTo>
                    <a:pt x="78780" y="182879"/>
                  </a:lnTo>
                  <a:lnTo>
                    <a:pt x="85000" y="184149"/>
                  </a:lnTo>
                  <a:lnTo>
                    <a:pt x="91219" y="186689"/>
                  </a:lnTo>
                  <a:lnTo>
                    <a:pt x="96402" y="191769"/>
                  </a:lnTo>
                  <a:lnTo>
                    <a:pt x="98475" y="193039"/>
                  </a:lnTo>
                  <a:lnTo>
                    <a:pt x="100030" y="195579"/>
                  </a:lnTo>
                  <a:lnTo>
                    <a:pt x="100030" y="212089"/>
                  </a:lnTo>
                  <a:lnTo>
                    <a:pt x="149266" y="212089"/>
                  </a:lnTo>
                  <a:lnTo>
                    <a:pt x="125425" y="199389"/>
                  </a:lnTo>
                  <a:lnTo>
                    <a:pt x="127498" y="193039"/>
                  </a:lnTo>
                  <a:lnTo>
                    <a:pt x="128535" y="186689"/>
                  </a:lnTo>
                  <a:lnTo>
                    <a:pt x="128535" y="180339"/>
                  </a:lnTo>
                  <a:close/>
                </a:path>
                <a:path w="443229" h="401319">
                  <a:moveTo>
                    <a:pt x="433657" y="172720"/>
                  </a:moveTo>
                  <a:lnTo>
                    <a:pt x="405813" y="172720"/>
                  </a:lnTo>
                  <a:lnTo>
                    <a:pt x="410996" y="177800"/>
                  </a:lnTo>
                  <a:lnTo>
                    <a:pt x="410996" y="191770"/>
                  </a:lnTo>
                  <a:lnTo>
                    <a:pt x="405813" y="196850"/>
                  </a:lnTo>
                  <a:lnTo>
                    <a:pt x="442332" y="196850"/>
                  </a:lnTo>
                  <a:lnTo>
                    <a:pt x="440716" y="185420"/>
                  </a:lnTo>
                  <a:lnTo>
                    <a:pt x="433657" y="172720"/>
                  </a:lnTo>
                  <a:close/>
                </a:path>
                <a:path w="443229" h="401319">
                  <a:moveTo>
                    <a:pt x="412971" y="63500"/>
                  </a:moveTo>
                  <a:lnTo>
                    <a:pt x="235818" y="63499"/>
                  </a:lnTo>
                  <a:lnTo>
                    <a:pt x="284018" y="68579"/>
                  </a:lnTo>
                  <a:lnTo>
                    <a:pt x="286310" y="82549"/>
                  </a:lnTo>
                  <a:lnTo>
                    <a:pt x="291468" y="95249"/>
                  </a:lnTo>
                  <a:lnTo>
                    <a:pt x="299251" y="106679"/>
                  </a:lnTo>
                  <a:lnTo>
                    <a:pt x="309414" y="116839"/>
                  </a:lnTo>
                  <a:lnTo>
                    <a:pt x="266915" y="195579"/>
                  </a:lnTo>
                  <a:lnTo>
                    <a:pt x="291575" y="195579"/>
                  </a:lnTo>
                  <a:lnTo>
                    <a:pt x="328590" y="126999"/>
                  </a:lnTo>
                  <a:lnTo>
                    <a:pt x="383259" y="127000"/>
                  </a:lnTo>
                  <a:lnTo>
                    <a:pt x="380936" y="120650"/>
                  </a:lnTo>
                  <a:lnTo>
                    <a:pt x="400347" y="104140"/>
                  </a:lnTo>
                  <a:lnTo>
                    <a:pt x="403431" y="97790"/>
                  </a:lnTo>
                  <a:lnTo>
                    <a:pt x="312523" y="97789"/>
                  </a:lnTo>
                  <a:lnTo>
                    <a:pt x="312523" y="81279"/>
                  </a:lnTo>
                  <a:lnTo>
                    <a:pt x="314078" y="78739"/>
                  </a:lnTo>
                  <a:lnTo>
                    <a:pt x="316151" y="76199"/>
                  </a:lnTo>
                  <a:lnTo>
                    <a:pt x="321334" y="72389"/>
                  </a:lnTo>
                  <a:lnTo>
                    <a:pt x="327553" y="69849"/>
                  </a:lnTo>
                  <a:lnTo>
                    <a:pt x="333773" y="68579"/>
                  </a:lnTo>
                  <a:lnTo>
                    <a:pt x="338437" y="67309"/>
                  </a:lnTo>
                  <a:lnTo>
                    <a:pt x="343620" y="66040"/>
                  </a:lnTo>
                  <a:lnTo>
                    <a:pt x="412754" y="66040"/>
                  </a:lnTo>
                  <a:lnTo>
                    <a:pt x="412971" y="63500"/>
                  </a:lnTo>
                  <a:close/>
                </a:path>
                <a:path w="443229" h="401319">
                  <a:moveTo>
                    <a:pt x="119253" y="138429"/>
                  </a:moveTo>
                  <a:lnTo>
                    <a:pt x="63750" y="138429"/>
                  </a:lnTo>
                  <a:lnTo>
                    <a:pt x="70739" y="140969"/>
                  </a:lnTo>
                  <a:lnTo>
                    <a:pt x="76513" y="144779"/>
                  </a:lnTo>
                  <a:lnTo>
                    <a:pt x="80440" y="149859"/>
                  </a:lnTo>
                  <a:lnTo>
                    <a:pt x="81890" y="157479"/>
                  </a:lnTo>
                  <a:lnTo>
                    <a:pt x="80440" y="163829"/>
                  </a:lnTo>
                  <a:lnTo>
                    <a:pt x="76513" y="170179"/>
                  </a:lnTo>
                  <a:lnTo>
                    <a:pt x="70739" y="173989"/>
                  </a:lnTo>
                  <a:lnTo>
                    <a:pt x="63750" y="175259"/>
                  </a:lnTo>
                  <a:lnTo>
                    <a:pt x="128246" y="175259"/>
                  </a:lnTo>
                  <a:lnTo>
                    <a:pt x="127766" y="168909"/>
                  </a:lnTo>
                  <a:lnTo>
                    <a:pt x="125490" y="158749"/>
                  </a:lnTo>
                  <a:lnTo>
                    <a:pt x="121757" y="149859"/>
                  </a:lnTo>
                  <a:lnTo>
                    <a:pt x="116614" y="140969"/>
                  </a:lnTo>
                  <a:lnTo>
                    <a:pt x="119253" y="138429"/>
                  </a:lnTo>
                  <a:close/>
                </a:path>
                <a:path w="443229" h="401319">
                  <a:moveTo>
                    <a:pt x="191246" y="6349"/>
                  </a:moveTo>
                  <a:lnTo>
                    <a:pt x="176913" y="11429"/>
                  </a:lnTo>
                  <a:lnTo>
                    <a:pt x="165592" y="20319"/>
                  </a:lnTo>
                  <a:lnTo>
                    <a:pt x="158158" y="33019"/>
                  </a:lnTo>
                  <a:lnTo>
                    <a:pt x="155485" y="48259"/>
                  </a:lnTo>
                  <a:lnTo>
                    <a:pt x="155485" y="55879"/>
                  </a:lnTo>
                  <a:lnTo>
                    <a:pt x="157558" y="62229"/>
                  </a:lnTo>
                  <a:lnTo>
                    <a:pt x="161186" y="69849"/>
                  </a:lnTo>
                  <a:lnTo>
                    <a:pt x="103139" y="126999"/>
                  </a:lnTo>
                  <a:lnTo>
                    <a:pt x="131126" y="126999"/>
                  </a:lnTo>
                  <a:lnTo>
                    <a:pt x="174662" y="85089"/>
                  </a:lnTo>
                  <a:lnTo>
                    <a:pt x="218022" y="85089"/>
                  </a:lnTo>
                  <a:lnTo>
                    <a:pt x="220942" y="83819"/>
                  </a:lnTo>
                  <a:lnTo>
                    <a:pt x="232190" y="71119"/>
                  </a:lnTo>
                  <a:lnTo>
                    <a:pt x="232968" y="69849"/>
                  </a:lnTo>
                  <a:lnTo>
                    <a:pt x="173107" y="69849"/>
                  </a:lnTo>
                  <a:lnTo>
                    <a:pt x="173107" y="60959"/>
                  </a:lnTo>
                  <a:lnTo>
                    <a:pt x="172588" y="60959"/>
                  </a:lnTo>
                  <a:lnTo>
                    <a:pt x="172588" y="58419"/>
                  </a:lnTo>
                  <a:lnTo>
                    <a:pt x="173625" y="57149"/>
                  </a:lnTo>
                  <a:lnTo>
                    <a:pt x="175180" y="55879"/>
                  </a:lnTo>
                  <a:lnTo>
                    <a:pt x="178808" y="53339"/>
                  </a:lnTo>
                  <a:lnTo>
                    <a:pt x="187100" y="50799"/>
                  </a:lnTo>
                  <a:lnTo>
                    <a:pt x="190210" y="49529"/>
                  </a:lnTo>
                  <a:lnTo>
                    <a:pt x="332631" y="49529"/>
                  </a:lnTo>
                  <a:lnTo>
                    <a:pt x="332051" y="46989"/>
                  </a:lnTo>
                  <a:lnTo>
                    <a:pt x="287128" y="46989"/>
                  </a:lnTo>
                  <a:lnTo>
                    <a:pt x="275078" y="45719"/>
                  </a:lnTo>
                  <a:lnTo>
                    <a:pt x="190210" y="45719"/>
                  </a:lnTo>
                  <a:lnTo>
                    <a:pt x="185027" y="40639"/>
                  </a:lnTo>
                  <a:lnTo>
                    <a:pt x="185027" y="27939"/>
                  </a:lnTo>
                  <a:lnTo>
                    <a:pt x="190210" y="21589"/>
                  </a:lnTo>
                  <a:lnTo>
                    <a:pt x="228804" y="21589"/>
                  </a:lnTo>
                  <a:lnTo>
                    <a:pt x="222278" y="13969"/>
                  </a:lnTo>
                  <a:lnTo>
                    <a:pt x="207807" y="7619"/>
                  </a:lnTo>
                  <a:lnTo>
                    <a:pt x="191246" y="6349"/>
                  </a:lnTo>
                  <a:close/>
                </a:path>
                <a:path w="443229" h="401319">
                  <a:moveTo>
                    <a:pt x="412754" y="66040"/>
                  </a:moveTo>
                  <a:lnTo>
                    <a:pt x="353985" y="66040"/>
                  </a:lnTo>
                  <a:lnTo>
                    <a:pt x="359168" y="67310"/>
                  </a:lnTo>
                  <a:lnTo>
                    <a:pt x="363833" y="68580"/>
                  </a:lnTo>
                  <a:lnTo>
                    <a:pt x="370052" y="69850"/>
                  </a:lnTo>
                  <a:lnTo>
                    <a:pt x="376271" y="72390"/>
                  </a:lnTo>
                  <a:lnTo>
                    <a:pt x="381454" y="77470"/>
                  </a:lnTo>
                  <a:lnTo>
                    <a:pt x="383527" y="78740"/>
                  </a:lnTo>
                  <a:lnTo>
                    <a:pt x="385082" y="81280"/>
                  </a:lnTo>
                  <a:lnTo>
                    <a:pt x="385082" y="97790"/>
                  </a:lnTo>
                  <a:lnTo>
                    <a:pt x="403431" y="97790"/>
                  </a:lnTo>
                  <a:lnTo>
                    <a:pt x="411449" y="81280"/>
                  </a:lnTo>
                  <a:lnTo>
                    <a:pt x="412754" y="66040"/>
                  </a:lnTo>
                  <a:close/>
                </a:path>
                <a:path w="443229" h="401319">
                  <a:moveTo>
                    <a:pt x="218022" y="85089"/>
                  </a:moveTo>
                  <a:lnTo>
                    <a:pt x="174662" y="85089"/>
                  </a:lnTo>
                  <a:lnTo>
                    <a:pt x="190283" y="90169"/>
                  </a:lnTo>
                  <a:lnTo>
                    <a:pt x="206341" y="90169"/>
                  </a:lnTo>
                  <a:lnTo>
                    <a:pt x="218022" y="85089"/>
                  </a:lnTo>
                  <a:close/>
                </a:path>
                <a:path w="443229" h="401319">
                  <a:moveTo>
                    <a:pt x="332631" y="49529"/>
                  </a:moveTo>
                  <a:lnTo>
                    <a:pt x="203685" y="49529"/>
                  </a:lnTo>
                  <a:lnTo>
                    <a:pt x="206795" y="50799"/>
                  </a:lnTo>
                  <a:lnTo>
                    <a:pt x="210941" y="52069"/>
                  </a:lnTo>
                  <a:lnTo>
                    <a:pt x="214569" y="53339"/>
                  </a:lnTo>
                  <a:lnTo>
                    <a:pt x="218197" y="55879"/>
                  </a:lnTo>
                  <a:lnTo>
                    <a:pt x="219752" y="57149"/>
                  </a:lnTo>
                  <a:lnTo>
                    <a:pt x="220788" y="59689"/>
                  </a:lnTo>
                  <a:lnTo>
                    <a:pt x="220788" y="69849"/>
                  </a:lnTo>
                  <a:lnTo>
                    <a:pt x="232968" y="69849"/>
                  </a:lnTo>
                  <a:lnTo>
                    <a:pt x="233745" y="68579"/>
                  </a:lnTo>
                  <a:lnTo>
                    <a:pt x="235818" y="63499"/>
                  </a:lnTo>
                  <a:lnTo>
                    <a:pt x="412971" y="63500"/>
                  </a:lnTo>
                  <a:lnTo>
                    <a:pt x="413188" y="60960"/>
                  </a:lnTo>
                  <a:lnTo>
                    <a:pt x="349321" y="60960"/>
                  </a:lnTo>
                  <a:lnTo>
                    <a:pt x="342332" y="59689"/>
                  </a:lnTo>
                  <a:lnTo>
                    <a:pt x="336558" y="55879"/>
                  </a:lnTo>
                  <a:lnTo>
                    <a:pt x="332631" y="49529"/>
                  </a:lnTo>
                  <a:close/>
                </a:path>
                <a:path w="443229" h="401319">
                  <a:moveTo>
                    <a:pt x="398451" y="24130"/>
                  </a:moveTo>
                  <a:lnTo>
                    <a:pt x="349321" y="24130"/>
                  </a:lnTo>
                  <a:lnTo>
                    <a:pt x="356310" y="26670"/>
                  </a:lnTo>
                  <a:lnTo>
                    <a:pt x="362084" y="30480"/>
                  </a:lnTo>
                  <a:lnTo>
                    <a:pt x="366011" y="35560"/>
                  </a:lnTo>
                  <a:lnTo>
                    <a:pt x="367461" y="43180"/>
                  </a:lnTo>
                  <a:lnTo>
                    <a:pt x="366011" y="49530"/>
                  </a:lnTo>
                  <a:lnTo>
                    <a:pt x="362084" y="55880"/>
                  </a:lnTo>
                  <a:lnTo>
                    <a:pt x="356310" y="59690"/>
                  </a:lnTo>
                  <a:lnTo>
                    <a:pt x="349321" y="60960"/>
                  </a:lnTo>
                  <a:lnTo>
                    <a:pt x="413188" y="60960"/>
                  </a:lnTo>
                  <a:lnTo>
                    <a:pt x="413514" y="57150"/>
                  </a:lnTo>
                  <a:lnTo>
                    <a:pt x="405813" y="33020"/>
                  </a:lnTo>
                  <a:lnTo>
                    <a:pt x="398451" y="24130"/>
                  </a:lnTo>
                  <a:close/>
                </a:path>
                <a:path w="443229" h="401319">
                  <a:moveTo>
                    <a:pt x="342114" y="0"/>
                  </a:moveTo>
                  <a:lnTo>
                    <a:pt x="307170" y="15239"/>
                  </a:lnTo>
                  <a:lnTo>
                    <a:pt x="287128" y="46989"/>
                  </a:lnTo>
                  <a:lnTo>
                    <a:pt x="332051" y="46989"/>
                  </a:lnTo>
                  <a:lnTo>
                    <a:pt x="331181" y="43179"/>
                  </a:lnTo>
                  <a:lnTo>
                    <a:pt x="332558" y="35559"/>
                  </a:lnTo>
                  <a:lnTo>
                    <a:pt x="336364" y="30479"/>
                  </a:lnTo>
                  <a:lnTo>
                    <a:pt x="342114" y="26669"/>
                  </a:lnTo>
                  <a:lnTo>
                    <a:pt x="349321" y="24130"/>
                  </a:lnTo>
                  <a:lnTo>
                    <a:pt x="398451" y="24130"/>
                  </a:lnTo>
                  <a:lnTo>
                    <a:pt x="388985" y="12700"/>
                  </a:lnTo>
                  <a:lnTo>
                    <a:pt x="366813" y="2540"/>
                  </a:lnTo>
                  <a:lnTo>
                    <a:pt x="342114" y="0"/>
                  </a:lnTo>
                  <a:close/>
                </a:path>
                <a:path w="443229" h="401319">
                  <a:moveTo>
                    <a:pt x="228804" y="21589"/>
                  </a:moveTo>
                  <a:lnTo>
                    <a:pt x="203685" y="21589"/>
                  </a:lnTo>
                  <a:lnTo>
                    <a:pt x="208868" y="26669"/>
                  </a:lnTo>
                  <a:lnTo>
                    <a:pt x="208868" y="40639"/>
                  </a:lnTo>
                  <a:lnTo>
                    <a:pt x="203685" y="45719"/>
                  </a:lnTo>
                  <a:lnTo>
                    <a:pt x="275078" y="45719"/>
                  </a:lnTo>
                  <a:lnTo>
                    <a:pt x="238928" y="41909"/>
                  </a:lnTo>
                  <a:lnTo>
                    <a:pt x="233154" y="26669"/>
                  </a:lnTo>
                  <a:lnTo>
                    <a:pt x="228804" y="21589"/>
                  </a:lnTo>
                  <a:close/>
                </a:path>
              </a:pathLst>
            </a:custGeom>
            <a:solidFill>
              <a:srgbClr val="9CBDBC"/>
            </a:solidFill>
          </p:spPr>
          <p:txBody>
            <a:bodyPr wrap="square" lIns="0" tIns="0" rIns="0" bIns="0" rtlCol="0"/>
            <a:lstStyle/>
            <a:p>
              <a:endParaRPr/>
            </a:p>
          </p:txBody>
        </p:sp>
      </p:grpSp>
      <p:sp>
        <p:nvSpPr>
          <p:cNvPr id="6" name="object 6"/>
          <p:cNvSpPr txBox="1"/>
          <p:nvPr/>
        </p:nvSpPr>
        <p:spPr>
          <a:xfrm>
            <a:off x="3643884" y="2539492"/>
            <a:ext cx="1362710" cy="361315"/>
          </a:xfrm>
          <a:prstGeom prst="rect">
            <a:avLst/>
          </a:prstGeom>
        </p:spPr>
        <p:txBody>
          <a:bodyPr vert="horz" wrap="square" lIns="0" tIns="12700" rIns="0" bIns="0" rtlCol="0">
            <a:spAutoFit/>
          </a:bodyPr>
          <a:lstStyle/>
          <a:p>
            <a:pPr marL="12700">
              <a:lnSpc>
                <a:spcPct val="100000"/>
              </a:lnSpc>
              <a:spcBef>
                <a:spcPts val="100"/>
              </a:spcBef>
            </a:pPr>
            <a:r>
              <a:rPr sz="2200" spc="-10" dirty="0">
                <a:solidFill>
                  <a:srgbClr val="2D2B20"/>
                </a:solidFill>
                <a:latin typeface="Tw Cen MT"/>
                <a:cs typeface="Tw Cen MT"/>
              </a:rPr>
              <a:t>Consultation</a:t>
            </a:r>
            <a:endParaRPr sz="2200">
              <a:latin typeface="Tw Cen MT"/>
              <a:cs typeface="Tw Cen MT"/>
            </a:endParaRPr>
          </a:p>
        </p:txBody>
      </p:sp>
      <p:grpSp>
        <p:nvGrpSpPr>
          <p:cNvPr id="7" name="object 7"/>
          <p:cNvGrpSpPr/>
          <p:nvPr/>
        </p:nvGrpSpPr>
        <p:grpSpPr>
          <a:xfrm>
            <a:off x="6062471" y="2309622"/>
            <a:ext cx="869950" cy="869950"/>
            <a:chOff x="6062471" y="2309622"/>
            <a:chExt cx="869950" cy="869950"/>
          </a:xfrm>
        </p:grpSpPr>
        <p:sp>
          <p:nvSpPr>
            <p:cNvPr id="8" name="object 8"/>
            <p:cNvSpPr/>
            <p:nvPr/>
          </p:nvSpPr>
          <p:spPr>
            <a:xfrm>
              <a:off x="6062471" y="2309622"/>
              <a:ext cx="869950" cy="869950"/>
            </a:xfrm>
            <a:custGeom>
              <a:avLst/>
              <a:gdLst/>
              <a:ahLst/>
              <a:cxnLst/>
              <a:rect l="l" t="t" r="r" b="b"/>
              <a:pathLst>
                <a:path w="869950" h="869950">
                  <a:moveTo>
                    <a:pt x="434720" y="0"/>
                  </a:moveTo>
                  <a:lnTo>
                    <a:pt x="387363" y="2551"/>
                  </a:lnTo>
                  <a:lnTo>
                    <a:pt x="341481" y="10029"/>
                  </a:lnTo>
                  <a:lnTo>
                    <a:pt x="297338" y="22168"/>
                  </a:lnTo>
                  <a:lnTo>
                    <a:pt x="255201" y="38701"/>
                  </a:lnTo>
                  <a:lnTo>
                    <a:pt x="215335" y="59365"/>
                  </a:lnTo>
                  <a:lnTo>
                    <a:pt x="178006" y="83893"/>
                  </a:lnTo>
                  <a:lnTo>
                    <a:pt x="143479" y="112019"/>
                  </a:lnTo>
                  <a:lnTo>
                    <a:pt x="112019" y="143479"/>
                  </a:lnTo>
                  <a:lnTo>
                    <a:pt x="83893" y="178006"/>
                  </a:lnTo>
                  <a:lnTo>
                    <a:pt x="59365" y="215335"/>
                  </a:lnTo>
                  <a:lnTo>
                    <a:pt x="38701" y="255201"/>
                  </a:lnTo>
                  <a:lnTo>
                    <a:pt x="22168" y="297338"/>
                  </a:lnTo>
                  <a:lnTo>
                    <a:pt x="10029" y="341481"/>
                  </a:lnTo>
                  <a:lnTo>
                    <a:pt x="2551" y="387363"/>
                  </a:lnTo>
                  <a:lnTo>
                    <a:pt x="0" y="434720"/>
                  </a:lnTo>
                  <a:lnTo>
                    <a:pt x="2551" y="482078"/>
                  </a:lnTo>
                  <a:lnTo>
                    <a:pt x="10029" y="527960"/>
                  </a:lnTo>
                  <a:lnTo>
                    <a:pt x="22168" y="572103"/>
                  </a:lnTo>
                  <a:lnTo>
                    <a:pt x="38701" y="614240"/>
                  </a:lnTo>
                  <a:lnTo>
                    <a:pt x="59365" y="654106"/>
                  </a:lnTo>
                  <a:lnTo>
                    <a:pt x="83893" y="691435"/>
                  </a:lnTo>
                  <a:lnTo>
                    <a:pt x="112019" y="725962"/>
                  </a:lnTo>
                  <a:lnTo>
                    <a:pt x="143479" y="757422"/>
                  </a:lnTo>
                  <a:lnTo>
                    <a:pt x="178006" y="785548"/>
                  </a:lnTo>
                  <a:lnTo>
                    <a:pt x="215335" y="810076"/>
                  </a:lnTo>
                  <a:lnTo>
                    <a:pt x="255201" y="830740"/>
                  </a:lnTo>
                  <a:lnTo>
                    <a:pt x="297338" y="847273"/>
                  </a:lnTo>
                  <a:lnTo>
                    <a:pt x="341481" y="859412"/>
                  </a:lnTo>
                  <a:lnTo>
                    <a:pt x="387363" y="866890"/>
                  </a:lnTo>
                  <a:lnTo>
                    <a:pt x="434720" y="869441"/>
                  </a:lnTo>
                  <a:lnTo>
                    <a:pt x="482078" y="866890"/>
                  </a:lnTo>
                  <a:lnTo>
                    <a:pt x="527960" y="859412"/>
                  </a:lnTo>
                  <a:lnTo>
                    <a:pt x="572103" y="847273"/>
                  </a:lnTo>
                  <a:lnTo>
                    <a:pt x="614240" y="830740"/>
                  </a:lnTo>
                  <a:lnTo>
                    <a:pt x="654106" y="810076"/>
                  </a:lnTo>
                  <a:lnTo>
                    <a:pt x="691435" y="785548"/>
                  </a:lnTo>
                  <a:lnTo>
                    <a:pt x="725962" y="757422"/>
                  </a:lnTo>
                  <a:lnTo>
                    <a:pt x="757422" y="725962"/>
                  </a:lnTo>
                  <a:lnTo>
                    <a:pt x="785548" y="691435"/>
                  </a:lnTo>
                  <a:lnTo>
                    <a:pt x="810076" y="654106"/>
                  </a:lnTo>
                  <a:lnTo>
                    <a:pt x="830740" y="614240"/>
                  </a:lnTo>
                  <a:lnTo>
                    <a:pt x="847273" y="572103"/>
                  </a:lnTo>
                  <a:lnTo>
                    <a:pt x="859412" y="527960"/>
                  </a:lnTo>
                  <a:lnTo>
                    <a:pt x="866890" y="482078"/>
                  </a:lnTo>
                  <a:lnTo>
                    <a:pt x="869442" y="434720"/>
                  </a:lnTo>
                  <a:lnTo>
                    <a:pt x="866890" y="387363"/>
                  </a:lnTo>
                  <a:lnTo>
                    <a:pt x="859412" y="341481"/>
                  </a:lnTo>
                  <a:lnTo>
                    <a:pt x="847273" y="297338"/>
                  </a:lnTo>
                  <a:lnTo>
                    <a:pt x="830740" y="255201"/>
                  </a:lnTo>
                  <a:lnTo>
                    <a:pt x="810076" y="215335"/>
                  </a:lnTo>
                  <a:lnTo>
                    <a:pt x="785548" y="178006"/>
                  </a:lnTo>
                  <a:lnTo>
                    <a:pt x="757422" y="143479"/>
                  </a:lnTo>
                  <a:lnTo>
                    <a:pt x="725962" y="112019"/>
                  </a:lnTo>
                  <a:lnTo>
                    <a:pt x="691435" y="83893"/>
                  </a:lnTo>
                  <a:lnTo>
                    <a:pt x="654106" y="59365"/>
                  </a:lnTo>
                  <a:lnTo>
                    <a:pt x="614240" y="38701"/>
                  </a:lnTo>
                  <a:lnTo>
                    <a:pt x="572103" y="22168"/>
                  </a:lnTo>
                  <a:lnTo>
                    <a:pt x="527960" y="10029"/>
                  </a:lnTo>
                  <a:lnTo>
                    <a:pt x="482078" y="2551"/>
                  </a:lnTo>
                  <a:lnTo>
                    <a:pt x="434720" y="0"/>
                  </a:lnTo>
                  <a:close/>
                </a:path>
              </a:pathLst>
            </a:custGeom>
            <a:solidFill>
              <a:srgbClr val="DEE8E8"/>
            </a:solidFill>
          </p:spPr>
          <p:txBody>
            <a:bodyPr wrap="square" lIns="0" tIns="0" rIns="0" bIns="0" rtlCol="0"/>
            <a:lstStyle/>
            <a:p>
              <a:endParaRPr/>
            </a:p>
          </p:txBody>
        </p:sp>
        <p:sp>
          <p:nvSpPr>
            <p:cNvPr id="9" name="object 9"/>
            <p:cNvSpPr/>
            <p:nvPr/>
          </p:nvSpPr>
          <p:spPr>
            <a:xfrm>
              <a:off x="6322949" y="2575267"/>
              <a:ext cx="352425" cy="353060"/>
            </a:xfrm>
            <a:custGeom>
              <a:avLst/>
              <a:gdLst/>
              <a:ahLst/>
              <a:cxnLst/>
              <a:rect l="l" t="t" r="r" b="b"/>
              <a:pathLst>
                <a:path w="352425" h="353060">
                  <a:moveTo>
                    <a:pt x="316293" y="36334"/>
                  </a:moveTo>
                  <a:lnTo>
                    <a:pt x="314693" y="28219"/>
                  </a:lnTo>
                  <a:lnTo>
                    <a:pt x="310261" y="21577"/>
                  </a:lnTo>
                  <a:lnTo>
                    <a:pt x="303657" y="17094"/>
                  </a:lnTo>
                  <a:lnTo>
                    <a:pt x="295567" y="15417"/>
                  </a:lnTo>
                  <a:lnTo>
                    <a:pt x="287464" y="17030"/>
                  </a:lnTo>
                  <a:lnTo>
                    <a:pt x="280835" y="21475"/>
                  </a:lnTo>
                  <a:lnTo>
                    <a:pt x="276352" y="28079"/>
                  </a:lnTo>
                  <a:lnTo>
                    <a:pt x="274701" y="36182"/>
                  </a:lnTo>
                  <a:lnTo>
                    <a:pt x="274662" y="43256"/>
                  </a:lnTo>
                  <a:lnTo>
                    <a:pt x="278218" y="49847"/>
                  </a:lnTo>
                  <a:lnTo>
                    <a:pt x="284124" y="53708"/>
                  </a:lnTo>
                  <a:lnTo>
                    <a:pt x="246964" y="161239"/>
                  </a:lnTo>
                  <a:lnTo>
                    <a:pt x="237502" y="160921"/>
                  </a:lnTo>
                  <a:lnTo>
                    <a:pt x="231749" y="163626"/>
                  </a:lnTo>
                  <a:lnTo>
                    <a:pt x="227838" y="168300"/>
                  </a:lnTo>
                  <a:lnTo>
                    <a:pt x="151866" y="110324"/>
                  </a:lnTo>
                  <a:lnTo>
                    <a:pt x="155130" y="102743"/>
                  </a:lnTo>
                  <a:lnTo>
                    <a:pt x="155219" y="94767"/>
                  </a:lnTo>
                  <a:lnTo>
                    <a:pt x="152336" y="87350"/>
                  </a:lnTo>
                  <a:lnTo>
                    <a:pt x="146621" y="81394"/>
                  </a:lnTo>
                  <a:lnTo>
                    <a:pt x="139039" y="78117"/>
                  </a:lnTo>
                  <a:lnTo>
                    <a:pt x="131089" y="78016"/>
                  </a:lnTo>
                  <a:lnTo>
                    <a:pt x="123659" y="80911"/>
                  </a:lnTo>
                  <a:lnTo>
                    <a:pt x="117716" y="86639"/>
                  </a:lnTo>
                  <a:lnTo>
                    <a:pt x="114452" y="94221"/>
                  </a:lnTo>
                  <a:lnTo>
                    <a:pt x="114350" y="102196"/>
                  </a:lnTo>
                  <a:lnTo>
                    <a:pt x="117246" y="109626"/>
                  </a:lnTo>
                  <a:lnTo>
                    <a:pt x="125095" y="116878"/>
                  </a:lnTo>
                  <a:lnTo>
                    <a:pt x="80594" y="254609"/>
                  </a:lnTo>
                  <a:lnTo>
                    <a:pt x="72390" y="255104"/>
                  </a:lnTo>
                  <a:lnTo>
                    <a:pt x="65265" y="258584"/>
                  </a:lnTo>
                  <a:lnTo>
                    <a:pt x="59956" y="264477"/>
                  </a:lnTo>
                  <a:lnTo>
                    <a:pt x="57213" y="272237"/>
                  </a:lnTo>
                  <a:lnTo>
                    <a:pt x="57708" y="280454"/>
                  </a:lnTo>
                  <a:lnTo>
                    <a:pt x="61175" y="287591"/>
                  </a:lnTo>
                  <a:lnTo>
                    <a:pt x="67068" y="292912"/>
                  </a:lnTo>
                  <a:lnTo>
                    <a:pt x="77749" y="295846"/>
                  </a:lnTo>
                  <a:lnTo>
                    <a:pt x="85801" y="294246"/>
                  </a:lnTo>
                  <a:lnTo>
                    <a:pt x="92379" y="289814"/>
                  </a:lnTo>
                  <a:lnTo>
                    <a:pt x="96812" y="283248"/>
                  </a:lnTo>
                  <a:lnTo>
                    <a:pt x="98450" y="275196"/>
                  </a:lnTo>
                  <a:lnTo>
                    <a:pt x="98475" y="268655"/>
                  </a:lnTo>
                  <a:lnTo>
                    <a:pt x="95402" y="262496"/>
                  </a:lnTo>
                  <a:lnTo>
                    <a:pt x="90182" y="258597"/>
                  </a:lnTo>
                  <a:lnTo>
                    <a:pt x="135178" y="119329"/>
                  </a:lnTo>
                  <a:lnTo>
                    <a:pt x="138150" y="119265"/>
                  </a:lnTo>
                  <a:lnTo>
                    <a:pt x="141097" y="118541"/>
                  </a:lnTo>
                  <a:lnTo>
                    <a:pt x="143776" y="117221"/>
                  </a:lnTo>
                  <a:lnTo>
                    <a:pt x="223227" y="177850"/>
                  </a:lnTo>
                  <a:lnTo>
                    <a:pt x="223329" y="186093"/>
                  </a:lnTo>
                  <a:lnTo>
                    <a:pt x="226466" y="193408"/>
                  </a:lnTo>
                  <a:lnTo>
                    <a:pt x="232105" y="199009"/>
                  </a:lnTo>
                  <a:lnTo>
                    <a:pt x="239737" y="202120"/>
                  </a:lnTo>
                  <a:lnTo>
                    <a:pt x="247967" y="202018"/>
                  </a:lnTo>
                  <a:lnTo>
                    <a:pt x="255270" y="198882"/>
                  </a:lnTo>
                  <a:lnTo>
                    <a:pt x="260858" y="193217"/>
                  </a:lnTo>
                  <a:lnTo>
                    <a:pt x="264210" y="184289"/>
                  </a:lnTo>
                  <a:lnTo>
                    <a:pt x="264312" y="175361"/>
                  </a:lnTo>
                  <a:lnTo>
                    <a:pt x="261416" y="169392"/>
                  </a:lnTo>
                  <a:lnTo>
                    <a:pt x="256463" y="165506"/>
                  </a:lnTo>
                  <a:lnTo>
                    <a:pt x="293979" y="56946"/>
                  </a:lnTo>
                  <a:lnTo>
                    <a:pt x="295427" y="57086"/>
                  </a:lnTo>
                  <a:lnTo>
                    <a:pt x="303530" y="55486"/>
                  </a:lnTo>
                  <a:lnTo>
                    <a:pt x="310159" y="51041"/>
                  </a:lnTo>
                  <a:lnTo>
                    <a:pt x="314629" y="44437"/>
                  </a:lnTo>
                  <a:lnTo>
                    <a:pt x="316293" y="36334"/>
                  </a:lnTo>
                  <a:close/>
                </a:path>
                <a:path w="352425" h="353060">
                  <a:moveTo>
                    <a:pt x="352285" y="342569"/>
                  </a:moveTo>
                  <a:lnTo>
                    <a:pt x="10363" y="342569"/>
                  </a:lnTo>
                  <a:lnTo>
                    <a:pt x="10363" y="0"/>
                  </a:lnTo>
                  <a:lnTo>
                    <a:pt x="0" y="0"/>
                  </a:lnTo>
                  <a:lnTo>
                    <a:pt x="0" y="352945"/>
                  </a:lnTo>
                  <a:lnTo>
                    <a:pt x="352285" y="352945"/>
                  </a:lnTo>
                  <a:lnTo>
                    <a:pt x="352285" y="342569"/>
                  </a:lnTo>
                  <a:close/>
                </a:path>
              </a:pathLst>
            </a:custGeom>
            <a:solidFill>
              <a:srgbClr val="D2CA6C"/>
            </a:solidFill>
          </p:spPr>
          <p:txBody>
            <a:bodyPr wrap="square" lIns="0" tIns="0" rIns="0" bIns="0" rtlCol="0"/>
            <a:lstStyle/>
            <a:p>
              <a:endParaRPr/>
            </a:p>
          </p:txBody>
        </p:sp>
      </p:grpSp>
      <p:sp>
        <p:nvSpPr>
          <p:cNvPr id="10" name="object 10"/>
          <p:cNvSpPr txBox="1"/>
          <p:nvPr/>
        </p:nvSpPr>
        <p:spPr>
          <a:xfrm>
            <a:off x="7106157" y="2387345"/>
            <a:ext cx="2029460" cy="665480"/>
          </a:xfrm>
          <a:prstGeom prst="rect">
            <a:avLst/>
          </a:prstGeom>
        </p:spPr>
        <p:txBody>
          <a:bodyPr vert="horz" wrap="square" lIns="0" tIns="49530" rIns="0" bIns="0" rtlCol="0">
            <a:spAutoFit/>
          </a:bodyPr>
          <a:lstStyle/>
          <a:p>
            <a:pPr marL="12700" marR="5080">
              <a:lnSpc>
                <a:spcPts val="2390"/>
              </a:lnSpc>
              <a:spcBef>
                <a:spcPts val="390"/>
              </a:spcBef>
            </a:pPr>
            <a:r>
              <a:rPr sz="2200" dirty="0">
                <a:solidFill>
                  <a:srgbClr val="2D2B20"/>
                </a:solidFill>
                <a:latin typeface="Tw Cen MT"/>
                <a:cs typeface="Tw Cen MT"/>
              </a:rPr>
              <a:t>Needs</a:t>
            </a:r>
            <a:r>
              <a:rPr sz="2200" spc="-25" dirty="0">
                <a:solidFill>
                  <a:srgbClr val="2D2B20"/>
                </a:solidFill>
                <a:latin typeface="Tw Cen MT"/>
                <a:cs typeface="Tw Cen MT"/>
              </a:rPr>
              <a:t> </a:t>
            </a:r>
            <a:r>
              <a:rPr sz="2200" spc="-10" dirty="0">
                <a:solidFill>
                  <a:srgbClr val="2D2B20"/>
                </a:solidFill>
                <a:latin typeface="Tw Cen MT"/>
                <a:cs typeface="Tw Cen MT"/>
              </a:rPr>
              <a:t>Assessment </a:t>
            </a:r>
            <a:r>
              <a:rPr sz="2200" dirty="0">
                <a:solidFill>
                  <a:srgbClr val="2D2B20"/>
                </a:solidFill>
                <a:latin typeface="Tw Cen MT"/>
                <a:cs typeface="Tw Cen MT"/>
              </a:rPr>
              <a:t>and</a:t>
            </a:r>
            <a:r>
              <a:rPr sz="2200" spc="-5" dirty="0">
                <a:solidFill>
                  <a:srgbClr val="2D2B20"/>
                </a:solidFill>
                <a:latin typeface="Tw Cen MT"/>
                <a:cs typeface="Tw Cen MT"/>
              </a:rPr>
              <a:t> </a:t>
            </a:r>
            <a:r>
              <a:rPr sz="2200" dirty="0">
                <a:solidFill>
                  <a:srgbClr val="2D2B20"/>
                </a:solidFill>
                <a:latin typeface="Tw Cen MT"/>
                <a:cs typeface="Tw Cen MT"/>
              </a:rPr>
              <a:t>Gap</a:t>
            </a:r>
            <a:r>
              <a:rPr sz="2200" spc="-10" dirty="0">
                <a:solidFill>
                  <a:srgbClr val="2D2B20"/>
                </a:solidFill>
                <a:latin typeface="Tw Cen MT"/>
                <a:cs typeface="Tw Cen MT"/>
              </a:rPr>
              <a:t> Analysis</a:t>
            </a:r>
            <a:endParaRPr sz="2200">
              <a:latin typeface="Tw Cen MT"/>
              <a:cs typeface="Tw Cen MT"/>
            </a:endParaRPr>
          </a:p>
        </p:txBody>
      </p:sp>
      <p:grpSp>
        <p:nvGrpSpPr>
          <p:cNvPr id="11" name="object 11"/>
          <p:cNvGrpSpPr/>
          <p:nvPr/>
        </p:nvGrpSpPr>
        <p:grpSpPr>
          <a:xfrm>
            <a:off x="2600705" y="3863340"/>
            <a:ext cx="869950" cy="868680"/>
            <a:chOff x="2600705" y="3863340"/>
            <a:chExt cx="869950" cy="868680"/>
          </a:xfrm>
        </p:grpSpPr>
        <p:sp>
          <p:nvSpPr>
            <p:cNvPr id="12" name="object 12"/>
            <p:cNvSpPr/>
            <p:nvPr/>
          </p:nvSpPr>
          <p:spPr>
            <a:xfrm>
              <a:off x="2600705" y="3863340"/>
              <a:ext cx="869950" cy="868680"/>
            </a:xfrm>
            <a:custGeom>
              <a:avLst/>
              <a:gdLst/>
              <a:ahLst/>
              <a:cxnLst/>
              <a:rect l="l" t="t" r="r" b="b"/>
              <a:pathLst>
                <a:path w="869950" h="868679">
                  <a:moveTo>
                    <a:pt x="434720" y="0"/>
                  </a:moveTo>
                  <a:lnTo>
                    <a:pt x="387363" y="2548"/>
                  </a:lnTo>
                  <a:lnTo>
                    <a:pt x="341481" y="10016"/>
                  </a:lnTo>
                  <a:lnTo>
                    <a:pt x="297338" y="22140"/>
                  </a:lnTo>
                  <a:lnTo>
                    <a:pt x="255201" y="38654"/>
                  </a:lnTo>
                  <a:lnTo>
                    <a:pt x="215335" y="59294"/>
                  </a:lnTo>
                  <a:lnTo>
                    <a:pt x="178006" y="83795"/>
                  </a:lnTo>
                  <a:lnTo>
                    <a:pt x="143479" y="111892"/>
                  </a:lnTo>
                  <a:lnTo>
                    <a:pt x="112019" y="143320"/>
                  </a:lnTo>
                  <a:lnTo>
                    <a:pt x="83893" y="177814"/>
                  </a:lnTo>
                  <a:lnTo>
                    <a:pt x="59365" y="215109"/>
                  </a:lnTo>
                  <a:lnTo>
                    <a:pt x="38701" y="254941"/>
                  </a:lnTo>
                  <a:lnTo>
                    <a:pt x="22168" y="297045"/>
                  </a:lnTo>
                  <a:lnTo>
                    <a:pt x="10029" y="341156"/>
                  </a:lnTo>
                  <a:lnTo>
                    <a:pt x="2551" y="387009"/>
                  </a:lnTo>
                  <a:lnTo>
                    <a:pt x="0" y="434340"/>
                  </a:lnTo>
                  <a:lnTo>
                    <a:pt x="2551" y="481670"/>
                  </a:lnTo>
                  <a:lnTo>
                    <a:pt x="10029" y="527523"/>
                  </a:lnTo>
                  <a:lnTo>
                    <a:pt x="22168" y="571634"/>
                  </a:lnTo>
                  <a:lnTo>
                    <a:pt x="38701" y="613738"/>
                  </a:lnTo>
                  <a:lnTo>
                    <a:pt x="59365" y="653570"/>
                  </a:lnTo>
                  <a:lnTo>
                    <a:pt x="83893" y="690865"/>
                  </a:lnTo>
                  <a:lnTo>
                    <a:pt x="112019" y="725359"/>
                  </a:lnTo>
                  <a:lnTo>
                    <a:pt x="143479" y="756787"/>
                  </a:lnTo>
                  <a:lnTo>
                    <a:pt x="178006" y="784884"/>
                  </a:lnTo>
                  <a:lnTo>
                    <a:pt x="215335" y="809385"/>
                  </a:lnTo>
                  <a:lnTo>
                    <a:pt x="255201" y="830025"/>
                  </a:lnTo>
                  <a:lnTo>
                    <a:pt x="297338" y="846539"/>
                  </a:lnTo>
                  <a:lnTo>
                    <a:pt x="341481" y="858663"/>
                  </a:lnTo>
                  <a:lnTo>
                    <a:pt x="387363" y="866131"/>
                  </a:lnTo>
                  <a:lnTo>
                    <a:pt x="434720" y="868680"/>
                  </a:lnTo>
                  <a:lnTo>
                    <a:pt x="482078" y="866131"/>
                  </a:lnTo>
                  <a:lnTo>
                    <a:pt x="527960" y="858663"/>
                  </a:lnTo>
                  <a:lnTo>
                    <a:pt x="572103" y="846539"/>
                  </a:lnTo>
                  <a:lnTo>
                    <a:pt x="614240" y="830025"/>
                  </a:lnTo>
                  <a:lnTo>
                    <a:pt x="654106" y="809385"/>
                  </a:lnTo>
                  <a:lnTo>
                    <a:pt x="691435" y="784884"/>
                  </a:lnTo>
                  <a:lnTo>
                    <a:pt x="725962" y="756787"/>
                  </a:lnTo>
                  <a:lnTo>
                    <a:pt x="757422" y="725359"/>
                  </a:lnTo>
                  <a:lnTo>
                    <a:pt x="785548" y="690865"/>
                  </a:lnTo>
                  <a:lnTo>
                    <a:pt x="810076" y="653570"/>
                  </a:lnTo>
                  <a:lnTo>
                    <a:pt x="830740" y="613738"/>
                  </a:lnTo>
                  <a:lnTo>
                    <a:pt x="847273" y="571634"/>
                  </a:lnTo>
                  <a:lnTo>
                    <a:pt x="859412" y="527523"/>
                  </a:lnTo>
                  <a:lnTo>
                    <a:pt x="866890" y="481670"/>
                  </a:lnTo>
                  <a:lnTo>
                    <a:pt x="869442" y="434340"/>
                  </a:lnTo>
                  <a:lnTo>
                    <a:pt x="866890" y="387009"/>
                  </a:lnTo>
                  <a:lnTo>
                    <a:pt x="859412" y="341156"/>
                  </a:lnTo>
                  <a:lnTo>
                    <a:pt x="847273" y="297045"/>
                  </a:lnTo>
                  <a:lnTo>
                    <a:pt x="830740" y="254941"/>
                  </a:lnTo>
                  <a:lnTo>
                    <a:pt x="810076" y="215109"/>
                  </a:lnTo>
                  <a:lnTo>
                    <a:pt x="785548" y="177814"/>
                  </a:lnTo>
                  <a:lnTo>
                    <a:pt x="757422" y="143320"/>
                  </a:lnTo>
                  <a:lnTo>
                    <a:pt x="725962" y="111892"/>
                  </a:lnTo>
                  <a:lnTo>
                    <a:pt x="691435" y="83795"/>
                  </a:lnTo>
                  <a:lnTo>
                    <a:pt x="654106" y="59294"/>
                  </a:lnTo>
                  <a:lnTo>
                    <a:pt x="614240" y="38654"/>
                  </a:lnTo>
                  <a:lnTo>
                    <a:pt x="572103" y="22140"/>
                  </a:lnTo>
                  <a:lnTo>
                    <a:pt x="527960" y="10016"/>
                  </a:lnTo>
                  <a:lnTo>
                    <a:pt x="482078" y="2548"/>
                  </a:lnTo>
                  <a:lnTo>
                    <a:pt x="434720" y="0"/>
                  </a:lnTo>
                  <a:close/>
                </a:path>
              </a:pathLst>
            </a:custGeom>
            <a:solidFill>
              <a:srgbClr val="DEE8E8"/>
            </a:solidFill>
          </p:spPr>
          <p:txBody>
            <a:bodyPr wrap="square" lIns="0" tIns="0" rIns="0" bIns="0" rtlCol="0"/>
            <a:lstStyle/>
            <a:p>
              <a:endParaRPr/>
            </a:p>
          </p:txBody>
        </p:sp>
        <p:sp>
          <p:nvSpPr>
            <p:cNvPr id="13" name="object 13"/>
            <p:cNvSpPr/>
            <p:nvPr/>
          </p:nvSpPr>
          <p:spPr>
            <a:xfrm>
              <a:off x="2818803" y="4112742"/>
              <a:ext cx="435609" cy="374650"/>
            </a:xfrm>
            <a:custGeom>
              <a:avLst/>
              <a:gdLst/>
              <a:ahLst/>
              <a:cxnLst/>
              <a:rect l="l" t="t" r="r" b="b"/>
              <a:pathLst>
                <a:path w="435610" h="374650">
                  <a:moveTo>
                    <a:pt x="373164" y="219887"/>
                  </a:moveTo>
                  <a:lnTo>
                    <a:pt x="342074" y="190271"/>
                  </a:lnTo>
                  <a:lnTo>
                    <a:pt x="342074" y="244322"/>
                  </a:lnTo>
                  <a:lnTo>
                    <a:pt x="342074" y="306705"/>
                  </a:lnTo>
                  <a:lnTo>
                    <a:pt x="279882" y="306705"/>
                  </a:lnTo>
                  <a:lnTo>
                    <a:pt x="279882" y="244322"/>
                  </a:lnTo>
                  <a:lnTo>
                    <a:pt x="342074" y="244322"/>
                  </a:lnTo>
                  <a:lnTo>
                    <a:pt x="342074" y="190271"/>
                  </a:lnTo>
                  <a:lnTo>
                    <a:pt x="217690" y="71742"/>
                  </a:lnTo>
                  <a:lnTo>
                    <a:pt x="155486" y="131013"/>
                  </a:lnTo>
                  <a:lnTo>
                    <a:pt x="155486" y="244322"/>
                  </a:lnTo>
                  <a:lnTo>
                    <a:pt x="155486" y="306705"/>
                  </a:lnTo>
                  <a:lnTo>
                    <a:pt x="93294" y="306705"/>
                  </a:lnTo>
                  <a:lnTo>
                    <a:pt x="93294" y="244322"/>
                  </a:lnTo>
                  <a:lnTo>
                    <a:pt x="155486" y="244322"/>
                  </a:lnTo>
                  <a:lnTo>
                    <a:pt x="155486" y="131013"/>
                  </a:lnTo>
                  <a:lnTo>
                    <a:pt x="62204" y="219887"/>
                  </a:lnTo>
                  <a:lnTo>
                    <a:pt x="62204" y="374281"/>
                  </a:lnTo>
                  <a:lnTo>
                    <a:pt x="186588" y="374281"/>
                  </a:lnTo>
                  <a:lnTo>
                    <a:pt x="186588" y="306705"/>
                  </a:lnTo>
                  <a:lnTo>
                    <a:pt x="186588" y="244322"/>
                  </a:lnTo>
                  <a:lnTo>
                    <a:pt x="248780" y="244322"/>
                  </a:lnTo>
                  <a:lnTo>
                    <a:pt x="248780" y="374281"/>
                  </a:lnTo>
                  <a:lnTo>
                    <a:pt x="373164" y="374281"/>
                  </a:lnTo>
                  <a:lnTo>
                    <a:pt x="373164" y="306705"/>
                  </a:lnTo>
                  <a:lnTo>
                    <a:pt x="373164" y="244322"/>
                  </a:lnTo>
                  <a:lnTo>
                    <a:pt x="373164" y="219887"/>
                  </a:lnTo>
                  <a:close/>
                </a:path>
                <a:path w="435610" h="374650">
                  <a:moveTo>
                    <a:pt x="435356" y="207937"/>
                  </a:moveTo>
                  <a:lnTo>
                    <a:pt x="342074" y="118529"/>
                  </a:lnTo>
                  <a:lnTo>
                    <a:pt x="342074" y="79019"/>
                  </a:lnTo>
                  <a:lnTo>
                    <a:pt x="342074" y="31191"/>
                  </a:lnTo>
                  <a:lnTo>
                    <a:pt x="300609" y="31191"/>
                  </a:lnTo>
                  <a:lnTo>
                    <a:pt x="300609" y="79019"/>
                  </a:lnTo>
                  <a:lnTo>
                    <a:pt x="262420" y="42633"/>
                  </a:lnTo>
                  <a:lnTo>
                    <a:pt x="217690" y="0"/>
                  </a:lnTo>
                  <a:lnTo>
                    <a:pt x="0" y="207937"/>
                  </a:lnTo>
                  <a:lnTo>
                    <a:pt x="23329" y="227685"/>
                  </a:lnTo>
                  <a:lnTo>
                    <a:pt x="217690" y="42633"/>
                  </a:lnTo>
                  <a:lnTo>
                    <a:pt x="412038" y="227685"/>
                  </a:lnTo>
                  <a:lnTo>
                    <a:pt x="435356" y="207937"/>
                  </a:lnTo>
                  <a:close/>
                </a:path>
              </a:pathLst>
            </a:custGeom>
            <a:solidFill>
              <a:srgbClr val="C79F5D"/>
            </a:solidFill>
          </p:spPr>
          <p:txBody>
            <a:bodyPr wrap="square" lIns="0" tIns="0" rIns="0" bIns="0" rtlCol="0"/>
            <a:lstStyle/>
            <a:p>
              <a:endParaRPr/>
            </a:p>
          </p:txBody>
        </p:sp>
      </p:grpSp>
      <p:sp>
        <p:nvSpPr>
          <p:cNvPr id="14" name="object 14"/>
          <p:cNvSpPr txBox="1"/>
          <p:nvPr/>
        </p:nvSpPr>
        <p:spPr>
          <a:xfrm>
            <a:off x="3643884" y="3940810"/>
            <a:ext cx="1290320" cy="665480"/>
          </a:xfrm>
          <a:prstGeom prst="rect">
            <a:avLst/>
          </a:prstGeom>
        </p:spPr>
        <p:txBody>
          <a:bodyPr vert="horz" wrap="square" lIns="0" tIns="12700" rIns="0" bIns="0" rtlCol="0">
            <a:spAutoFit/>
          </a:bodyPr>
          <a:lstStyle/>
          <a:p>
            <a:pPr marL="12700">
              <a:lnSpc>
                <a:spcPts val="2515"/>
              </a:lnSpc>
              <a:spcBef>
                <a:spcPts val="100"/>
              </a:spcBef>
            </a:pPr>
            <a:r>
              <a:rPr sz="2200" spc="-10" dirty="0">
                <a:solidFill>
                  <a:srgbClr val="2D2B20"/>
                </a:solidFill>
                <a:latin typeface="Tw Cen MT"/>
                <a:cs typeface="Tw Cen MT"/>
              </a:rPr>
              <a:t>HOME-</a:t>
            </a:r>
            <a:r>
              <a:rPr sz="2200" spc="-25" dirty="0">
                <a:solidFill>
                  <a:srgbClr val="2D2B20"/>
                </a:solidFill>
                <a:latin typeface="Tw Cen MT"/>
                <a:cs typeface="Tw Cen MT"/>
              </a:rPr>
              <a:t>ARP</a:t>
            </a:r>
            <a:endParaRPr sz="2200">
              <a:latin typeface="Tw Cen MT"/>
              <a:cs typeface="Tw Cen MT"/>
            </a:endParaRPr>
          </a:p>
          <a:p>
            <a:pPr marL="12700">
              <a:lnSpc>
                <a:spcPts val="2515"/>
              </a:lnSpc>
            </a:pPr>
            <a:r>
              <a:rPr sz="2200" spc="-10" dirty="0">
                <a:solidFill>
                  <a:srgbClr val="2D2B20"/>
                </a:solidFill>
                <a:latin typeface="Tw Cen MT"/>
                <a:cs typeface="Tw Cen MT"/>
              </a:rPr>
              <a:t>Activities</a:t>
            </a:r>
            <a:endParaRPr sz="2200">
              <a:latin typeface="Tw Cen MT"/>
              <a:cs typeface="Tw Cen MT"/>
            </a:endParaRPr>
          </a:p>
        </p:txBody>
      </p:sp>
      <p:grpSp>
        <p:nvGrpSpPr>
          <p:cNvPr id="15" name="object 15"/>
          <p:cNvGrpSpPr/>
          <p:nvPr/>
        </p:nvGrpSpPr>
        <p:grpSpPr>
          <a:xfrm>
            <a:off x="6062471" y="3863340"/>
            <a:ext cx="869950" cy="868680"/>
            <a:chOff x="6062471" y="3863340"/>
            <a:chExt cx="869950" cy="868680"/>
          </a:xfrm>
        </p:grpSpPr>
        <p:sp>
          <p:nvSpPr>
            <p:cNvPr id="16" name="object 16"/>
            <p:cNvSpPr/>
            <p:nvPr/>
          </p:nvSpPr>
          <p:spPr>
            <a:xfrm>
              <a:off x="6062471" y="3863340"/>
              <a:ext cx="869950" cy="868680"/>
            </a:xfrm>
            <a:custGeom>
              <a:avLst/>
              <a:gdLst/>
              <a:ahLst/>
              <a:cxnLst/>
              <a:rect l="l" t="t" r="r" b="b"/>
              <a:pathLst>
                <a:path w="869950" h="868679">
                  <a:moveTo>
                    <a:pt x="434720" y="0"/>
                  </a:moveTo>
                  <a:lnTo>
                    <a:pt x="387363" y="2548"/>
                  </a:lnTo>
                  <a:lnTo>
                    <a:pt x="341481" y="10016"/>
                  </a:lnTo>
                  <a:lnTo>
                    <a:pt x="297338" y="22140"/>
                  </a:lnTo>
                  <a:lnTo>
                    <a:pt x="255201" y="38654"/>
                  </a:lnTo>
                  <a:lnTo>
                    <a:pt x="215335" y="59294"/>
                  </a:lnTo>
                  <a:lnTo>
                    <a:pt x="178006" y="83795"/>
                  </a:lnTo>
                  <a:lnTo>
                    <a:pt x="143479" y="111892"/>
                  </a:lnTo>
                  <a:lnTo>
                    <a:pt x="112019" y="143320"/>
                  </a:lnTo>
                  <a:lnTo>
                    <a:pt x="83893" y="177814"/>
                  </a:lnTo>
                  <a:lnTo>
                    <a:pt x="59365" y="215109"/>
                  </a:lnTo>
                  <a:lnTo>
                    <a:pt x="38701" y="254941"/>
                  </a:lnTo>
                  <a:lnTo>
                    <a:pt x="22168" y="297045"/>
                  </a:lnTo>
                  <a:lnTo>
                    <a:pt x="10029" y="341156"/>
                  </a:lnTo>
                  <a:lnTo>
                    <a:pt x="2551" y="387009"/>
                  </a:lnTo>
                  <a:lnTo>
                    <a:pt x="0" y="434340"/>
                  </a:lnTo>
                  <a:lnTo>
                    <a:pt x="2551" y="481670"/>
                  </a:lnTo>
                  <a:lnTo>
                    <a:pt x="10029" y="527523"/>
                  </a:lnTo>
                  <a:lnTo>
                    <a:pt x="22168" y="571634"/>
                  </a:lnTo>
                  <a:lnTo>
                    <a:pt x="38701" y="613738"/>
                  </a:lnTo>
                  <a:lnTo>
                    <a:pt x="59365" y="653570"/>
                  </a:lnTo>
                  <a:lnTo>
                    <a:pt x="83893" y="690865"/>
                  </a:lnTo>
                  <a:lnTo>
                    <a:pt x="112019" y="725359"/>
                  </a:lnTo>
                  <a:lnTo>
                    <a:pt x="143479" y="756787"/>
                  </a:lnTo>
                  <a:lnTo>
                    <a:pt x="178006" y="784884"/>
                  </a:lnTo>
                  <a:lnTo>
                    <a:pt x="215335" y="809385"/>
                  </a:lnTo>
                  <a:lnTo>
                    <a:pt x="255201" y="830025"/>
                  </a:lnTo>
                  <a:lnTo>
                    <a:pt x="297338" y="846539"/>
                  </a:lnTo>
                  <a:lnTo>
                    <a:pt x="341481" y="858663"/>
                  </a:lnTo>
                  <a:lnTo>
                    <a:pt x="387363" y="866131"/>
                  </a:lnTo>
                  <a:lnTo>
                    <a:pt x="434720" y="868680"/>
                  </a:lnTo>
                  <a:lnTo>
                    <a:pt x="482078" y="866131"/>
                  </a:lnTo>
                  <a:lnTo>
                    <a:pt x="527960" y="858663"/>
                  </a:lnTo>
                  <a:lnTo>
                    <a:pt x="572103" y="846539"/>
                  </a:lnTo>
                  <a:lnTo>
                    <a:pt x="614240" y="830025"/>
                  </a:lnTo>
                  <a:lnTo>
                    <a:pt x="654106" y="809385"/>
                  </a:lnTo>
                  <a:lnTo>
                    <a:pt x="691435" y="784884"/>
                  </a:lnTo>
                  <a:lnTo>
                    <a:pt x="725962" y="756787"/>
                  </a:lnTo>
                  <a:lnTo>
                    <a:pt x="757422" y="725359"/>
                  </a:lnTo>
                  <a:lnTo>
                    <a:pt x="785548" y="690865"/>
                  </a:lnTo>
                  <a:lnTo>
                    <a:pt x="810076" y="653570"/>
                  </a:lnTo>
                  <a:lnTo>
                    <a:pt x="830740" y="613738"/>
                  </a:lnTo>
                  <a:lnTo>
                    <a:pt x="847273" y="571634"/>
                  </a:lnTo>
                  <a:lnTo>
                    <a:pt x="859412" y="527523"/>
                  </a:lnTo>
                  <a:lnTo>
                    <a:pt x="866890" y="481670"/>
                  </a:lnTo>
                  <a:lnTo>
                    <a:pt x="869442" y="434340"/>
                  </a:lnTo>
                  <a:lnTo>
                    <a:pt x="866890" y="387009"/>
                  </a:lnTo>
                  <a:lnTo>
                    <a:pt x="859412" y="341156"/>
                  </a:lnTo>
                  <a:lnTo>
                    <a:pt x="847273" y="297045"/>
                  </a:lnTo>
                  <a:lnTo>
                    <a:pt x="830740" y="254941"/>
                  </a:lnTo>
                  <a:lnTo>
                    <a:pt x="810076" y="215109"/>
                  </a:lnTo>
                  <a:lnTo>
                    <a:pt x="785548" y="177814"/>
                  </a:lnTo>
                  <a:lnTo>
                    <a:pt x="757422" y="143320"/>
                  </a:lnTo>
                  <a:lnTo>
                    <a:pt x="725962" y="111892"/>
                  </a:lnTo>
                  <a:lnTo>
                    <a:pt x="691435" y="83795"/>
                  </a:lnTo>
                  <a:lnTo>
                    <a:pt x="654106" y="59294"/>
                  </a:lnTo>
                  <a:lnTo>
                    <a:pt x="614240" y="38654"/>
                  </a:lnTo>
                  <a:lnTo>
                    <a:pt x="572103" y="22140"/>
                  </a:lnTo>
                  <a:lnTo>
                    <a:pt x="527960" y="10016"/>
                  </a:lnTo>
                  <a:lnTo>
                    <a:pt x="482078" y="2548"/>
                  </a:lnTo>
                  <a:lnTo>
                    <a:pt x="434720" y="0"/>
                  </a:lnTo>
                  <a:close/>
                </a:path>
              </a:pathLst>
            </a:custGeom>
            <a:solidFill>
              <a:srgbClr val="DEE8E8"/>
            </a:solidFill>
          </p:spPr>
          <p:txBody>
            <a:bodyPr wrap="square" lIns="0" tIns="0" rIns="0" bIns="0" rtlCol="0"/>
            <a:lstStyle/>
            <a:p>
              <a:endParaRPr/>
            </a:p>
          </p:txBody>
        </p:sp>
        <p:sp>
          <p:nvSpPr>
            <p:cNvPr id="17" name="object 17"/>
            <p:cNvSpPr/>
            <p:nvPr/>
          </p:nvSpPr>
          <p:spPr>
            <a:xfrm>
              <a:off x="6338354" y="4091952"/>
              <a:ext cx="321945" cy="415925"/>
            </a:xfrm>
            <a:custGeom>
              <a:avLst/>
              <a:gdLst/>
              <a:ahLst/>
              <a:cxnLst/>
              <a:rect l="l" t="t" r="r" b="b"/>
              <a:pathLst>
                <a:path w="321945" h="415925">
                  <a:moveTo>
                    <a:pt x="150291" y="322300"/>
                  </a:moveTo>
                  <a:lnTo>
                    <a:pt x="62191" y="322300"/>
                  </a:lnTo>
                  <a:lnTo>
                    <a:pt x="62191" y="343090"/>
                  </a:lnTo>
                  <a:lnTo>
                    <a:pt x="150291" y="343090"/>
                  </a:lnTo>
                  <a:lnTo>
                    <a:pt x="150291" y="322300"/>
                  </a:lnTo>
                  <a:close/>
                </a:path>
                <a:path w="321945" h="415925">
                  <a:moveTo>
                    <a:pt x="150291" y="259918"/>
                  </a:moveTo>
                  <a:lnTo>
                    <a:pt x="62191" y="259918"/>
                  </a:lnTo>
                  <a:lnTo>
                    <a:pt x="62191" y="280708"/>
                  </a:lnTo>
                  <a:lnTo>
                    <a:pt x="150291" y="280708"/>
                  </a:lnTo>
                  <a:lnTo>
                    <a:pt x="150291" y="259918"/>
                  </a:lnTo>
                  <a:close/>
                </a:path>
                <a:path w="321945" h="415925">
                  <a:moveTo>
                    <a:pt x="150291" y="197535"/>
                  </a:moveTo>
                  <a:lnTo>
                    <a:pt x="62191" y="197535"/>
                  </a:lnTo>
                  <a:lnTo>
                    <a:pt x="62191" y="218325"/>
                  </a:lnTo>
                  <a:lnTo>
                    <a:pt x="150291" y="218325"/>
                  </a:lnTo>
                  <a:lnTo>
                    <a:pt x="150291" y="197535"/>
                  </a:lnTo>
                  <a:close/>
                </a:path>
                <a:path w="321945" h="415925">
                  <a:moveTo>
                    <a:pt x="150291" y="135153"/>
                  </a:moveTo>
                  <a:lnTo>
                    <a:pt x="62191" y="135153"/>
                  </a:lnTo>
                  <a:lnTo>
                    <a:pt x="62191" y="155956"/>
                  </a:lnTo>
                  <a:lnTo>
                    <a:pt x="150291" y="155956"/>
                  </a:lnTo>
                  <a:lnTo>
                    <a:pt x="150291" y="135153"/>
                  </a:lnTo>
                  <a:close/>
                </a:path>
                <a:path w="321945" h="415925">
                  <a:moveTo>
                    <a:pt x="321322" y="51981"/>
                  </a:moveTo>
                  <a:lnTo>
                    <a:pt x="319697" y="43903"/>
                  </a:lnTo>
                  <a:lnTo>
                    <a:pt x="315239" y="37299"/>
                  </a:lnTo>
                  <a:lnTo>
                    <a:pt x="308648" y="32829"/>
                  </a:lnTo>
                  <a:lnTo>
                    <a:pt x="300596" y="31191"/>
                  </a:lnTo>
                  <a:lnTo>
                    <a:pt x="290233" y="31191"/>
                  </a:lnTo>
                  <a:lnTo>
                    <a:pt x="290233" y="62382"/>
                  </a:lnTo>
                  <a:lnTo>
                    <a:pt x="290233" y="384670"/>
                  </a:lnTo>
                  <a:lnTo>
                    <a:pt x="31089" y="384670"/>
                  </a:lnTo>
                  <a:lnTo>
                    <a:pt x="31089" y="62382"/>
                  </a:lnTo>
                  <a:lnTo>
                    <a:pt x="88099" y="62382"/>
                  </a:lnTo>
                  <a:lnTo>
                    <a:pt x="88099" y="93573"/>
                  </a:lnTo>
                  <a:lnTo>
                    <a:pt x="233222" y="93573"/>
                  </a:lnTo>
                  <a:lnTo>
                    <a:pt x="233222" y="62382"/>
                  </a:lnTo>
                  <a:lnTo>
                    <a:pt x="290233" y="62382"/>
                  </a:lnTo>
                  <a:lnTo>
                    <a:pt x="290233" y="31191"/>
                  </a:lnTo>
                  <a:lnTo>
                    <a:pt x="212483" y="31191"/>
                  </a:lnTo>
                  <a:lnTo>
                    <a:pt x="212483" y="20789"/>
                  </a:lnTo>
                  <a:lnTo>
                    <a:pt x="210858" y="12725"/>
                  </a:lnTo>
                  <a:lnTo>
                    <a:pt x="206400" y="6108"/>
                  </a:lnTo>
                  <a:lnTo>
                    <a:pt x="199809" y="1638"/>
                  </a:lnTo>
                  <a:lnTo>
                    <a:pt x="191757" y="0"/>
                  </a:lnTo>
                  <a:lnTo>
                    <a:pt x="176212" y="0"/>
                  </a:lnTo>
                  <a:lnTo>
                    <a:pt x="176212" y="28067"/>
                  </a:lnTo>
                  <a:lnTo>
                    <a:pt x="176212" y="45224"/>
                  </a:lnTo>
                  <a:lnTo>
                    <a:pt x="169468" y="51981"/>
                  </a:lnTo>
                  <a:lnTo>
                    <a:pt x="151853" y="51981"/>
                  </a:lnTo>
                  <a:lnTo>
                    <a:pt x="145110" y="45224"/>
                  </a:lnTo>
                  <a:lnTo>
                    <a:pt x="145110" y="27546"/>
                  </a:lnTo>
                  <a:lnTo>
                    <a:pt x="151853" y="20789"/>
                  </a:lnTo>
                  <a:lnTo>
                    <a:pt x="169468" y="20789"/>
                  </a:lnTo>
                  <a:lnTo>
                    <a:pt x="176212" y="28067"/>
                  </a:lnTo>
                  <a:lnTo>
                    <a:pt x="176212" y="0"/>
                  </a:lnTo>
                  <a:lnTo>
                    <a:pt x="129565" y="0"/>
                  </a:lnTo>
                  <a:lnTo>
                    <a:pt x="121513" y="1638"/>
                  </a:lnTo>
                  <a:lnTo>
                    <a:pt x="114922" y="6108"/>
                  </a:lnTo>
                  <a:lnTo>
                    <a:pt x="110464" y="12725"/>
                  </a:lnTo>
                  <a:lnTo>
                    <a:pt x="108839" y="20789"/>
                  </a:lnTo>
                  <a:lnTo>
                    <a:pt x="108839" y="31191"/>
                  </a:lnTo>
                  <a:lnTo>
                    <a:pt x="20726" y="31191"/>
                  </a:lnTo>
                  <a:lnTo>
                    <a:pt x="12674" y="32829"/>
                  </a:lnTo>
                  <a:lnTo>
                    <a:pt x="6083" y="37299"/>
                  </a:lnTo>
                  <a:lnTo>
                    <a:pt x="1625" y="43903"/>
                  </a:lnTo>
                  <a:lnTo>
                    <a:pt x="0" y="51981"/>
                  </a:lnTo>
                  <a:lnTo>
                    <a:pt x="0" y="395071"/>
                  </a:lnTo>
                  <a:lnTo>
                    <a:pt x="1638" y="403148"/>
                  </a:lnTo>
                  <a:lnTo>
                    <a:pt x="6083" y="409752"/>
                  </a:lnTo>
                  <a:lnTo>
                    <a:pt x="12674" y="414223"/>
                  </a:lnTo>
                  <a:lnTo>
                    <a:pt x="20726" y="415861"/>
                  </a:lnTo>
                  <a:lnTo>
                    <a:pt x="300596" y="415861"/>
                  </a:lnTo>
                  <a:lnTo>
                    <a:pt x="308648" y="414223"/>
                  </a:lnTo>
                  <a:lnTo>
                    <a:pt x="315239" y="409752"/>
                  </a:lnTo>
                  <a:lnTo>
                    <a:pt x="319697" y="403148"/>
                  </a:lnTo>
                  <a:lnTo>
                    <a:pt x="321322" y="395071"/>
                  </a:lnTo>
                  <a:lnTo>
                    <a:pt x="321322" y="384670"/>
                  </a:lnTo>
                  <a:lnTo>
                    <a:pt x="321322" y="62382"/>
                  </a:lnTo>
                  <a:lnTo>
                    <a:pt x="321322" y="51981"/>
                  </a:lnTo>
                  <a:close/>
                </a:path>
              </a:pathLst>
            </a:custGeom>
            <a:solidFill>
              <a:srgbClr val="C79F5D"/>
            </a:solidFill>
          </p:spPr>
          <p:txBody>
            <a:bodyPr wrap="square" lIns="0" tIns="0" rIns="0" bIns="0" rtlCol="0"/>
            <a:lstStyle/>
            <a:p>
              <a:endParaRPr/>
            </a:p>
          </p:txBody>
        </p:sp>
        <p:pic>
          <p:nvPicPr>
            <p:cNvPr id="18" name="object 18"/>
            <p:cNvPicPr/>
            <p:nvPr/>
          </p:nvPicPr>
          <p:blipFill>
            <a:blip r:embed="rId2" cstate="print"/>
            <a:stretch>
              <a:fillRect/>
            </a:stretch>
          </p:blipFill>
          <p:spPr>
            <a:xfrm>
              <a:off x="6524417" y="4204750"/>
              <a:ext cx="69449" cy="243281"/>
            </a:xfrm>
            <a:prstGeom prst="rect">
              <a:avLst/>
            </a:prstGeom>
          </p:spPr>
        </p:pic>
      </p:grpSp>
      <p:sp>
        <p:nvSpPr>
          <p:cNvPr id="19" name="object 19"/>
          <p:cNvSpPr txBox="1"/>
          <p:nvPr/>
        </p:nvSpPr>
        <p:spPr>
          <a:xfrm>
            <a:off x="7106157" y="3940810"/>
            <a:ext cx="1779905" cy="665480"/>
          </a:xfrm>
          <a:prstGeom prst="rect">
            <a:avLst/>
          </a:prstGeom>
        </p:spPr>
        <p:txBody>
          <a:bodyPr vert="horz" wrap="square" lIns="0" tIns="49530" rIns="0" bIns="0" rtlCol="0">
            <a:spAutoFit/>
          </a:bodyPr>
          <a:lstStyle/>
          <a:p>
            <a:pPr marL="12700" marR="5080">
              <a:lnSpc>
                <a:spcPts val="2390"/>
              </a:lnSpc>
              <a:spcBef>
                <a:spcPts val="390"/>
              </a:spcBef>
            </a:pPr>
            <a:r>
              <a:rPr sz="2200" dirty="0">
                <a:solidFill>
                  <a:srgbClr val="2D2B20"/>
                </a:solidFill>
                <a:latin typeface="Tw Cen MT"/>
                <a:cs typeface="Tw Cen MT"/>
              </a:rPr>
              <a:t>Activity</a:t>
            </a:r>
            <a:r>
              <a:rPr sz="2200" spc="-20" dirty="0">
                <a:solidFill>
                  <a:srgbClr val="2D2B20"/>
                </a:solidFill>
                <a:latin typeface="Tw Cen MT"/>
                <a:cs typeface="Tw Cen MT"/>
              </a:rPr>
              <a:t> </a:t>
            </a:r>
            <a:r>
              <a:rPr sz="2200" spc="-10" dirty="0">
                <a:solidFill>
                  <a:srgbClr val="2D2B20"/>
                </a:solidFill>
                <a:latin typeface="Tw Cen MT"/>
                <a:cs typeface="Tw Cen MT"/>
              </a:rPr>
              <a:t>Specific Requirements</a:t>
            </a:r>
            <a:endParaRPr sz="2200">
              <a:latin typeface="Tw Cen MT"/>
              <a:cs typeface="Tw Cen MT"/>
            </a:endParaRPr>
          </a:p>
        </p:txBody>
      </p:sp>
      <p:grpSp>
        <p:nvGrpSpPr>
          <p:cNvPr id="20" name="object 20"/>
          <p:cNvGrpSpPr/>
          <p:nvPr/>
        </p:nvGrpSpPr>
        <p:grpSpPr>
          <a:xfrm>
            <a:off x="2600705" y="5416296"/>
            <a:ext cx="869950" cy="869950"/>
            <a:chOff x="2600705" y="5416296"/>
            <a:chExt cx="869950" cy="869950"/>
          </a:xfrm>
        </p:grpSpPr>
        <p:sp>
          <p:nvSpPr>
            <p:cNvPr id="21" name="object 21"/>
            <p:cNvSpPr/>
            <p:nvPr/>
          </p:nvSpPr>
          <p:spPr>
            <a:xfrm>
              <a:off x="2600705" y="5416296"/>
              <a:ext cx="869950" cy="869950"/>
            </a:xfrm>
            <a:custGeom>
              <a:avLst/>
              <a:gdLst/>
              <a:ahLst/>
              <a:cxnLst/>
              <a:rect l="l" t="t" r="r" b="b"/>
              <a:pathLst>
                <a:path w="869950" h="869950">
                  <a:moveTo>
                    <a:pt x="434720" y="0"/>
                  </a:moveTo>
                  <a:lnTo>
                    <a:pt x="387363" y="2550"/>
                  </a:lnTo>
                  <a:lnTo>
                    <a:pt x="341481" y="10026"/>
                  </a:lnTo>
                  <a:lnTo>
                    <a:pt x="297338" y="22162"/>
                  </a:lnTo>
                  <a:lnTo>
                    <a:pt x="255201" y="38691"/>
                  </a:lnTo>
                  <a:lnTo>
                    <a:pt x="215335" y="59351"/>
                  </a:lnTo>
                  <a:lnTo>
                    <a:pt x="178006" y="83874"/>
                  </a:lnTo>
                  <a:lnTo>
                    <a:pt x="143479" y="111997"/>
                  </a:lnTo>
                  <a:lnTo>
                    <a:pt x="112019" y="143453"/>
                  </a:lnTo>
                  <a:lnTo>
                    <a:pt x="83893" y="177978"/>
                  </a:lnTo>
                  <a:lnTo>
                    <a:pt x="59365" y="215307"/>
                  </a:lnTo>
                  <a:lnTo>
                    <a:pt x="38701" y="255174"/>
                  </a:lnTo>
                  <a:lnTo>
                    <a:pt x="22168" y="297314"/>
                  </a:lnTo>
                  <a:lnTo>
                    <a:pt x="10029" y="341462"/>
                  </a:lnTo>
                  <a:lnTo>
                    <a:pt x="2551" y="387352"/>
                  </a:lnTo>
                  <a:lnTo>
                    <a:pt x="0" y="434720"/>
                  </a:lnTo>
                  <a:lnTo>
                    <a:pt x="2551" y="482089"/>
                  </a:lnTo>
                  <a:lnTo>
                    <a:pt x="10029" y="527979"/>
                  </a:lnTo>
                  <a:lnTo>
                    <a:pt x="22168" y="572127"/>
                  </a:lnTo>
                  <a:lnTo>
                    <a:pt x="38701" y="614267"/>
                  </a:lnTo>
                  <a:lnTo>
                    <a:pt x="59365" y="654134"/>
                  </a:lnTo>
                  <a:lnTo>
                    <a:pt x="83893" y="691463"/>
                  </a:lnTo>
                  <a:lnTo>
                    <a:pt x="112019" y="725988"/>
                  </a:lnTo>
                  <a:lnTo>
                    <a:pt x="143479" y="757444"/>
                  </a:lnTo>
                  <a:lnTo>
                    <a:pt x="178006" y="785567"/>
                  </a:lnTo>
                  <a:lnTo>
                    <a:pt x="215335" y="810090"/>
                  </a:lnTo>
                  <a:lnTo>
                    <a:pt x="255201" y="830750"/>
                  </a:lnTo>
                  <a:lnTo>
                    <a:pt x="297338" y="847279"/>
                  </a:lnTo>
                  <a:lnTo>
                    <a:pt x="341481" y="859415"/>
                  </a:lnTo>
                  <a:lnTo>
                    <a:pt x="387363" y="866891"/>
                  </a:lnTo>
                  <a:lnTo>
                    <a:pt x="434720" y="869441"/>
                  </a:lnTo>
                  <a:lnTo>
                    <a:pt x="482078" y="866891"/>
                  </a:lnTo>
                  <a:lnTo>
                    <a:pt x="527960" y="859415"/>
                  </a:lnTo>
                  <a:lnTo>
                    <a:pt x="572103" y="847279"/>
                  </a:lnTo>
                  <a:lnTo>
                    <a:pt x="614240" y="830750"/>
                  </a:lnTo>
                  <a:lnTo>
                    <a:pt x="654106" y="810090"/>
                  </a:lnTo>
                  <a:lnTo>
                    <a:pt x="691435" y="785567"/>
                  </a:lnTo>
                  <a:lnTo>
                    <a:pt x="725962" y="757444"/>
                  </a:lnTo>
                  <a:lnTo>
                    <a:pt x="757422" y="725988"/>
                  </a:lnTo>
                  <a:lnTo>
                    <a:pt x="785548" y="691463"/>
                  </a:lnTo>
                  <a:lnTo>
                    <a:pt x="810076" y="654134"/>
                  </a:lnTo>
                  <a:lnTo>
                    <a:pt x="830740" y="614267"/>
                  </a:lnTo>
                  <a:lnTo>
                    <a:pt x="847273" y="572127"/>
                  </a:lnTo>
                  <a:lnTo>
                    <a:pt x="859412" y="527979"/>
                  </a:lnTo>
                  <a:lnTo>
                    <a:pt x="866890" y="482089"/>
                  </a:lnTo>
                  <a:lnTo>
                    <a:pt x="869442" y="434720"/>
                  </a:lnTo>
                  <a:lnTo>
                    <a:pt x="866890" y="387352"/>
                  </a:lnTo>
                  <a:lnTo>
                    <a:pt x="859412" y="341462"/>
                  </a:lnTo>
                  <a:lnTo>
                    <a:pt x="847273" y="297314"/>
                  </a:lnTo>
                  <a:lnTo>
                    <a:pt x="830740" y="255174"/>
                  </a:lnTo>
                  <a:lnTo>
                    <a:pt x="810076" y="215307"/>
                  </a:lnTo>
                  <a:lnTo>
                    <a:pt x="785548" y="177978"/>
                  </a:lnTo>
                  <a:lnTo>
                    <a:pt x="757422" y="143453"/>
                  </a:lnTo>
                  <a:lnTo>
                    <a:pt x="725962" y="111997"/>
                  </a:lnTo>
                  <a:lnTo>
                    <a:pt x="691435" y="83874"/>
                  </a:lnTo>
                  <a:lnTo>
                    <a:pt x="654106" y="59351"/>
                  </a:lnTo>
                  <a:lnTo>
                    <a:pt x="614240" y="38691"/>
                  </a:lnTo>
                  <a:lnTo>
                    <a:pt x="572103" y="22162"/>
                  </a:lnTo>
                  <a:lnTo>
                    <a:pt x="527960" y="10026"/>
                  </a:lnTo>
                  <a:lnTo>
                    <a:pt x="482078" y="2550"/>
                  </a:lnTo>
                  <a:lnTo>
                    <a:pt x="434720" y="0"/>
                  </a:lnTo>
                  <a:close/>
                </a:path>
              </a:pathLst>
            </a:custGeom>
            <a:solidFill>
              <a:srgbClr val="DEE8E8"/>
            </a:solidFill>
          </p:spPr>
          <p:txBody>
            <a:bodyPr wrap="square" lIns="0" tIns="0" rIns="0" bIns="0" rtlCol="0"/>
            <a:lstStyle/>
            <a:p>
              <a:endParaRPr/>
            </a:p>
          </p:txBody>
        </p:sp>
        <p:sp>
          <p:nvSpPr>
            <p:cNvPr id="22" name="object 22"/>
            <p:cNvSpPr/>
            <p:nvPr/>
          </p:nvSpPr>
          <p:spPr>
            <a:xfrm>
              <a:off x="2817774" y="5707888"/>
              <a:ext cx="437515" cy="290830"/>
            </a:xfrm>
            <a:custGeom>
              <a:avLst/>
              <a:gdLst/>
              <a:ahLst/>
              <a:cxnLst/>
              <a:rect l="l" t="t" r="r" b="b"/>
              <a:pathLst>
                <a:path w="437514" h="290829">
                  <a:moveTo>
                    <a:pt x="89141" y="25958"/>
                  </a:moveTo>
                  <a:lnTo>
                    <a:pt x="87109" y="15849"/>
                  </a:lnTo>
                  <a:lnTo>
                    <a:pt x="81559" y="7607"/>
                  </a:lnTo>
                  <a:lnTo>
                    <a:pt x="73317" y="2044"/>
                  </a:lnTo>
                  <a:lnTo>
                    <a:pt x="63233" y="0"/>
                  </a:lnTo>
                  <a:lnTo>
                    <a:pt x="53136" y="2044"/>
                  </a:lnTo>
                  <a:lnTo>
                    <a:pt x="44907" y="7607"/>
                  </a:lnTo>
                  <a:lnTo>
                    <a:pt x="39344" y="15849"/>
                  </a:lnTo>
                  <a:lnTo>
                    <a:pt x="37312" y="25958"/>
                  </a:lnTo>
                  <a:lnTo>
                    <a:pt x="39344" y="36055"/>
                  </a:lnTo>
                  <a:lnTo>
                    <a:pt x="44907" y="44310"/>
                  </a:lnTo>
                  <a:lnTo>
                    <a:pt x="53136" y="49872"/>
                  </a:lnTo>
                  <a:lnTo>
                    <a:pt x="63233" y="51904"/>
                  </a:lnTo>
                  <a:lnTo>
                    <a:pt x="73317" y="49872"/>
                  </a:lnTo>
                  <a:lnTo>
                    <a:pt x="81559" y="44310"/>
                  </a:lnTo>
                  <a:lnTo>
                    <a:pt x="87109" y="36055"/>
                  </a:lnTo>
                  <a:lnTo>
                    <a:pt x="89141" y="25958"/>
                  </a:lnTo>
                  <a:close/>
                </a:path>
                <a:path w="437514" h="290829">
                  <a:moveTo>
                    <a:pt x="192798" y="25958"/>
                  </a:moveTo>
                  <a:lnTo>
                    <a:pt x="190766" y="15849"/>
                  </a:lnTo>
                  <a:lnTo>
                    <a:pt x="185216" y="7607"/>
                  </a:lnTo>
                  <a:lnTo>
                    <a:pt x="176974" y="2044"/>
                  </a:lnTo>
                  <a:lnTo>
                    <a:pt x="166890" y="0"/>
                  </a:lnTo>
                  <a:lnTo>
                    <a:pt x="156794" y="2044"/>
                  </a:lnTo>
                  <a:lnTo>
                    <a:pt x="148564" y="7607"/>
                  </a:lnTo>
                  <a:lnTo>
                    <a:pt x="143014" y="15849"/>
                  </a:lnTo>
                  <a:lnTo>
                    <a:pt x="140970" y="25958"/>
                  </a:lnTo>
                  <a:lnTo>
                    <a:pt x="143014" y="36055"/>
                  </a:lnTo>
                  <a:lnTo>
                    <a:pt x="148564" y="44310"/>
                  </a:lnTo>
                  <a:lnTo>
                    <a:pt x="156794" y="49872"/>
                  </a:lnTo>
                  <a:lnTo>
                    <a:pt x="166890" y="51904"/>
                  </a:lnTo>
                  <a:lnTo>
                    <a:pt x="176974" y="49872"/>
                  </a:lnTo>
                  <a:lnTo>
                    <a:pt x="185216" y="44310"/>
                  </a:lnTo>
                  <a:lnTo>
                    <a:pt x="190766" y="36055"/>
                  </a:lnTo>
                  <a:lnTo>
                    <a:pt x="192798" y="25958"/>
                  </a:lnTo>
                  <a:close/>
                </a:path>
                <a:path w="437514" h="290829">
                  <a:moveTo>
                    <a:pt x="296456" y="25958"/>
                  </a:moveTo>
                  <a:lnTo>
                    <a:pt x="294424" y="15849"/>
                  </a:lnTo>
                  <a:lnTo>
                    <a:pt x="288861" y="7607"/>
                  </a:lnTo>
                  <a:lnTo>
                    <a:pt x="280631" y="2044"/>
                  </a:lnTo>
                  <a:lnTo>
                    <a:pt x="270535" y="0"/>
                  </a:lnTo>
                  <a:lnTo>
                    <a:pt x="260451" y="2044"/>
                  </a:lnTo>
                  <a:lnTo>
                    <a:pt x="252222" y="7607"/>
                  </a:lnTo>
                  <a:lnTo>
                    <a:pt x="246659" y="15849"/>
                  </a:lnTo>
                  <a:lnTo>
                    <a:pt x="244627" y="25958"/>
                  </a:lnTo>
                  <a:lnTo>
                    <a:pt x="246659" y="36055"/>
                  </a:lnTo>
                  <a:lnTo>
                    <a:pt x="252222" y="44310"/>
                  </a:lnTo>
                  <a:lnTo>
                    <a:pt x="260451" y="49872"/>
                  </a:lnTo>
                  <a:lnTo>
                    <a:pt x="270535" y="51904"/>
                  </a:lnTo>
                  <a:lnTo>
                    <a:pt x="280631" y="49872"/>
                  </a:lnTo>
                  <a:lnTo>
                    <a:pt x="288861" y="44310"/>
                  </a:lnTo>
                  <a:lnTo>
                    <a:pt x="294424" y="36055"/>
                  </a:lnTo>
                  <a:lnTo>
                    <a:pt x="296456" y="25958"/>
                  </a:lnTo>
                  <a:close/>
                </a:path>
                <a:path w="437514" h="290829">
                  <a:moveTo>
                    <a:pt x="400113" y="25958"/>
                  </a:moveTo>
                  <a:lnTo>
                    <a:pt x="398068" y="15849"/>
                  </a:lnTo>
                  <a:lnTo>
                    <a:pt x="392518" y="7607"/>
                  </a:lnTo>
                  <a:lnTo>
                    <a:pt x="384289" y="2044"/>
                  </a:lnTo>
                  <a:lnTo>
                    <a:pt x="374192" y="0"/>
                  </a:lnTo>
                  <a:lnTo>
                    <a:pt x="364109" y="2044"/>
                  </a:lnTo>
                  <a:lnTo>
                    <a:pt x="355866" y="7607"/>
                  </a:lnTo>
                  <a:lnTo>
                    <a:pt x="350316" y="15849"/>
                  </a:lnTo>
                  <a:lnTo>
                    <a:pt x="348284" y="25958"/>
                  </a:lnTo>
                  <a:lnTo>
                    <a:pt x="350316" y="36055"/>
                  </a:lnTo>
                  <a:lnTo>
                    <a:pt x="355866" y="44310"/>
                  </a:lnTo>
                  <a:lnTo>
                    <a:pt x="364109" y="49872"/>
                  </a:lnTo>
                  <a:lnTo>
                    <a:pt x="374192" y="51904"/>
                  </a:lnTo>
                  <a:lnTo>
                    <a:pt x="384289" y="49872"/>
                  </a:lnTo>
                  <a:lnTo>
                    <a:pt x="392518" y="44310"/>
                  </a:lnTo>
                  <a:lnTo>
                    <a:pt x="398068" y="36055"/>
                  </a:lnTo>
                  <a:lnTo>
                    <a:pt x="400113" y="25958"/>
                  </a:lnTo>
                  <a:close/>
                </a:path>
                <a:path w="437514" h="290829">
                  <a:moveTo>
                    <a:pt x="436905" y="158305"/>
                  </a:moveTo>
                  <a:lnTo>
                    <a:pt x="421678" y="88239"/>
                  </a:lnTo>
                  <a:lnTo>
                    <a:pt x="394931" y="60731"/>
                  </a:lnTo>
                  <a:lnTo>
                    <a:pt x="388188" y="58661"/>
                  </a:lnTo>
                  <a:lnTo>
                    <a:pt x="381457" y="57099"/>
                  </a:lnTo>
                  <a:lnTo>
                    <a:pt x="366941" y="57099"/>
                  </a:lnTo>
                  <a:lnTo>
                    <a:pt x="359689" y="58140"/>
                  </a:lnTo>
                  <a:lnTo>
                    <a:pt x="353466" y="60731"/>
                  </a:lnTo>
                  <a:lnTo>
                    <a:pt x="345694" y="63322"/>
                  </a:lnTo>
                  <a:lnTo>
                    <a:pt x="322364" y="107962"/>
                  </a:lnTo>
                  <a:lnTo>
                    <a:pt x="318033" y="88239"/>
                  </a:lnTo>
                  <a:lnTo>
                    <a:pt x="291274" y="60731"/>
                  </a:lnTo>
                  <a:lnTo>
                    <a:pt x="284530" y="58661"/>
                  </a:lnTo>
                  <a:lnTo>
                    <a:pt x="277799" y="57099"/>
                  </a:lnTo>
                  <a:lnTo>
                    <a:pt x="263283" y="57099"/>
                  </a:lnTo>
                  <a:lnTo>
                    <a:pt x="256032" y="58140"/>
                  </a:lnTo>
                  <a:lnTo>
                    <a:pt x="249809" y="60731"/>
                  </a:lnTo>
                  <a:lnTo>
                    <a:pt x="242036" y="63322"/>
                  </a:lnTo>
                  <a:lnTo>
                    <a:pt x="218719" y="107442"/>
                  </a:lnTo>
                  <a:lnTo>
                    <a:pt x="218719" y="107962"/>
                  </a:lnTo>
                  <a:lnTo>
                    <a:pt x="214376" y="88239"/>
                  </a:lnTo>
                  <a:lnTo>
                    <a:pt x="187617" y="60731"/>
                  </a:lnTo>
                  <a:lnTo>
                    <a:pt x="180873" y="58661"/>
                  </a:lnTo>
                  <a:lnTo>
                    <a:pt x="174142" y="57099"/>
                  </a:lnTo>
                  <a:lnTo>
                    <a:pt x="159626" y="57099"/>
                  </a:lnTo>
                  <a:lnTo>
                    <a:pt x="152374" y="58140"/>
                  </a:lnTo>
                  <a:lnTo>
                    <a:pt x="146151" y="60731"/>
                  </a:lnTo>
                  <a:lnTo>
                    <a:pt x="138379" y="63322"/>
                  </a:lnTo>
                  <a:lnTo>
                    <a:pt x="115062" y="107442"/>
                  </a:lnTo>
                  <a:lnTo>
                    <a:pt x="110756" y="88239"/>
                  </a:lnTo>
                  <a:lnTo>
                    <a:pt x="83959" y="60731"/>
                  </a:lnTo>
                  <a:lnTo>
                    <a:pt x="77228" y="58661"/>
                  </a:lnTo>
                  <a:lnTo>
                    <a:pt x="70485" y="57099"/>
                  </a:lnTo>
                  <a:lnTo>
                    <a:pt x="55968" y="57099"/>
                  </a:lnTo>
                  <a:lnTo>
                    <a:pt x="48717" y="58140"/>
                  </a:lnTo>
                  <a:lnTo>
                    <a:pt x="42494" y="60731"/>
                  </a:lnTo>
                  <a:lnTo>
                    <a:pt x="34721" y="63322"/>
                  </a:lnTo>
                  <a:lnTo>
                    <a:pt x="1549" y="152603"/>
                  </a:lnTo>
                  <a:lnTo>
                    <a:pt x="0" y="158305"/>
                  </a:lnTo>
                  <a:lnTo>
                    <a:pt x="3632" y="164541"/>
                  </a:lnTo>
                  <a:lnTo>
                    <a:pt x="9842" y="165582"/>
                  </a:lnTo>
                  <a:lnTo>
                    <a:pt x="16065" y="165582"/>
                  </a:lnTo>
                  <a:lnTo>
                    <a:pt x="20205" y="162458"/>
                  </a:lnTo>
                  <a:lnTo>
                    <a:pt x="21767" y="157276"/>
                  </a:lnTo>
                  <a:lnTo>
                    <a:pt x="37312" y="88239"/>
                  </a:lnTo>
                  <a:lnTo>
                    <a:pt x="37211" y="125615"/>
                  </a:lnTo>
                  <a:lnTo>
                    <a:pt x="21767" y="202425"/>
                  </a:lnTo>
                  <a:lnTo>
                    <a:pt x="37312" y="202425"/>
                  </a:lnTo>
                  <a:lnTo>
                    <a:pt x="37312" y="290664"/>
                  </a:lnTo>
                  <a:lnTo>
                    <a:pt x="58051" y="290664"/>
                  </a:lnTo>
                  <a:lnTo>
                    <a:pt x="58051" y="202425"/>
                  </a:lnTo>
                  <a:lnTo>
                    <a:pt x="68414" y="202425"/>
                  </a:lnTo>
                  <a:lnTo>
                    <a:pt x="68414" y="290664"/>
                  </a:lnTo>
                  <a:lnTo>
                    <a:pt x="89141" y="290664"/>
                  </a:lnTo>
                  <a:lnTo>
                    <a:pt x="89141" y="202425"/>
                  </a:lnTo>
                  <a:lnTo>
                    <a:pt x="104698" y="202425"/>
                  </a:lnTo>
                  <a:lnTo>
                    <a:pt x="89242" y="125615"/>
                  </a:lnTo>
                  <a:lnTo>
                    <a:pt x="89141" y="88239"/>
                  </a:lnTo>
                  <a:lnTo>
                    <a:pt x="105727" y="162458"/>
                  </a:lnTo>
                  <a:lnTo>
                    <a:pt x="109880" y="166090"/>
                  </a:lnTo>
                  <a:lnTo>
                    <a:pt x="119202" y="166090"/>
                  </a:lnTo>
                  <a:lnTo>
                    <a:pt x="123355" y="162979"/>
                  </a:lnTo>
                  <a:lnTo>
                    <a:pt x="124383" y="157797"/>
                  </a:lnTo>
                  <a:lnTo>
                    <a:pt x="136398" y="107442"/>
                  </a:lnTo>
                  <a:lnTo>
                    <a:pt x="140970" y="88239"/>
                  </a:lnTo>
                  <a:lnTo>
                    <a:pt x="140970" y="290664"/>
                  </a:lnTo>
                  <a:lnTo>
                    <a:pt x="161709" y="290664"/>
                  </a:lnTo>
                  <a:lnTo>
                    <a:pt x="161709" y="171284"/>
                  </a:lnTo>
                  <a:lnTo>
                    <a:pt x="172072" y="171284"/>
                  </a:lnTo>
                  <a:lnTo>
                    <a:pt x="172072" y="290664"/>
                  </a:lnTo>
                  <a:lnTo>
                    <a:pt x="192798" y="290664"/>
                  </a:lnTo>
                  <a:lnTo>
                    <a:pt x="192798" y="171284"/>
                  </a:lnTo>
                  <a:lnTo>
                    <a:pt x="192798" y="88239"/>
                  </a:lnTo>
                  <a:lnTo>
                    <a:pt x="209384" y="162458"/>
                  </a:lnTo>
                  <a:lnTo>
                    <a:pt x="213525" y="166090"/>
                  </a:lnTo>
                  <a:lnTo>
                    <a:pt x="223380" y="166090"/>
                  </a:lnTo>
                  <a:lnTo>
                    <a:pt x="227520" y="162979"/>
                  </a:lnTo>
                  <a:lnTo>
                    <a:pt x="228561" y="157797"/>
                  </a:lnTo>
                  <a:lnTo>
                    <a:pt x="240068" y="107962"/>
                  </a:lnTo>
                  <a:lnTo>
                    <a:pt x="244627" y="88239"/>
                  </a:lnTo>
                  <a:lnTo>
                    <a:pt x="244627" y="125615"/>
                  </a:lnTo>
                  <a:lnTo>
                    <a:pt x="229082" y="202425"/>
                  </a:lnTo>
                  <a:lnTo>
                    <a:pt x="244627" y="202425"/>
                  </a:lnTo>
                  <a:lnTo>
                    <a:pt x="244627" y="290664"/>
                  </a:lnTo>
                  <a:lnTo>
                    <a:pt x="265353" y="290664"/>
                  </a:lnTo>
                  <a:lnTo>
                    <a:pt x="265353" y="202425"/>
                  </a:lnTo>
                  <a:lnTo>
                    <a:pt x="275729" y="202425"/>
                  </a:lnTo>
                  <a:lnTo>
                    <a:pt x="275729" y="290664"/>
                  </a:lnTo>
                  <a:lnTo>
                    <a:pt x="296456" y="290664"/>
                  </a:lnTo>
                  <a:lnTo>
                    <a:pt x="296456" y="202425"/>
                  </a:lnTo>
                  <a:lnTo>
                    <a:pt x="312000" y="202425"/>
                  </a:lnTo>
                  <a:lnTo>
                    <a:pt x="296557" y="125095"/>
                  </a:lnTo>
                  <a:lnTo>
                    <a:pt x="296456" y="88239"/>
                  </a:lnTo>
                  <a:lnTo>
                    <a:pt x="313042" y="162458"/>
                  </a:lnTo>
                  <a:lnTo>
                    <a:pt x="317182" y="166090"/>
                  </a:lnTo>
                  <a:lnTo>
                    <a:pt x="327037" y="166090"/>
                  </a:lnTo>
                  <a:lnTo>
                    <a:pt x="331177" y="162979"/>
                  </a:lnTo>
                  <a:lnTo>
                    <a:pt x="332740" y="157797"/>
                  </a:lnTo>
                  <a:lnTo>
                    <a:pt x="343877" y="107962"/>
                  </a:lnTo>
                  <a:lnTo>
                    <a:pt x="348284" y="88239"/>
                  </a:lnTo>
                  <a:lnTo>
                    <a:pt x="348284" y="290664"/>
                  </a:lnTo>
                  <a:lnTo>
                    <a:pt x="369011" y="290664"/>
                  </a:lnTo>
                  <a:lnTo>
                    <a:pt x="369011" y="171284"/>
                  </a:lnTo>
                  <a:lnTo>
                    <a:pt x="379374" y="171284"/>
                  </a:lnTo>
                  <a:lnTo>
                    <a:pt x="379374" y="290664"/>
                  </a:lnTo>
                  <a:lnTo>
                    <a:pt x="400113" y="290664"/>
                  </a:lnTo>
                  <a:lnTo>
                    <a:pt x="400113" y="171284"/>
                  </a:lnTo>
                  <a:lnTo>
                    <a:pt x="400113" y="88239"/>
                  </a:lnTo>
                  <a:lnTo>
                    <a:pt x="416699" y="162458"/>
                  </a:lnTo>
                  <a:lnTo>
                    <a:pt x="420839" y="166090"/>
                  </a:lnTo>
                  <a:lnTo>
                    <a:pt x="428612" y="166090"/>
                  </a:lnTo>
                  <a:lnTo>
                    <a:pt x="429653" y="165582"/>
                  </a:lnTo>
                  <a:lnTo>
                    <a:pt x="434314" y="163499"/>
                  </a:lnTo>
                  <a:lnTo>
                    <a:pt x="436905" y="158305"/>
                  </a:lnTo>
                  <a:close/>
                </a:path>
              </a:pathLst>
            </a:custGeom>
            <a:solidFill>
              <a:srgbClr val="D2CA6C"/>
            </a:solidFill>
          </p:spPr>
          <p:txBody>
            <a:bodyPr wrap="square" lIns="0" tIns="0" rIns="0" bIns="0" rtlCol="0"/>
            <a:lstStyle/>
            <a:p>
              <a:endParaRPr/>
            </a:p>
          </p:txBody>
        </p:sp>
      </p:grpSp>
      <p:sp>
        <p:nvSpPr>
          <p:cNvPr id="23" name="object 23"/>
          <p:cNvSpPr txBox="1"/>
          <p:nvPr/>
        </p:nvSpPr>
        <p:spPr>
          <a:xfrm>
            <a:off x="3643884" y="5494273"/>
            <a:ext cx="1412875" cy="665480"/>
          </a:xfrm>
          <a:prstGeom prst="rect">
            <a:avLst/>
          </a:prstGeom>
        </p:spPr>
        <p:txBody>
          <a:bodyPr vert="horz" wrap="square" lIns="0" tIns="49530" rIns="0" bIns="0" rtlCol="0">
            <a:spAutoFit/>
          </a:bodyPr>
          <a:lstStyle/>
          <a:p>
            <a:pPr marL="12700" marR="5080">
              <a:lnSpc>
                <a:spcPts val="2390"/>
              </a:lnSpc>
              <a:spcBef>
                <a:spcPts val="390"/>
              </a:spcBef>
            </a:pPr>
            <a:r>
              <a:rPr sz="2200" spc="-10" dirty="0">
                <a:solidFill>
                  <a:srgbClr val="2D2B20"/>
                </a:solidFill>
                <a:latin typeface="Tw Cen MT"/>
                <a:cs typeface="Tw Cen MT"/>
              </a:rPr>
              <a:t>Public </a:t>
            </a:r>
            <a:r>
              <a:rPr sz="2200" spc="-20" dirty="0">
                <a:solidFill>
                  <a:srgbClr val="2D2B20"/>
                </a:solidFill>
                <a:latin typeface="Tw Cen MT"/>
                <a:cs typeface="Tw Cen MT"/>
              </a:rPr>
              <a:t>Participation</a:t>
            </a:r>
            <a:endParaRPr sz="2200">
              <a:latin typeface="Tw Cen MT"/>
              <a:cs typeface="Tw Cen MT"/>
            </a:endParaRPr>
          </a:p>
        </p:txBody>
      </p:sp>
      <p:grpSp>
        <p:nvGrpSpPr>
          <p:cNvPr id="24" name="object 24"/>
          <p:cNvGrpSpPr/>
          <p:nvPr/>
        </p:nvGrpSpPr>
        <p:grpSpPr>
          <a:xfrm>
            <a:off x="6062471" y="5416296"/>
            <a:ext cx="869950" cy="869950"/>
            <a:chOff x="6062471" y="5416296"/>
            <a:chExt cx="869950" cy="869950"/>
          </a:xfrm>
        </p:grpSpPr>
        <p:sp>
          <p:nvSpPr>
            <p:cNvPr id="25" name="object 25"/>
            <p:cNvSpPr/>
            <p:nvPr/>
          </p:nvSpPr>
          <p:spPr>
            <a:xfrm>
              <a:off x="6062471" y="5416296"/>
              <a:ext cx="869950" cy="869950"/>
            </a:xfrm>
            <a:custGeom>
              <a:avLst/>
              <a:gdLst/>
              <a:ahLst/>
              <a:cxnLst/>
              <a:rect l="l" t="t" r="r" b="b"/>
              <a:pathLst>
                <a:path w="869950" h="869950">
                  <a:moveTo>
                    <a:pt x="434720" y="0"/>
                  </a:moveTo>
                  <a:lnTo>
                    <a:pt x="387363" y="2550"/>
                  </a:lnTo>
                  <a:lnTo>
                    <a:pt x="341481" y="10026"/>
                  </a:lnTo>
                  <a:lnTo>
                    <a:pt x="297338" y="22162"/>
                  </a:lnTo>
                  <a:lnTo>
                    <a:pt x="255201" y="38691"/>
                  </a:lnTo>
                  <a:lnTo>
                    <a:pt x="215335" y="59351"/>
                  </a:lnTo>
                  <a:lnTo>
                    <a:pt x="178006" y="83874"/>
                  </a:lnTo>
                  <a:lnTo>
                    <a:pt x="143479" y="111997"/>
                  </a:lnTo>
                  <a:lnTo>
                    <a:pt x="112019" y="143453"/>
                  </a:lnTo>
                  <a:lnTo>
                    <a:pt x="83893" y="177978"/>
                  </a:lnTo>
                  <a:lnTo>
                    <a:pt x="59365" y="215307"/>
                  </a:lnTo>
                  <a:lnTo>
                    <a:pt x="38701" y="255174"/>
                  </a:lnTo>
                  <a:lnTo>
                    <a:pt x="22168" y="297314"/>
                  </a:lnTo>
                  <a:lnTo>
                    <a:pt x="10029" y="341462"/>
                  </a:lnTo>
                  <a:lnTo>
                    <a:pt x="2551" y="387352"/>
                  </a:lnTo>
                  <a:lnTo>
                    <a:pt x="0" y="434720"/>
                  </a:lnTo>
                  <a:lnTo>
                    <a:pt x="2551" y="482089"/>
                  </a:lnTo>
                  <a:lnTo>
                    <a:pt x="10029" y="527979"/>
                  </a:lnTo>
                  <a:lnTo>
                    <a:pt x="22168" y="572127"/>
                  </a:lnTo>
                  <a:lnTo>
                    <a:pt x="38701" y="614267"/>
                  </a:lnTo>
                  <a:lnTo>
                    <a:pt x="59365" y="654134"/>
                  </a:lnTo>
                  <a:lnTo>
                    <a:pt x="83893" y="691463"/>
                  </a:lnTo>
                  <a:lnTo>
                    <a:pt x="112019" y="725988"/>
                  </a:lnTo>
                  <a:lnTo>
                    <a:pt x="143479" y="757444"/>
                  </a:lnTo>
                  <a:lnTo>
                    <a:pt x="178006" y="785567"/>
                  </a:lnTo>
                  <a:lnTo>
                    <a:pt x="215335" y="810090"/>
                  </a:lnTo>
                  <a:lnTo>
                    <a:pt x="255201" y="830750"/>
                  </a:lnTo>
                  <a:lnTo>
                    <a:pt x="297338" y="847279"/>
                  </a:lnTo>
                  <a:lnTo>
                    <a:pt x="341481" y="859415"/>
                  </a:lnTo>
                  <a:lnTo>
                    <a:pt x="387363" y="866891"/>
                  </a:lnTo>
                  <a:lnTo>
                    <a:pt x="434720" y="869441"/>
                  </a:lnTo>
                  <a:lnTo>
                    <a:pt x="482078" y="866891"/>
                  </a:lnTo>
                  <a:lnTo>
                    <a:pt x="527960" y="859415"/>
                  </a:lnTo>
                  <a:lnTo>
                    <a:pt x="572103" y="847279"/>
                  </a:lnTo>
                  <a:lnTo>
                    <a:pt x="614240" y="830750"/>
                  </a:lnTo>
                  <a:lnTo>
                    <a:pt x="654106" y="810090"/>
                  </a:lnTo>
                  <a:lnTo>
                    <a:pt x="691435" y="785567"/>
                  </a:lnTo>
                  <a:lnTo>
                    <a:pt x="725962" y="757444"/>
                  </a:lnTo>
                  <a:lnTo>
                    <a:pt x="757422" y="725988"/>
                  </a:lnTo>
                  <a:lnTo>
                    <a:pt x="785548" y="691463"/>
                  </a:lnTo>
                  <a:lnTo>
                    <a:pt x="810076" y="654134"/>
                  </a:lnTo>
                  <a:lnTo>
                    <a:pt x="830740" y="614267"/>
                  </a:lnTo>
                  <a:lnTo>
                    <a:pt x="847273" y="572127"/>
                  </a:lnTo>
                  <a:lnTo>
                    <a:pt x="859412" y="527979"/>
                  </a:lnTo>
                  <a:lnTo>
                    <a:pt x="866890" y="482089"/>
                  </a:lnTo>
                  <a:lnTo>
                    <a:pt x="869442" y="434720"/>
                  </a:lnTo>
                  <a:lnTo>
                    <a:pt x="866890" y="387352"/>
                  </a:lnTo>
                  <a:lnTo>
                    <a:pt x="859412" y="341462"/>
                  </a:lnTo>
                  <a:lnTo>
                    <a:pt x="847273" y="297314"/>
                  </a:lnTo>
                  <a:lnTo>
                    <a:pt x="830740" y="255174"/>
                  </a:lnTo>
                  <a:lnTo>
                    <a:pt x="810076" y="215307"/>
                  </a:lnTo>
                  <a:lnTo>
                    <a:pt x="785548" y="177978"/>
                  </a:lnTo>
                  <a:lnTo>
                    <a:pt x="757422" y="143453"/>
                  </a:lnTo>
                  <a:lnTo>
                    <a:pt x="725962" y="111997"/>
                  </a:lnTo>
                  <a:lnTo>
                    <a:pt x="691435" y="83874"/>
                  </a:lnTo>
                  <a:lnTo>
                    <a:pt x="654106" y="59351"/>
                  </a:lnTo>
                  <a:lnTo>
                    <a:pt x="614240" y="38691"/>
                  </a:lnTo>
                  <a:lnTo>
                    <a:pt x="572103" y="22162"/>
                  </a:lnTo>
                  <a:lnTo>
                    <a:pt x="527960" y="10026"/>
                  </a:lnTo>
                  <a:lnTo>
                    <a:pt x="482078" y="2550"/>
                  </a:lnTo>
                  <a:lnTo>
                    <a:pt x="434720" y="0"/>
                  </a:lnTo>
                  <a:close/>
                </a:path>
              </a:pathLst>
            </a:custGeom>
            <a:solidFill>
              <a:srgbClr val="DEE8E8"/>
            </a:solidFill>
          </p:spPr>
          <p:txBody>
            <a:bodyPr wrap="square" lIns="0" tIns="0" rIns="0" bIns="0" rtlCol="0"/>
            <a:lstStyle/>
            <a:p>
              <a:endParaRPr/>
            </a:p>
          </p:txBody>
        </p:sp>
        <p:sp>
          <p:nvSpPr>
            <p:cNvPr id="26" name="object 26"/>
            <p:cNvSpPr/>
            <p:nvPr/>
          </p:nvSpPr>
          <p:spPr>
            <a:xfrm>
              <a:off x="6291707" y="5707888"/>
              <a:ext cx="414655" cy="290830"/>
            </a:xfrm>
            <a:custGeom>
              <a:avLst/>
              <a:gdLst/>
              <a:ahLst/>
              <a:cxnLst/>
              <a:rect l="l" t="t" r="r" b="b"/>
              <a:pathLst>
                <a:path w="414654" h="290829">
                  <a:moveTo>
                    <a:pt x="207314" y="207619"/>
                  </a:moveTo>
                  <a:lnTo>
                    <a:pt x="62191" y="207619"/>
                  </a:lnTo>
                  <a:lnTo>
                    <a:pt x="62191" y="228384"/>
                  </a:lnTo>
                  <a:lnTo>
                    <a:pt x="207314" y="228384"/>
                  </a:lnTo>
                  <a:lnTo>
                    <a:pt x="207314" y="207619"/>
                  </a:lnTo>
                  <a:close/>
                </a:path>
                <a:path w="414654" h="290829">
                  <a:moveTo>
                    <a:pt x="207314" y="166090"/>
                  </a:moveTo>
                  <a:lnTo>
                    <a:pt x="62191" y="166090"/>
                  </a:lnTo>
                  <a:lnTo>
                    <a:pt x="62191" y="186855"/>
                  </a:lnTo>
                  <a:lnTo>
                    <a:pt x="207314" y="186855"/>
                  </a:lnTo>
                  <a:lnTo>
                    <a:pt x="207314" y="166090"/>
                  </a:lnTo>
                  <a:close/>
                </a:path>
                <a:path w="414654" h="290829">
                  <a:moveTo>
                    <a:pt x="352310" y="97256"/>
                  </a:moveTo>
                  <a:lnTo>
                    <a:pt x="300342" y="70205"/>
                  </a:lnTo>
                  <a:lnTo>
                    <a:pt x="258445" y="62953"/>
                  </a:lnTo>
                  <a:lnTo>
                    <a:pt x="207314" y="59690"/>
                  </a:lnTo>
                  <a:lnTo>
                    <a:pt x="156171" y="62953"/>
                  </a:lnTo>
                  <a:lnTo>
                    <a:pt x="114211" y="70205"/>
                  </a:lnTo>
                  <a:lnTo>
                    <a:pt x="73596" y="81495"/>
                  </a:lnTo>
                  <a:lnTo>
                    <a:pt x="61861" y="97256"/>
                  </a:lnTo>
                  <a:lnTo>
                    <a:pt x="62712" y="104330"/>
                  </a:lnTo>
                  <a:lnTo>
                    <a:pt x="66484" y="110718"/>
                  </a:lnTo>
                  <a:lnTo>
                    <a:pt x="71907" y="114909"/>
                  </a:lnTo>
                  <a:lnTo>
                    <a:pt x="78308" y="116662"/>
                  </a:lnTo>
                  <a:lnTo>
                    <a:pt x="85001" y="115747"/>
                  </a:lnTo>
                  <a:lnTo>
                    <a:pt x="94919" y="112661"/>
                  </a:lnTo>
                  <a:lnTo>
                    <a:pt x="121272" y="105892"/>
                  </a:lnTo>
                  <a:lnTo>
                    <a:pt x="160070" y="99110"/>
                  </a:lnTo>
                  <a:lnTo>
                    <a:pt x="207314" y="96024"/>
                  </a:lnTo>
                  <a:lnTo>
                    <a:pt x="254558" y="99110"/>
                  </a:lnTo>
                  <a:lnTo>
                    <a:pt x="293344" y="105892"/>
                  </a:lnTo>
                  <a:lnTo>
                    <a:pt x="319697" y="112661"/>
                  </a:lnTo>
                  <a:lnTo>
                    <a:pt x="333248" y="116789"/>
                  </a:lnTo>
                  <a:lnTo>
                    <a:pt x="342582" y="116789"/>
                  </a:lnTo>
                  <a:lnTo>
                    <a:pt x="349313" y="112115"/>
                  </a:lnTo>
                  <a:lnTo>
                    <a:pt x="351396" y="104330"/>
                  </a:lnTo>
                  <a:lnTo>
                    <a:pt x="352310" y="97256"/>
                  </a:lnTo>
                  <a:close/>
                </a:path>
                <a:path w="414654" h="290829">
                  <a:moveTo>
                    <a:pt x="414616" y="0"/>
                  </a:moveTo>
                  <a:lnTo>
                    <a:pt x="383527" y="0"/>
                  </a:lnTo>
                  <a:lnTo>
                    <a:pt x="383527" y="31140"/>
                  </a:lnTo>
                  <a:lnTo>
                    <a:pt x="383527" y="259524"/>
                  </a:lnTo>
                  <a:lnTo>
                    <a:pt x="31089" y="259524"/>
                  </a:lnTo>
                  <a:lnTo>
                    <a:pt x="31089" y="31140"/>
                  </a:lnTo>
                  <a:lnTo>
                    <a:pt x="383527" y="31140"/>
                  </a:lnTo>
                  <a:lnTo>
                    <a:pt x="383527" y="0"/>
                  </a:lnTo>
                  <a:lnTo>
                    <a:pt x="0" y="0"/>
                  </a:lnTo>
                  <a:lnTo>
                    <a:pt x="0" y="290664"/>
                  </a:lnTo>
                  <a:lnTo>
                    <a:pt x="414616" y="290664"/>
                  </a:lnTo>
                  <a:lnTo>
                    <a:pt x="414616" y="259524"/>
                  </a:lnTo>
                  <a:lnTo>
                    <a:pt x="414616" y="31140"/>
                  </a:lnTo>
                  <a:lnTo>
                    <a:pt x="414616" y="0"/>
                  </a:lnTo>
                  <a:close/>
                </a:path>
              </a:pathLst>
            </a:custGeom>
            <a:solidFill>
              <a:srgbClr val="9CBDBC"/>
            </a:solidFill>
          </p:spPr>
          <p:txBody>
            <a:bodyPr wrap="square" lIns="0" tIns="0" rIns="0" bIns="0" rtlCol="0"/>
            <a:lstStyle/>
            <a:p>
              <a:endParaRPr/>
            </a:p>
          </p:txBody>
        </p:sp>
        <p:pic>
          <p:nvPicPr>
            <p:cNvPr id="27" name="object 27"/>
            <p:cNvPicPr/>
            <p:nvPr/>
          </p:nvPicPr>
          <p:blipFill>
            <a:blip r:embed="rId3" cstate="print"/>
            <a:stretch>
              <a:fillRect/>
            </a:stretch>
          </p:blipFill>
          <p:spPr>
            <a:xfrm>
              <a:off x="6563807" y="5866192"/>
              <a:ext cx="80333" cy="80451"/>
            </a:xfrm>
            <a:prstGeom prst="rect">
              <a:avLst/>
            </a:prstGeom>
          </p:spPr>
        </p:pic>
      </p:grpSp>
      <p:sp>
        <p:nvSpPr>
          <p:cNvPr id="28" name="object 28"/>
          <p:cNvSpPr txBox="1"/>
          <p:nvPr/>
        </p:nvSpPr>
        <p:spPr>
          <a:xfrm>
            <a:off x="7106157" y="5494273"/>
            <a:ext cx="1985010" cy="665480"/>
          </a:xfrm>
          <a:prstGeom prst="rect">
            <a:avLst/>
          </a:prstGeom>
        </p:spPr>
        <p:txBody>
          <a:bodyPr vert="horz" wrap="square" lIns="0" tIns="49530" rIns="0" bIns="0" rtlCol="0">
            <a:spAutoFit/>
          </a:bodyPr>
          <a:lstStyle/>
          <a:p>
            <a:pPr marL="12700" marR="5080">
              <a:lnSpc>
                <a:spcPts val="2390"/>
              </a:lnSpc>
              <a:spcBef>
                <a:spcPts val="390"/>
              </a:spcBef>
            </a:pPr>
            <a:r>
              <a:rPr sz="2200" dirty="0">
                <a:solidFill>
                  <a:srgbClr val="2D2B20"/>
                </a:solidFill>
                <a:latin typeface="Tw Cen MT"/>
                <a:cs typeface="Tw Cen MT"/>
              </a:rPr>
              <a:t>Certifications </a:t>
            </a:r>
            <a:r>
              <a:rPr sz="2200" spc="-25" dirty="0">
                <a:solidFill>
                  <a:srgbClr val="2D2B20"/>
                </a:solidFill>
                <a:latin typeface="Tw Cen MT"/>
                <a:cs typeface="Tw Cen MT"/>
              </a:rPr>
              <a:t>and </a:t>
            </a:r>
            <a:r>
              <a:rPr sz="2200" spc="-10" dirty="0">
                <a:solidFill>
                  <a:srgbClr val="2D2B20"/>
                </a:solidFill>
                <a:latin typeface="Tw Cen MT"/>
                <a:cs typeface="Tw Cen MT"/>
              </a:rPr>
              <a:t>SF-</a:t>
            </a:r>
            <a:r>
              <a:rPr sz="2200" spc="-20" dirty="0">
                <a:solidFill>
                  <a:srgbClr val="2D2B20"/>
                </a:solidFill>
                <a:latin typeface="Tw Cen MT"/>
                <a:cs typeface="Tw Cen MT"/>
              </a:rPr>
              <a:t>424s</a:t>
            </a:r>
            <a:endParaRPr sz="2200">
              <a:latin typeface="Tw Cen MT"/>
              <a:cs typeface="Tw Cen M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2867" y="830325"/>
            <a:ext cx="2925445" cy="787400"/>
          </a:xfrm>
          <a:prstGeom prst="rect">
            <a:avLst/>
          </a:prstGeom>
        </p:spPr>
        <p:txBody>
          <a:bodyPr vert="horz" wrap="square" lIns="0" tIns="12065" rIns="0" bIns="0" rtlCol="0">
            <a:spAutoFit/>
          </a:bodyPr>
          <a:lstStyle/>
          <a:p>
            <a:pPr marL="12700">
              <a:lnSpc>
                <a:spcPct val="100000"/>
              </a:lnSpc>
              <a:spcBef>
                <a:spcPts val="95"/>
              </a:spcBef>
            </a:pPr>
            <a:r>
              <a:rPr spc="-10" dirty="0"/>
              <a:t>CONSULTATION</a:t>
            </a:r>
          </a:p>
        </p:txBody>
      </p:sp>
      <p:sp>
        <p:nvSpPr>
          <p:cNvPr id="3" name="object 3"/>
          <p:cNvSpPr txBox="1"/>
          <p:nvPr/>
        </p:nvSpPr>
        <p:spPr>
          <a:xfrm>
            <a:off x="1057147" y="1615186"/>
            <a:ext cx="7142480" cy="4951997"/>
          </a:xfrm>
          <a:prstGeom prst="rect">
            <a:avLst/>
          </a:prstGeom>
        </p:spPr>
        <p:txBody>
          <a:bodyPr vert="horz" wrap="square" lIns="0" tIns="73025" rIns="0" bIns="0" rtlCol="0">
            <a:spAutoFit/>
          </a:bodyPr>
          <a:lstStyle/>
          <a:p>
            <a:pPr marL="12700" marR="5080">
              <a:lnSpc>
                <a:spcPct val="80000"/>
              </a:lnSpc>
              <a:spcBef>
                <a:spcPts val="575"/>
              </a:spcBef>
            </a:pPr>
            <a:r>
              <a:rPr lang="en-US" sz="2000" dirty="0" smtClean="0">
                <a:solidFill>
                  <a:srgbClr val="2D2B20"/>
                </a:solidFill>
                <a:latin typeface="Tw Cen MT"/>
                <a:cs typeface="Tw Cen MT"/>
              </a:rPr>
              <a:t>The City of Norman </a:t>
            </a:r>
            <a:r>
              <a:rPr sz="2000" dirty="0" smtClean="0">
                <a:solidFill>
                  <a:srgbClr val="2D2B20"/>
                </a:solidFill>
                <a:latin typeface="Tw Cen MT"/>
                <a:cs typeface="Tw Cen MT"/>
              </a:rPr>
              <a:t>PJ</a:t>
            </a:r>
            <a:r>
              <a:rPr sz="2000" spc="-50" dirty="0" smtClean="0">
                <a:solidFill>
                  <a:srgbClr val="2D2B20"/>
                </a:solidFill>
                <a:latin typeface="Tw Cen MT"/>
                <a:cs typeface="Tw Cen MT"/>
              </a:rPr>
              <a:t> </a:t>
            </a:r>
            <a:r>
              <a:rPr sz="2000" dirty="0" smtClean="0">
                <a:solidFill>
                  <a:srgbClr val="2D2B20"/>
                </a:solidFill>
                <a:latin typeface="Tw Cen MT"/>
                <a:cs typeface="Tw Cen MT"/>
              </a:rPr>
              <a:t>consult</a:t>
            </a:r>
            <a:r>
              <a:rPr lang="en-US" sz="2000" dirty="0" smtClean="0">
                <a:solidFill>
                  <a:srgbClr val="2D2B20"/>
                </a:solidFill>
                <a:latin typeface="Tw Cen MT"/>
                <a:cs typeface="Tw Cen MT"/>
              </a:rPr>
              <a:t>ed</a:t>
            </a:r>
            <a:r>
              <a:rPr sz="2000" spc="-50" dirty="0" smtClean="0">
                <a:solidFill>
                  <a:srgbClr val="2D2B20"/>
                </a:solidFill>
                <a:latin typeface="Tw Cen MT"/>
                <a:cs typeface="Tw Cen MT"/>
              </a:rPr>
              <a:t> </a:t>
            </a:r>
            <a:r>
              <a:rPr sz="2000" dirty="0">
                <a:solidFill>
                  <a:srgbClr val="2D2B20"/>
                </a:solidFill>
                <a:latin typeface="Tw Cen MT"/>
                <a:cs typeface="Tw Cen MT"/>
              </a:rPr>
              <a:t>with</a:t>
            </a:r>
            <a:r>
              <a:rPr sz="2000" spc="-50" dirty="0">
                <a:solidFill>
                  <a:srgbClr val="2D2B20"/>
                </a:solidFill>
                <a:latin typeface="Tw Cen MT"/>
                <a:cs typeface="Tw Cen MT"/>
              </a:rPr>
              <a:t> </a:t>
            </a:r>
            <a:r>
              <a:rPr sz="2000" dirty="0">
                <a:solidFill>
                  <a:srgbClr val="2D2B20"/>
                </a:solidFill>
                <a:latin typeface="Tw Cen MT"/>
                <a:cs typeface="Tw Cen MT"/>
              </a:rPr>
              <a:t>agencies</a:t>
            </a:r>
            <a:r>
              <a:rPr sz="2000" spc="-60" dirty="0">
                <a:solidFill>
                  <a:srgbClr val="2D2B20"/>
                </a:solidFill>
                <a:latin typeface="Tw Cen MT"/>
                <a:cs typeface="Tw Cen MT"/>
              </a:rPr>
              <a:t> </a:t>
            </a:r>
            <a:r>
              <a:rPr sz="2000" dirty="0">
                <a:solidFill>
                  <a:srgbClr val="2D2B20"/>
                </a:solidFill>
                <a:latin typeface="Tw Cen MT"/>
                <a:cs typeface="Tw Cen MT"/>
              </a:rPr>
              <a:t>and</a:t>
            </a:r>
            <a:r>
              <a:rPr sz="2000" spc="-45" dirty="0">
                <a:solidFill>
                  <a:srgbClr val="2D2B20"/>
                </a:solidFill>
                <a:latin typeface="Tw Cen MT"/>
                <a:cs typeface="Tw Cen MT"/>
              </a:rPr>
              <a:t> </a:t>
            </a:r>
            <a:r>
              <a:rPr sz="2000" dirty="0">
                <a:solidFill>
                  <a:srgbClr val="2D2B20"/>
                </a:solidFill>
                <a:latin typeface="Tw Cen MT"/>
                <a:cs typeface="Tw Cen MT"/>
              </a:rPr>
              <a:t>services</a:t>
            </a:r>
            <a:r>
              <a:rPr sz="2000" spc="-55" dirty="0">
                <a:solidFill>
                  <a:srgbClr val="2D2B20"/>
                </a:solidFill>
                <a:latin typeface="Tw Cen MT"/>
                <a:cs typeface="Tw Cen MT"/>
              </a:rPr>
              <a:t> </a:t>
            </a:r>
            <a:r>
              <a:rPr sz="2000" dirty="0">
                <a:solidFill>
                  <a:srgbClr val="2D2B20"/>
                </a:solidFill>
                <a:latin typeface="Tw Cen MT"/>
                <a:cs typeface="Tw Cen MT"/>
              </a:rPr>
              <a:t>providers</a:t>
            </a:r>
            <a:r>
              <a:rPr sz="2000" spc="-70" dirty="0">
                <a:solidFill>
                  <a:srgbClr val="2D2B20"/>
                </a:solidFill>
                <a:latin typeface="Tw Cen MT"/>
                <a:cs typeface="Tw Cen MT"/>
              </a:rPr>
              <a:t> </a:t>
            </a:r>
            <a:r>
              <a:rPr sz="2000" dirty="0">
                <a:solidFill>
                  <a:srgbClr val="2D2B20"/>
                </a:solidFill>
                <a:latin typeface="Tw Cen MT"/>
                <a:cs typeface="Tw Cen MT"/>
              </a:rPr>
              <a:t>whose</a:t>
            </a:r>
            <a:r>
              <a:rPr sz="2000" spc="-45" dirty="0">
                <a:solidFill>
                  <a:srgbClr val="2D2B20"/>
                </a:solidFill>
                <a:latin typeface="Tw Cen MT"/>
                <a:cs typeface="Tw Cen MT"/>
              </a:rPr>
              <a:t> </a:t>
            </a:r>
            <a:r>
              <a:rPr sz="2000" spc="-10" dirty="0">
                <a:solidFill>
                  <a:srgbClr val="2D2B20"/>
                </a:solidFill>
                <a:latin typeface="Tw Cen MT"/>
                <a:cs typeface="Tw Cen MT"/>
              </a:rPr>
              <a:t>clientele </a:t>
            </a:r>
            <a:r>
              <a:rPr sz="2000" dirty="0">
                <a:solidFill>
                  <a:srgbClr val="2D2B20"/>
                </a:solidFill>
                <a:latin typeface="Tw Cen MT"/>
                <a:cs typeface="Tw Cen MT"/>
              </a:rPr>
              <a:t>include</a:t>
            </a:r>
            <a:r>
              <a:rPr sz="2000" spc="-20" dirty="0">
                <a:solidFill>
                  <a:srgbClr val="2D2B20"/>
                </a:solidFill>
                <a:latin typeface="Tw Cen MT"/>
                <a:cs typeface="Tw Cen MT"/>
              </a:rPr>
              <a:t> </a:t>
            </a:r>
            <a:r>
              <a:rPr sz="2000" spc="-10" dirty="0">
                <a:solidFill>
                  <a:srgbClr val="2D2B20"/>
                </a:solidFill>
                <a:latin typeface="Tw Cen MT"/>
                <a:cs typeface="Tw Cen MT"/>
              </a:rPr>
              <a:t>HOME-</a:t>
            </a:r>
            <a:r>
              <a:rPr sz="2000" dirty="0">
                <a:solidFill>
                  <a:srgbClr val="2D2B20"/>
                </a:solidFill>
                <a:latin typeface="Tw Cen MT"/>
                <a:cs typeface="Tw Cen MT"/>
              </a:rPr>
              <a:t>ARP</a:t>
            </a:r>
            <a:r>
              <a:rPr sz="2000" spc="-5" dirty="0">
                <a:solidFill>
                  <a:srgbClr val="2D2B20"/>
                </a:solidFill>
                <a:latin typeface="Tw Cen MT"/>
                <a:cs typeface="Tw Cen MT"/>
              </a:rPr>
              <a:t> </a:t>
            </a:r>
            <a:r>
              <a:rPr sz="2000" dirty="0">
                <a:solidFill>
                  <a:srgbClr val="2D2B20"/>
                </a:solidFill>
                <a:latin typeface="Tw Cen MT"/>
                <a:cs typeface="Tw Cen MT"/>
              </a:rPr>
              <a:t>qualifying</a:t>
            </a:r>
            <a:r>
              <a:rPr sz="2000" spc="-25" dirty="0">
                <a:solidFill>
                  <a:srgbClr val="2D2B20"/>
                </a:solidFill>
                <a:latin typeface="Tw Cen MT"/>
                <a:cs typeface="Tw Cen MT"/>
              </a:rPr>
              <a:t> </a:t>
            </a:r>
            <a:r>
              <a:rPr sz="2000" dirty="0">
                <a:solidFill>
                  <a:srgbClr val="2D2B20"/>
                </a:solidFill>
                <a:latin typeface="Tw Cen MT"/>
                <a:cs typeface="Tw Cen MT"/>
              </a:rPr>
              <a:t>populations</a:t>
            </a:r>
            <a:r>
              <a:rPr sz="2000" spc="-25" dirty="0">
                <a:solidFill>
                  <a:srgbClr val="2D2B20"/>
                </a:solidFill>
                <a:latin typeface="Tw Cen MT"/>
                <a:cs typeface="Tw Cen MT"/>
              </a:rPr>
              <a:t> </a:t>
            </a:r>
            <a:r>
              <a:rPr sz="2000" dirty="0">
                <a:solidFill>
                  <a:srgbClr val="2D2B20"/>
                </a:solidFill>
                <a:latin typeface="Tw Cen MT"/>
                <a:cs typeface="Tw Cen MT"/>
              </a:rPr>
              <a:t>to</a:t>
            </a:r>
            <a:r>
              <a:rPr sz="2000" spc="-15" dirty="0">
                <a:solidFill>
                  <a:srgbClr val="2D2B20"/>
                </a:solidFill>
                <a:latin typeface="Tw Cen MT"/>
                <a:cs typeface="Tw Cen MT"/>
              </a:rPr>
              <a:t> </a:t>
            </a:r>
            <a:r>
              <a:rPr sz="2000" dirty="0">
                <a:solidFill>
                  <a:srgbClr val="2D2B20"/>
                </a:solidFill>
                <a:latin typeface="Tw Cen MT"/>
                <a:cs typeface="Tw Cen MT"/>
              </a:rPr>
              <a:t>identify</a:t>
            </a:r>
            <a:r>
              <a:rPr sz="2000" spc="-20" dirty="0">
                <a:solidFill>
                  <a:srgbClr val="2D2B20"/>
                </a:solidFill>
                <a:latin typeface="Tw Cen MT"/>
                <a:cs typeface="Tw Cen MT"/>
              </a:rPr>
              <a:t> </a:t>
            </a:r>
            <a:r>
              <a:rPr sz="2000" dirty="0">
                <a:solidFill>
                  <a:srgbClr val="2D2B20"/>
                </a:solidFill>
                <a:latin typeface="Tw Cen MT"/>
                <a:cs typeface="Tw Cen MT"/>
              </a:rPr>
              <a:t>unmet</a:t>
            </a:r>
            <a:r>
              <a:rPr sz="2000" spc="-15" dirty="0">
                <a:solidFill>
                  <a:srgbClr val="2D2B20"/>
                </a:solidFill>
                <a:latin typeface="Tw Cen MT"/>
                <a:cs typeface="Tw Cen MT"/>
              </a:rPr>
              <a:t> </a:t>
            </a:r>
            <a:r>
              <a:rPr sz="2000" dirty="0">
                <a:solidFill>
                  <a:srgbClr val="2D2B20"/>
                </a:solidFill>
                <a:latin typeface="Tw Cen MT"/>
                <a:cs typeface="Tw Cen MT"/>
              </a:rPr>
              <a:t>needs</a:t>
            </a:r>
            <a:r>
              <a:rPr sz="2000" spc="-10" dirty="0">
                <a:solidFill>
                  <a:srgbClr val="2D2B20"/>
                </a:solidFill>
                <a:latin typeface="Tw Cen MT"/>
                <a:cs typeface="Tw Cen MT"/>
              </a:rPr>
              <a:t> </a:t>
            </a:r>
            <a:r>
              <a:rPr sz="2000" spc="-25" dirty="0">
                <a:solidFill>
                  <a:srgbClr val="2D2B20"/>
                </a:solidFill>
                <a:latin typeface="Tw Cen MT"/>
                <a:cs typeface="Tw Cen MT"/>
              </a:rPr>
              <a:t>and </a:t>
            </a:r>
            <a:r>
              <a:rPr sz="2000" dirty="0">
                <a:solidFill>
                  <a:srgbClr val="2D2B20"/>
                </a:solidFill>
                <a:latin typeface="Tw Cen MT"/>
                <a:cs typeface="Tw Cen MT"/>
              </a:rPr>
              <a:t>gaps</a:t>
            </a:r>
            <a:r>
              <a:rPr sz="2000" spc="-60" dirty="0">
                <a:solidFill>
                  <a:srgbClr val="2D2B20"/>
                </a:solidFill>
                <a:latin typeface="Tw Cen MT"/>
                <a:cs typeface="Tw Cen MT"/>
              </a:rPr>
              <a:t> </a:t>
            </a:r>
            <a:r>
              <a:rPr sz="2000" dirty="0">
                <a:solidFill>
                  <a:srgbClr val="2D2B20"/>
                </a:solidFill>
                <a:latin typeface="Tw Cen MT"/>
                <a:cs typeface="Tw Cen MT"/>
              </a:rPr>
              <a:t>in</a:t>
            </a:r>
            <a:r>
              <a:rPr sz="2000" spc="-55" dirty="0">
                <a:solidFill>
                  <a:srgbClr val="2D2B20"/>
                </a:solidFill>
                <a:latin typeface="Tw Cen MT"/>
                <a:cs typeface="Tw Cen MT"/>
              </a:rPr>
              <a:t> </a:t>
            </a:r>
            <a:r>
              <a:rPr sz="2000" dirty="0">
                <a:solidFill>
                  <a:srgbClr val="2D2B20"/>
                </a:solidFill>
                <a:latin typeface="Tw Cen MT"/>
                <a:cs typeface="Tw Cen MT"/>
              </a:rPr>
              <a:t>housing</a:t>
            </a:r>
            <a:r>
              <a:rPr sz="2000" spc="-60" dirty="0">
                <a:solidFill>
                  <a:srgbClr val="2D2B20"/>
                </a:solidFill>
                <a:latin typeface="Tw Cen MT"/>
                <a:cs typeface="Tw Cen MT"/>
              </a:rPr>
              <a:t> </a:t>
            </a:r>
            <a:r>
              <a:rPr sz="2000" dirty="0">
                <a:solidFill>
                  <a:srgbClr val="2D2B20"/>
                </a:solidFill>
                <a:latin typeface="Tw Cen MT"/>
                <a:cs typeface="Tw Cen MT"/>
              </a:rPr>
              <a:t>and</a:t>
            </a:r>
            <a:r>
              <a:rPr sz="2000" spc="-45" dirty="0">
                <a:solidFill>
                  <a:srgbClr val="2D2B20"/>
                </a:solidFill>
                <a:latin typeface="Tw Cen MT"/>
                <a:cs typeface="Tw Cen MT"/>
              </a:rPr>
              <a:t> </a:t>
            </a:r>
            <a:r>
              <a:rPr sz="2000" dirty="0">
                <a:solidFill>
                  <a:srgbClr val="2D2B20"/>
                </a:solidFill>
                <a:latin typeface="Tw Cen MT"/>
                <a:cs typeface="Tw Cen MT"/>
              </a:rPr>
              <a:t>service</a:t>
            </a:r>
            <a:r>
              <a:rPr sz="2000" spc="-50" dirty="0">
                <a:solidFill>
                  <a:srgbClr val="2D2B20"/>
                </a:solidFill>
                <a:latin typeface="Tw Cen MT"/>
                <a:cs typeface="Tw Cen MT"/>
              </a:rPr>
              <a:t> </a:t>
            </a:r>
            <a:r>
              <a:rPr sz="2000" dirty="0">
                <a:solidFill>
                  <a:srgbClr val="2D2B20"/>
                </a:solidFill>
                <a:latin typeface="Tw Cen MT"/>
                <a:cs typeface="Tw Cen MT"/>
              </a:rPr>
              <a:t>delivery</a:t>
            </a:r>
            <a:r>
              <a:rPr sz="2000" spc="-60" dirty="0">
                <a:solidFill>
                  <a:srgbClr val="2D2B20"/>
                </a:solidFill>
                <a:latin typeface="Tw Cen MT"/>
                <a:cs typeface="Tw Cen MT"/>
              </a:rPr>
              <a:t> </a:t>
            </a:r>
            <a:r>
              <a:rPr sz="2000" spc="-10" dirty="0">
                <a:solidFill>
                  <a:srgbClr val="2D2B20"/>
                </a:solidFill>
                <a:latin typeface="Tw Cen MT"/>
                <a:cs typeface="Tw Cen MT"/>
              </a:rPr>
              <a:t>systems.</a:t>
            </a:r>
            <a:endParaRPr sz="2000" dirty="0">
              <a:latin typeface="Tw Cen MT"/>
              <a:cs typeface="Tw Cen MT"/>
            </a:endParaRPr>
          </a:p>
          <a:p>
            <a:pPr marL="12700">
              <a:lnSpc>
                <a:spcPct val="100000"/>
              </a:lnSpc>
              <a:spcBef>
                <a:spcPts val="919"/>
              </a:spcBef>
            </a:pPr>
            <a:r>
              <a:rPr lang="en-US" sz="2000" dirty="0" smtClean="0">
                <a:solidFill>
                  <a:srgbClr val="2D2B20"/>
                </a:solidFill>
                <a:latin typeface="Tw Cen MT"/>
                <a:cs typeface="Tw Cen MT"/>
              </a:rPr>
              <a:t>The Consultation Process Included</a:t>
            </a:r>
            <a:r>
              <a:rPr lang="en-US" sz="2000" spc="-10" dirty="0">
                <a:solidFill>
                  <a:srgbClr val="2D2B20"/>
                </a:solidFill>
                <a:latin typeface="Tw Cen MT"/>
                <a:cs typeface="Tw Cen MT"/>
              </a:rPr>
              <a:t>:</a:t>
            </a:r>
            <a:endParaRPr lang="en-US" sz="2000" dirty="0" smtClean="0">
              <a:solidFill>
                <a:srgbClr val="2D2B20"/>
              </a:solidFill>
              <a:latin typeface="Tw Cen MT"/>
              <a:cs typeface="Tw Cen MT"/>
            </a:endParaRPr>
          </a:p>
          <a:p>
            <a:pPr marL="469265" indent="-456565">
              <a:lnSpc>
                <a:spcPct val="100000"/>
              </a:lnSpc>
              <a:spcBef>
                <a:spcPts val="925"/>
              </a:spcBef>
              <a:buClr>
                <a:srgbClr val="9CBDBC"/>
              </a:buClr>
              <a:buAutoNum type="arabicPeriod"/>
              <a:tabLst>
                <a:tab pos="469265" algn="l"/>
                <a:tab pos="469900" algn="l"/>
              </a:tabLst>
            </a:pPr>
            <a:r>
              <a:rPr lang="en-US" sz="2000" dirty="0" smtClean="0">
                <a:solidFill>
                  <a:srgbClr val="2D2B20"/>
                </a:solidFill>
                <a:latin typeface="Tw Cen MT"/>
                <a:cs typeface="Tw Cen MT"/>
              </a:rPr>
              <a:t>OK504</a:t>
            </a:r>
            <a:r>
              <a:rPr sz="2000" dirty="0" smtClean="0">
                <a:solidFill>
                  <a:srgbClr val="2D2B20"/>
                </a:solidFill>
                <a:latin typeface="Tw Cen MT"/>
                <a:cs typeface="Tw Cen MT"/>
              </a:rPr>
              <a:t>CoC</a:t>
            </a:r>
            <a:r>
              <a:rPr lang="en-US" sz="2000" dirty="0" smtClean="0">
                <a:solidFill>
                  <a:srgbClr val="2D2B20"/>
                </a:solidFill>
                <a:latin typeface="Tw Cen MT"/>
                <a:cs typeface="Tw Cen MT"/>
              </a:rPr>
              <a:t> which</a:t>
            </a:r>
            <a:r>
              <a:rPr sz="2000" spc="-15" dirty="0" smtClean="0">
                <a:solidFill>
                  <a:srgbClr val="2D2B20"/>
                </a:solidFill>
                <a:latin typeface="Tw Cen MT"/>
                <a:cs typeface="Tw Cen MT"/>
              </a:rPr>
              <a:t> </a:t>
            </a:r>
            <a:r>
              <a:rPr sz="2000" dirty="0" smtClean="0">
                <a:solidFill>
                  <a:srgbClr val="2D2B20"/>
                </a:solidFill>
                <a:latin typeface="Tw Cen MT"/>
                <a:cs typeface="Tw Cen MT"/>
              </a:rPr>
              <a:t>serv</a:t>
            </a:r>
            <a:r>
              <a:rPr lang="en-US" sz="2000" dirty="0" smtClean="0">
                <a:solidFill>
                  <a:srgbClr val="2D2B20"/>
                </a:solidFill>
                <a:latin typeface="Tw Cen MT"/>
                <a:cs typeface="Tw Cen MT"/>
              </a:rPr>
              <a:t>es</a:t>
            </a:r>
            <a:r>
              <a:rPr sz="2000" spc="-35" dirty="0" smtClean="0">
                <a:solidFill>
                  <a:srgbClr val="2D2B20"/>
                </a:solidFill>
                <a:latin typeface="Tw Cen MT"/>
                <a:cs typeface="Tw Cen MT"/>
              </a:rPr>
              <a:t> </a:t>
            </a:r>
            <a:r>
              <a:rPr sz="2000" dirty="0">
                <a:solidFill>
                  <a:srgbClr val="2D2B20"/>
                </a:solidFill>
                <a:latin typeface="Tw Cen MT"/>
                <a:cs typeface="Tw Cen MT"/>
              </a:rPr>
              <a:t>the</a:t>
            </a:r>
            <a:r>
              <a:rPr sz="2000" spc="-20" dirty="0">
                <a:solidFill>
                  <a:srgbClr val="2D2B20"/>
                </a:solidFill>
                <a:latin typeface="Tw Cen MT"/>
                <a:cs typeface="Tw Cen MT"/>
              </a:rPr>
              <a:t> </a:t>
            </a:r>
            <a:r>
              <a:rPr sz="2000" spc="-10" dirty="0">
                <a:solidFill>
                  <a:srgbClr val="2D2B20"/>
                </a:solidFill>
                <a:latin typeface="Tw Cen MT"/>
                <a:cs typeface="Tw Cen MT"/>
              </a:rPr>
              <a:t>jurisdictions</a:t>
            </a:r>
            <a:r>
              <a:rPr sz="2000" spc="-35" dirty="0">
                <a:solidFill>
                  <a:srgbClr val="2D2B20"/>
                </a:solidFill>
                <a:latin typeface="Tw Cen MT"/>
                <a:cs typeface="Tw Cen MT"/>
              </a:rPr>
              <a:t> </a:t>
            </a:r>
            <a:r>
              <a:rPr sz="2000" spc="-10" dirty="0">
                <a:solidFill>
                  <a:srgbClr val="2D2B20"/>
                </a:solidFill>
                <a:latin typeface="Tw Cen MT"/>
                <a:cs typeface="Tw Cen MT"/>
              </a:rPr>
              <a:t>geographic</a:t>
            </a:r>
            <a:r>
              <a:rPr sz="2000" spc="-35" dirty="0">
                <a:solidFill>
                  <a:srgbClr val="2D2B20"/>
                </a:solidFill>
                <a:latin typeface="Tw Cen MT"/>
                <a:cs typeface="Tw Cen MT"/>
              </a:rPr>
              <a:t> </a:t>
            </a:r>
            <a:r>
              <a:rPr sz="2000" spc="-20" dirty="0">
                <a:solidFill>
                  <a:srgbClr val="2D2B20"/>
                </a:solidFill>
                <a:latin typeface="Tw Cen MT"/>
                <a:cs typeface="Tw Cen MT"/>
              </a:rPr>
              <a:t>area</a:t>
            </a:r>
            <a:endParaRPr sz="2000" dirty="0">
              <a:latin typeface="Tw Cen MT"/>
              <a:cs typeface="Tw Cen MT"/>
            </a:endParaRPr>
          </a:p>
          <a:p>
            <a:pPr marL="469265" indent="-456565">
              <a:lnSpc>
                <a:spcPct val="100000"/>
              </a:lnSpc>
              <a:spcBef>
                <a:spcPts val="915"/>
              </a:spcBef>
              <a:buClr>
                <a:srgbClr val="9CBDBC"/>
              </a:buClr>
              <a:buAutoNum type="arabicPeriod"/>
              <a:tabLst>
                <a:tab pos="469265" algn="l"/>
                <a:tab pos="469900" algn="l"/>
              </a:tabLst>
            </a:pPr>
            <a:r>
              <a:rPr sz="2000" dirty="0">
                <a:solidFill>
                  <a:srgbClr val="2D2B20"/>
                </a:solidFill>
                <a:latin typeface="Tw Cen MT"/>
                <a:cs typeface="Tw Cen MT"/>
              </a:rPr>
              <a:t>Homeless</a:t>
            </a:r>
            <a:r>
              <a:rPr sz="2000" spc="-50" dirty="0">
                <a:solidFill>
                  <a:srgbClr val="2D2B20"/>
                </a:solidFill>
                <a:latin typeface="Tw Cen MT"/>
                <a:cs typeface="Tw Cen MT"/>
              </a:rPr>
              <a:t> </a:t>
            </a:r>
            <a:r>
              <a:rPr sz="2000" dirty="0">
                <a:solidFill>
                  <a:srgbClr val="2D2B20"/>
                </a:solidFill>
                <a:latin typeface="Tw Cen MT"/>
                <a:cs typeface="Tw Cen MT"/>
              </a:rPr>
              <a:t>and</a:t>
            </a:r>
            <a:r>
              <a:rPr sz="2000" spc="-45" dirty="0">
                <a:solidFill>
                  <a:srgbClr val="2D2B20"/>
                </a:solidFill>
                <a:latin typeface="Tw Cen MT"/>
                <a:cs typeface="Tw Cen MT"/>
              </a:rPr>
              <a:t> </a:t>
            </a:r>
            <a:r>
              <a:rPr sz="2000" dirty="0">
                <a:solidFill>
                  <a:srgbClr val="2D2B20"/>
                </a:solidFill>
                <a:latin typeface="Tw Cen MT"/>
                <a:cs typeface="Tw Cen MT"/>
              </a:rPr>
              <a:t>domestic</a:t>
            </a:r>
            <a:r>
              <a:rPr sz="2000" spc="-45" dirty="0">
                <a:solidFill>
                  <a:srgbClr val="2D2B20"/>
                </a:solidFill>
                <a:latin typeface="Tw Cen MT"/>
                <a:cs typeface="Tw Cen MT"/>
              </a:rPr>
              <a:t> </a:t>
            </a:r>
            <a:r>
              <a:rPr sz="2000" dirty="0">
                <a:solidFill>
                  <a:srgbClr val="2D2B20"/>
                </a:solidFill>
                <a:latin typeface="Tw Cen MT"/>
                <a:cs typeface="Tw Cen MT"/>
              </a:rPr>
              <a:t>violence</a:t>
            </a:r>
            <a:r>
              <a:rPr sz="2000" spc="-50" dirty="0">
                <a:solidFill>
                  <a:srgbClr val="2D2B20"/>
                </a:solidFill>
                <a:latin typeface="Tw Cen MT"/>
                <a:cs typeface="Tw Cen MT"/>
              </a:rPr>
              <a:t> </a:t>
            </a:r>
            <a:r>
              <a:rPr sz="2000" dirty="0">
                <a:solidFill>
                  <a:srgbClr val="2D2B20"/>
                </a:solidFill>
                <a:latin typeface="Tw Cen MT"/>
                <a:cs typeface="Tw Cen MT"/>
              </a:rPr>
              <a:t>service</a:t>
            </a:r>
            <a:r>
              <a:rPr sz="2000" spc="-50" dirty="0">
                <a:solidFill>
                  <a:srgbClr val="2D2B20"/>
                </a:solidFill>
                <a:latin typeface="Tw Cen MT"/>
                <a:cs typeface="Tw Cen MT"/>
              </a:rPr>
              <a:t> </a:t>
            </a:r>
            <a:r>
              <a:rPr sz="2000" spc="-10" dirty="0">
                <a:solidFill>
                  <a:srgbClr val="2D2B20"/>
                </a:solidFill>
                <a:latin typeface="Tw Cen MT"/>
                <a:cs typeface="Tw Cen MT"/>
              </a:rPr>
              <a:t>providers</a:t>
            </a:r>
            <a:endParaRPr sz="2000" dirty="0">
              <a:latin typeface="Tw Cen MT"/>
              <a:cs typeface="Tw Cen MT"/>
            </a:endParaRPr>
          </a:p>
          <a:p>
            <a:pPr marL="469265" indent="-456565">
              <a:lnSpc>
                <a:spcPct val="100000"/>
              </a:lnSpc>
              <a:spcBef>
                <a:spcPts val="919"/>
              </a:spcBef>
              <a:buClr>
                <a:srgbClr val="9CBDBC"/>
              </a:buClr>
              <a:buAutoNum type="arabicPeriod"/>
              <a:tabLst>
                <a:tab pos="469265" algn="l"/>
                <a:tab pos="469900" algn="l"/>
              </a:tabLst>
            </a:pPr>
            <a:r>
              <a:rPr sz="2000" spc="-25" dirty="0">
                <a:solidFill>
                  <a:srgbClr val="2D2B20"/>
                </a:solidFill>
                <a:latin typeface="Tw Cen MT"/>
                <a:cs typeface="Tw Cen MT"/>
              </a:rPr>
              <a:t>Veteran’s</a:t>
            </a:r>
            <a:r>
              <a:rPr sz="2000" spc="-85" dirty="0">
                <a:solidFill>
                  <a:srgbClr val="2D2B20"/>
                </a:solidFill>
                <a:latin typeface="Tw Cen MT"/>
                <a:cs typeface="Tw Cen MT"/>
              </a:rPr>
              <a:t> </a:t>
            </a:r>
            <a:r>
              <a:rPr sz="2000" spc="-10" dirty="0">
                <a:solidFill>
                  <a:srgbClr val="2D2B20"/>
                </a:solidFill>
                <a:latin typeface="Tw Cen MT"/>
                <a:cs typeface="Tw Cen MT"/>
              </a:rPr>
              <a:t>groups</a:t>
            </a:r>
            <a:endParaRPr sz="2000" dirty="0">
              <a:latin typeface="Tw Cen MT"/>
              <a:cs typeface="Tw Cen MT"/>
            </a:endParaRPr>
          </a:p>
          <a:p>
            <a:pPr marL="469265" indent="-456565">
              <a:lnSpc>
                <a:spcPct val="100000"/>
              </a:lnSpc>
              <a:spcBef>
                <a:spcPts val="925"/>
              </a:spcBef>
              <a:buClr>
                <a:srgbClr val="9CBDBC"/>
              </a:buClr>
              <a:buAutoNum type="arabicPeriod"/>
              <a:tabLst>
                <a:tab pos="469265" algn="l"/>
                <a:tab pos="469900" algn="l"/>
              </a:tabLst>
            </a:pPr>
            <a:r>
              <a:rPr sz="2000" dirty="0">
                <a:solidFill>
                  <a:srgbClr val="2D2B20"/>
                </a:solidFill>
                <a:latin typeface="Tw Cen MT"/>
                <a:cs typeface="Tw Cen MT"/>
              </a:rPr>
              <a:t>Public</a:t>
            </a:r>
            <a:r>
              <a:rPr sz="2000" spc="-65" dirty="0">
                <a:solidFill>
                  <a:srgbClr val="2D2B20"/>
                </a:solidFill>
                <a:latin typeface="Tw Cen MT"/>
                <a:cs typeface="Tw Cen MT"/>
              </a:rPr>
              <a:t> </a:t>
            </a:r>
            <a:r>
              <a:rPr sz="2000" dirty="0">
                <a:solidFill>
                  <a:srgbClr val="2D2B20"/>
                </a:solidFill>
                <a:latin typeface="Tw Cen MT"/>
                <a:cs typeface="Tw Cen MT"/>
              </a:rPr>
              <a:t>housing</a:t>
            </a:r>
            <a:r>
              <a:rPr sz="2000" spc="-65" dirty="0">
                <a:solidFill>
                  <a:srgbClr val="2D2B20"/>
                </a:solidFill>
                <a:latin typeface="Tw Cen MT"/>
                <a:cs typeface="Tw Cen MT"/>
              </a:rPr>
              <a:t> </a:t>
            </a:r>
            <a:r>
              <a:rPr sz="2000" spc="-10" dirty="0">
                <a:solidFill>
                  <a:srgbClr val="2D2B20"/>
                </a:solidFill>
                <a:latin typeface="Tw Cen MT"/>
                <a:cs typeface="Tw Cen MT"/>
              </a:rPr>
              <a:t>agencies</a:t>
            </a:r>
            <a:endParaRPr sz="2000" dirty="0">
              <a:latin typeface="Tw Cen MT"/>
              <a:cs typeface="Tw Cen MT"/>
            </a:endParaRPr>
          </a:p>
          <a:p>
            <a:pPr marL="469265" indent="-456565">
              <a:lnSpc>
                <a:spcPts val="2160"/>
              </a:lnSpc>
              <a:spcBef>
                <a:spcPts val="915"/>
              </a:spcBef>
              <a:buClr>
                <a:srgbClr val="9CBDBC"/>
              </a:buClr>
              <a:buAutoNum type="arabicPeriod"/>
              <a:tabLst>
                <a:tab pos="469265" algn="l"/>
                <a:tab pos="469900" algn="l"/>
              </a:tabLst>
            </a:pPr>
            <a:r>
              <a:rPr sz="2000" dirty="0">
                <a:solidFill>
                  <a:srgbClr val="2D2B20"/>
                </a:solidFill>
                <a:latin typeface="Tw Cen MT"/>
                <a:cs typeface="Tw Cen MT"/>
              </a:rPr>
              <a:t>Public</a:t>
            </a:r>
            <a:r>
              <a:rPr sz="2000" spc="-15" dirty="0">
                <a:solidFill>
                  <a:srgbClr val="2D2B20"/>
                </a:solidFill>
                <a:latin typeface="Tw Cen MT"/>
                <a:cs typeface="Tw Cen MT"/>
              </a:rPr>
              <a:t> </a:t>
            </a:r>
            <a:r>
              <a:rPr sz="2000" dirty="0">
                <a:solidFill>
                  <a:srgbClr val="2D2B20"/>
                </a:solidFill>
                <a:latin typeface="Tw Cen MT"/>
                <a:cs typeface="Tw Cen MT"/>
              </a:rPr>
              <a:t>agencies</a:t>
            </a:r>
            <a:r>
              <a:rPr sz="2000" spc="-20" dirty="0">
                <a:solidFill>
                  <a:srgbClr val="2D2B20"/>
                </a:solidFill>
                <a:latin typeface="Tw Cen MT"/>
                <a:cs typeface="Tw Cen MT"/>
              </a:rPr>
              <a:t> </a:t>
            </a:r>
            <a:r>
              <a:rPr sz="2000" dirty="0">
                <a:solidFill>
                  <a:srgbClr val="2D2B20"/>
                </a:solidFill>
                <a:latin typeface="Tw Cen MT"/>
                <a:cs typeface="Tw Cen MT"/>
              </a:rPr>
              <a:t>that</a:t>
            </a:r>
            <a:r>
              <a:rPr sz="2000" spc="-20" dirty="0">
                <a:solidFill>
                  <a:srgbClr val="2D2B20"/>
                </a:solidFill>
                <a:latin typeface="Tw Cen MT"/>
                <a:cs typeface="Tw Cen MT"/>
              </a:rPr>
              <a:t> </a:t>
            </a:r>
            <a:r>
              <a:rPr sz="2000" dirty="0">
                <a:solidFill>
                  <a:srgbClr val="2D2B20"/>
                </a:solidFill>
                <a:latin typeface="Tw Cen MT"/>
                <a:cs typeface="Tw Cen MT"/>
              </a:rPr>
              <a:t>address</a:t>
            </a:r>
            <a:r>
              <a:rPr sz="2000" spc="-35" dirty="0">
                <a:solidFill>
                  <a:srgbClr val="2D2B20"/>
                </a:solidFill>
                <a:latin typeface="Tw Cen MT"/>
                <a:cs typeface="Tw Cen MT"/>
              </a:rPr>
              <a:t> </a:t>
            </a:r>
            <a:r>
              <a:rPr sz="2000" dirty="0">
                <a:solidFill>
                  <a:srgbClr val="2D2B20"/>
                </a:solidFill>
                <a:latin typeface="Tw Cen MT"/>
                <a:cs typeface="Tw Cen MT"/>
              </a:rPr>
              <a:t>the</a:t>
            </a:r>
            <a:r>
              <a:rPr sz="2000" spc="-10" dirty="0">
                <a:solidFill>
                  <a:srgbClr val="2D2B20"/>
                </a:solidFill>
                <a:latin typeface="Tw Cen MT"/>
                <a:cs typeface="Tw Cen MT"/>
              </a:rPr>
              <a:t> </a:t>
            </a:r>
            <a:r>
              <a:rPr sz="2000" dirty="0">
                <a:solidFill>
                  <a:srgbClr val="2D2B20"/>
                </a:solidFill>
                <a:latin typeface="Tw Cen MT"/>
                <a:cs typeface="Tw Cen MT"/>
              </a:rPr>
              <a:t>needs</a:t>
            </a:r>
            <a:r>
              <a:rPr sz="2000" spc="-5" dirty="0">
                <a:solidFill>
                  <a:srgbClr val="2D2B20"/>
                </a:solidFill>
                <a:latin typeface="Tw Cen MT"/>
                <a:cs typeface="Tw Cen MT"/>
              </a:rPr>
              <a:t> </a:t>
            </a:r>
            <a:r>
              <a:rPr sz="2000" dirty="0">
                <a:solidFill>
                  <a:srgbClr val="2D2B20"/>
                </a:solidFill>
                <a:latin typeface="Tw Cen MT"/>
                <a:cs typeface="Tw Cen MT"/>
              </a:rPr>
              <a:t>of</a:t>
            </a:r>
            <a:r>
              <a:rPr sz="2000" spc="35" dirty="0">
                <a:solidFill>
                  <a:srgbClr val="2D2B20"/>
                </a:solidFill>
                <a:latin typeface="Tw Cen MT"/>
                <a:cs typeface="Tw Cen MT"/>
              </a:rPr>
              <a:t> </a:t>
            </a:r>
            <a:r>
              <a:rPr sz="2000" dirty="0">
                <a:solidFill>
                  <a:srgbClr val="2D2B20"/>
                </a:solidFill>
                <a:latin typeface="Tw Cen MT"/>
                <a:cs typeface="Tw Cen MT"/>
              </a:rPr>
              <a:t>the</a:t>
            </a:r>
            <a:r>
              <a:rPr sz="2000" spc="-5" dirty="0">
                <a:solidFill>
                  <a:srgbClr val="2D2B20"/>
                </a:solidFill>
                <a:latin typeface="Tw Cen MT"/>
                <a:cs typeface="Tw Cen MT"/>
              </a:rPr>
              <a:t> </a:t>
            </a:r>
            <a:r>
              <a:rPr sz="2000" spc="-10" dirty="0">
                <a:solidFill>
                  <a:srgbClr val="2D2B20"/>
                </a:solidFill>
                <a:latin typeface="Tw Cen MT"/>
                <a:cs typeface="Tw Cen MT"/>
              </a:rPr>
              <a:t>qualifying</a:t>
            </a:r>
            <a:endParaRPr sz="2000" dirty="0">
              <a:latin typeface="Tw Cen MT"/>
              <a:cs typeface="Tw Cen MT"/>
            </a:endParaRPr>
          </a:p>
          <a:p>
            <a:pPr marL="469900">
              <a:lnSpc>
                <a:spcPts val="2160"/>
              </a:lnSpc>
            </a:pPr>
            <a:r>
              <a:rPr sz="2000" spc="-10" dirty="0">
                <a:solidFill>
                  <a:srgbClr val="2D2B20"/>
                </a:solidFill>
                <a:latin typeface="Tw Cen MT"/>
                <a:cs typeface="Tw Cen MT"/>
              </a:rPr>
              <a:t>populations</a:t>
            </a:r>
            <a:endParaRPr sz="2000" dirty="0">
              <a:latin typeface="Tw Cen MT"/>
              <a:cs typeface="Tw Cen MT"/>
            </a:endParaRPr>
          </a:p>
          <a:p>
            <a:pPr marL="469265" marR="518159" indent="-456565">
              <a:lnSpc>
                <a:spcPct val="80000"/>
              </a:lnSpc>
              <a:spcBef>
                <a:spcPts val="1400"/>
              </a:spcBef>
              <a:buClr>
                <a:srgbClr val="9CBDBC"/>
              </a:buClr>
              <a:buAutoNum type="arabicPeriod" startAt="6"/>
              <a:tabLst>
                <a:tab pos="469265" algn="l"/>
                <a:tab pos="469900" algn="l"/>
              </a:tabLst>
            </a:pPr>
            <a:r>
              <a:rPr sz="2000" dirty="0">
                <a:solidFill>
                  <a:srgbClr val="2D2B20"/>
                </a:solidFill>
                <a:latin typeface="Tw Cen MT"/>
                <a:cs typeface="Tw Cen MT"/>
              </a:rPr>
              <a:t>Public</a:t>
            </a:r>
            <a:r>
              <a:rPr sz="2000" spc="-60" dirty="0">
                <a:solidFill>
                  <a:srgbClr val="2D2B20"/>
                </a:solidFill>
                <a:latin typeface="Tw Cen MT"/>
                <a:cs typeface="Tw Cen MT"/>
              </a:rPr>
              <a:t> </a:t>
            </a:r>
            <a:r>
              <a:rPr sz="2000" dirty="0">
                <a:solidFill>
                  <a:srgbClr val="2D2B20"/>
                </a:solidFill>
                <a:latin typeface="Tw Cen MT"/>
                <a:cs typeface="Tw Cen MT"/>
              </a:rPr>
              <a:t>or</a:t>
            </a:r>
            <a:r>
              <a:rPr sz="2000" spc="-55" dirty="0">
                <a:solidFill>
                  <a:srgbClr val="2D2B20"/>
                </a:solidFill>
                <a:latin typeface="Tw Cen MT"/>
                <a:cs typeface="Tw Cen MT"/>
              </a:rPr>
              <a:t> </a:t>
            </a:r>
            <a:r>
              <a:rPr sz="2000" dirty="0">
                <a:solidFill>
                  <a:srgbClr val="2D2B20"/>
                </a:solidFill>
                <a:latin typeface="Tw Cen MT"/>
                <a:cs typeface="Tw Cen MT"/>
              </a:rPr>
              <a:t>private</a:t>
            </a:r>
            <a:r>
              <a:rPr sz="2000" spc="-65" dirty="0">
                <a:solidFill>
                  <a:srgbClr val="2D2B20"/>
                </a:solidFill>
                <a:latin typeface="Tw Cen MT"/>
                <a:cs typeface="Tw Cen MT"/>
              </a:rPr>
              <a:t> </a:t>
            </a:r>
            <a:r>
              <a:rPr sz="2000" spc="-10" dirty="0">
                <a:solidFill>
                  <a:srgbClr val="2D2B20"/>
                </a:solidFill>
                <a:latin typeface="Tw Cen MT"/>
                <a:cs typeface="Tw Cen MT"/>
              </a:rPr>
              <a:t>organizations</a:t>
            </a:r>
            <a:r>
              <a:rPr sz="2000" spc="-70" dirty="0">
                <a:solidFill>
                  <a:srgbClr val="2D2B20"/>
                </a:solidFill>
                <a:latin typeface="Tw Cen MT"/>
                <a:cs typeface="Tw Cen MT"/>
              </a:rPr>
              <a:t> </a:t>
            </a:r>
            <a:r>
              <a:rPr sz="2000" dirty="0">
                <a:solidFill>
                  <a:srgbClr val="2D2B20"/>
                </a:solidFill>
                <a:latin typeface="Tw Cen MT"/>
                <a:cs typeface="Tw Cen MT"/>
              </a:rPr>
              <a:t>that</a:t>
            </a:r>
            <a:r>
              <a:rPr sz="2000" spc="-65" dirty="0">
                <a:solidFill>
                  <a:srgbClr val="2D2B20"/>
                </a:solidFill>
                <a:latin typeface="Tw Cen MT"/>
                <a:cs typeface="Tw Cen MT"/>
              </a:rPr>
              <a:t> </a:t>
            </a:r>
            <a:r>
              <a:rPr sz="2000" dirty="0">
                <a:solidFill>
                  <a:srgbClr val="2D2B20"/>
                </a:solidFill>
                <a:latin typeface="Tw Cen MT"/>
                <a:cs typeface="Tw Cen MT"/>
              </a:rPr>
              <a:t>address</a:t>
            </a:r>
            <a:r>
              <a:rPr sz="2000" spc="-75" dirty="0">
                <a:solidFill>
                  <a:srgbClr val="2D2B20"/>
                </a:solidFill>
                <a:latin typeface="Tw Cen MT"/>
                <a:cs typeface="Tw Cen MT"/>
              </a:rPr>
              <a:t> </a:t>
            </a:r>
            <a:r>
              <a:rPr sz="2000" dirty="0">
                <a:solidFill>
                  <a:srgbClr val="2D2B20"/>
                </a:solidFill>
                <a:latin typeface="Tw Cen MT"/>
                <a:cs typeface="Tw Cen MT"/>
              </a:rPr>
              <a:t>fair</a:t>
            </a:r>
            <a:r>
              <a:rPr sz="2000" spc="-60" dirty="0">
                <a:solidFill>
                  <a:srgbClr val="2D2B20"/>
                </a:solidFill>
                <a:latin typeface="Tw Cen MT"/>
                <a:cs typeface="Tw Cen MT"/>
              </a:rPr>
              <a:t> </a:t>
            </a:r>
            <a:r>
              <a:rPr sz="2000" dirty="0">
                <a:solidFill>
                  <a:srgbClr val="2D2B20"/>
                </a:solidFill>
                <a:latin typeface="Tw Cen MT"/>
                <a:cs typeface="Tw Cen MT"/>
              </a:rPr>
              <a:t>housing,</a:t>
            </a:r>
            <a:r>
              <a:rPr sz="2000" spc="-65" dirty="0">
                <a:solidFill>
                  <a:srgbClr val="2D2B20"/>
                </a:solidFill>
                <a:latin typeface="Tw Cen MT"/>
                <a:cs typeface="Tw Cen MT"/>
              </a:rPr>
              <a:t> </a:t>
            </a:r>
            <a:r>
              <a:rPr sz="2000" spc="-10" dirty="0">
                <a:solidFill>
                  <a:srgbClr val="2D2B20"/>
                </a:solidFill>
                <a:latin typeface="Tw Cen MT"/>
                <a:cs typeface="Tw Cen MT"/>
              </a:rPr>
              <a:t>civil </a:t>
            </a:r>
            <a:r>
              <a:rPr sz="2000" dirty="0">
                <a:solidFill>
                  <a:srgbClr val="2D2B20"/>
                </a:solidFill>
                <a:latin typeface="Tw Cen MT"/>
                <a:cs typeface="Tw Cen MT"/>
              </a:rPr>
              <a:t>rights,</a:t>
            </a:r>
            <a:r>
              <a:rPr sz="2000" spc="-65" dirty="0">
                <a:solidFill>
                  <a:srgbClr val="2D2B20"/>
                </a:solidFill>
                <a:latin typeface="Tw Cen MT"/>
                <a:cs typeface="Tw Cen MT"/>
              </a:rPr>
              <a:t> </a:t>
            </a:r>
            <a:r>
              <a:rPr sz="2000" dirty="0">
                <a:solidFill>
                  <a:srgbClr val="2D2B20"/>
                </a:solidFill>
                <a:latin typeface="Tw Cen MT"/>
                <a:cs typeface="Tw Cen MT"/>
              </a:rPr>
              <a:t>and</a:t>
            </a:r>
            <a:r>
              <a:rPr sz="2000" spc="-35" dirty="0">
                <a:solidFill>
                  <a:srgbClr val="2D2B20"/>
                </a:solidFill>
                <a:latin typeface="Tw Cen MT"/>
                <a:cs typeface="Tw Cen MT"/>
              </a:rPr>
              <a:t> </a:t>
            </a:r>
            <a:r>
              <a:rPr sz="2000" dirty="0">
                <a:solidFill>
                  <a:srgbClr val="2D2B20"/>
                </a:solidFill>
                <a:latin typeface="Tw Cen MT"/>
                <a:cs typeface="Tw Cen MT"/>
              </a:rPr>
              <a:t>the</a:t>
            </a:r>
            <a:r>
              <a:rPr sz="2000" spc="-50" dirty="0">
                <a:solidFill>
                  <a:srgbClr val="2D2B20"/>
                </a:solidFill>
                <a:latin typeface="Tw Cen MT"/>
                <a:cs typeface="Tw Cen MT"/>
              </a:rPr>
              <a:t> </a:t>
            </a:r>
            <a:r>
              <a:rPr sz="2000" dirty="0">
                <a:solidFill>
                  <a:srgbClr val="2D2B20"/>
                </a:solidFill>
                <a:latin typeface="Tw Cen MT"/>
                <a:cs typeface="Tw Cen MT"/>
              </a:rPr>
              <a:t>needs</a:t>
            </a:r>
            <a:r>
              <a:rPr sz="2000" spc="-55" dirty="0">
                <a:solidFill>
                  <a:srgbClr val="2D2B20"/>
                </a:solidFill>
                <a:latin typeface="Tw Cen MT"/>
                <a:cs typeface="Tw Cen MT"/>
              </a:rPr>
              <a:t> </a:t>
            </a:r>
            <a:r>
              <a:rPr sz="2000" dirty="0">
                <a:solidFill>
                  <a:srgbClr val="2D2B20"/>
                </a:solidFill>
                <a:latin typeface="Tw Cen MT"/>
                <a:cs typeface="Tw Cen MT"/>
              </a:rPr>
              <a:t>of</a:t>
            </a:r>
            <a:r>
              <a:rPr sz="2000" spc="15" dirty="0">
                <a:solidFill>
                  <a:srgbClr val="2D2B20"/>
                </a:solidFill>
                <a:latin typeface="Tw Cen MT"/>
                <a:cs typeface="Tw Cen MT"/>
              </a:rPr>
              <a:t> </a:t>
            </a:r>
            <a:r>
              <a:rPr sz="2000" dirty="0">
                <a:solidFill>
                  <a:srgbClr val="2D2B20"/>
                </a:solidFill>
                <a:latin typeface="Tw Cen MT"/>
                <a:cs typeface="Tw Cen MT"/>
              </a:rPr>
              <a:t>persons</a:t>
            </a:r>
            <a:r>
              <a:rPr sz="2000" spc="-65" dirty="0">
                <a:solidFill>
                  <a:srgbClr val="2D2B20"/>
                </a:solidFill>
                <a:latin typeface="Tw Cen MT"/>
                <a:cs typeface="Tw Cen MT"/>
              </a:rPr>
              <a:t> </a:t>
            </a:r>
            <a:r>
              <a:rPr sz="2000" dirty="0">
                <a:solidFill>
                  <a:srgbClr val="2D2B20"/>
                </a:solidFill>
                <a:latin typeface="Tw Cen MT"/>
                <a:cs typeface="Tw Cen MT"/>
              </a:rPr>
              <a:t>with</a:t>
            </a:r>
            <a:r>
              <a:rPr sz="2000" spc="-50" dirty="0">
                <a:solidFill>
                  <a:srgbClr val="2D2B20"/>
                </a:solidFill>
                <a:latin typeface="Tw Cen MT"/>
                <a:cs typeface="Tw Cen MT"/>
              </a:rPr>
              <a:t> </a:t>
            </a:r>
            <a:r>
              <a:rPr sz="2000" spc="-10" dirty="0">
                <a:solidFill>
                  <a:srgbClr val="2D2B20"/>
                </a:solidFill>
                <a:latin typeface="Tw Cen MT"/>
                <a:cs typeface="Tw Cen MT"/>
              </a:rPr>
              <a:t>disabilities</a:t>
            </a:r>
            <a:r>
              <a:rPr sz="2000" spc="-10" dirty="0" smtClean="0">
                <a:solidFill>
                  <a:srgbClr val="2D2B20"/>
                </a:solidFill>
                <a:latin typeface="Tw Cen MT"/>
                <a:cs typeface="Tw Cen MT"/>
              </a:rPr>
              <a:t>.</a:t>
            </a:r>
            <a:endParaRPr lang="en-US" sz="2000" spc="-10" dirty="0" smtClean="0">
              <a:solidFill>
                <a:srgbClr val="2D2B20"/>
              </a:solidFill>
              <a:latin typeface="Tw Cen MT"/>
              <a:cs typeface="Tw Cen MT"/>
            </a:endParaRPr>
          </a:p>
          <a:p>
            <a:pPr marL="469265" marR="518159" indent="-456565">
              <a:lnSpc>
                <a:spcPct val="80000"/>
              </a:lnSpc>
              <a:spcBef>
                <a:spcPts val="1400"/>
              </a:spcBef>
              <a:buClr>
                <a:srgbClr val="9CBDBC"/>
              </a:buClr>
              <a:buAutoNum type="arabicPeriod" startAt="6"/>
              <a:tabLst>
                <a:tab pos="469265" algn="l"/>
                <a:tab pos="469900" algn="l"/>
              </a:tabLst>
            </a:pPr>
            <a:r>
              <a:rPr lang="en-US" sz="2000" spc="-10" dirty="0" smtClean="0">
                <a:solidFill>
                  <a:srgbClr val="2D2B20"/>
                </a:solidFill>
                <a:latin typeface="Tw Cen MT"/>
                <a:cs typeface="Tw Cen MT"/>
              </a:rPr>
              <a:t>Consultations were held in person, online survey, and in virtual contexts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3077</TotalTime>
  <Words>1920</Words>
  <Application>Microsoft Office PowerPoint</Application>
  <PresentationFormat>Widescreen</PresentationFormat>
  <Paragraphs>182</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Times New Roman</vt:lpstr>
      <vt:lpstr>Tw Cen MT</vt:lpstr>
      <vt:lpstr>Tw Cen MT Condensed</vt:lpstr>
      <vt:lpstr>Office Theme</vt:lpstr>
      <vt:lpstr>HOME-ARP AMERICAN RESCUE PLAN</vt:lpstr>
      <vt:lpstr>INFORMATIONAL SUMMARY</vt:lpstr>
      <vt:lpstr>THE HOME- AMERICAN RESCUE PLAN (ARP)</vt:lpstr>
      <vt:lpstr>HOME-ARP - CPD Notice 21-10</vt:lpstr>
      <vt:lpstr>HOME-ARP ALLOCATION</vt:lpstr>
      <vt:lpstr>APPLICATION PROCESS</vt:lpstr>
      <vt:lpstr>DEVELOPING THE HOME-ARP ALLOCATION PLAN</vt:lpstr>
      <vt:lpstr>COMPONENTS OF THE ALLOCATION PLAN</vt:lpstr>
      <vt:lpstr>CONSULTATION</vt:lpstr>
      <vt:lpstr>NEEDS ASSESSMENT AND GAP ANALYSIS</vt:lpstr>
      <vt:lpstr>HOME-ARP ACTIVITIES</vt:lpstr>
      <vt:lpstr>QUALIFYING POPULATIONS</vt:lpstr>
      <vt:lpstr>HOME ARP QUALIFYING POPULATIONS</vt:lpstr>
      <vt:lpstr>ELIGIBLE ACTIVITIES</vt:lpstr>
      <vt:lpstr>FIVE ELIGIBLE ACTIVITIES</vt:lpstr>
      <vt:lpstr>WHAT WAS CONSIDERED?</vt:lpstr>
      <vt:lpstr>RENTAL HOUSING</vt:lpstr>
      <vt:lpstr>TENANT BASED RENTAL ASSISTANCE</vt:lpstr>
      <vt:lpstr>SUPPORTIVE SERVICES</vt:lpstr>
      <vt:lpstr>NON- CONGREGATE SHELTER</vt:lpstr>
      <vt:lpstr>NONPROFIT OPERATING AND CAPACITY BUILDING ASSISTANCE</vt:lpstr>
      <vt:lpstr>ACTIVITY SPECIFIC REQUIREMENTS</vt:lpstr>
      <vt:lpstr>PREFERENCES/LIMITATIONS/METHODS OF PRIORITIZATION</vt:lpstr>
      <vt:lpstr>CITY OF NORMAN HOME ARP Allocation Plan Funding Summary</vt:lpstr>
      <vt:lpstr>NEXT STEPS OF THE ALLOCATION PLAN</vt:lpstr>
      <vt:lpstr>CITY OF NORMAN HOME ARP Allocation Plan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M&amp;L HOME-ARP</dc:title>
  <dc:creator>Jessica Lurz</dc:creator>
  <cp:lastModifiedBy>Lisa Krieg</cp:lastModifiedBy>
  <cp:revision>33</cp:revision>
  <dcterms:created xsi:type="dcterms:W3CDTF">2022-12-08T17:03:49Z</dcterms:created>
  <dcterms:modified xsi:type="dcterms:W3CDTF">2023-03-02T15:05:53Z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2022-03-29T00:00:00Z</vt:filetime>
  </property>
  <property fmtid="{D5CDD505-2E9C-101B-9397-08002B2CF9AE}" pid="3" name="Creator">
    <vt:lpwstr>Microsoft® PowerPoint® for Microsoft 365</vt:lpwstr>
  </property>
  <property fmtid="{D5CDD505-2E9C-101B-9397-08002B2CF9AE}" pid="4" name="LastSaved">
    <vt:filetime>2022-12-08T00:00:00Z</vt:filetime>
  </property>
  <property fmtid="{D5CDD505-2E9C-101B-9397-08002B2CF9AE}" pid="5" name="Producer">
    <vt:lpwstr>Microsoft® PowerPoint® for Microsoft 365</vt:lpwstr>
  </property>
</Properties>
</file>