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35"/>
  </p:notesMasterIdLst>
  <p:sldIdLst>
    <p:sldId id="257" r:id="rId4"/>
    <p:sldId id="285" r:id="rId5"/>
    <p:sldId id="258" r:id="rId6"/>
    <p:sldId id="278" r:id="rId7"/>
    <p:sldId id="313" r:id="rId8"/>
    <p:sldId id="326" r:id="rId9"/>
    <p:sldId id="321" r:id="rId10"/>
    <p:sldId id="317" r:id="rId11"/>
    <p:sldId id="319" r:id="rId12"/>
    <p:sldId id="323" r:id="rId13"/>
    <p:sldId id="307" r:id="rId14"/>
    <p:sldId id="305" r:id="rId15"/>
    <p:sldId id="306" r:id="rId16"/>
    <p:sldId id="328" r:id="rId17"/>
    <p:sldId id="329" r:id="rId18"/>
    <p:sldId id="308" r:id="rId19"/>
    <p:sldId id="309" r:id="rId20"/>
    <p:sldId id="331" r:id="rId21"/>
    <p:sldId id="332" r:id="rId22"/>
    <p:sldId id="333" r:id="rId23"/>
    <p:sldId id="330" r:id="rId24"/>
    <p:sldId id="312" r:id="rId25"/>
    <p:sldId id="325" r:id="rId26"/>
    <p:sldId id="318" r:id="rId27"/>
    <p:sldId id="294" r:id="rId28"/>
    <p:sldId id="334" r:id="rId29"/>
    <p:sldId id="335" r:id="rId30"/>
    <p:sldId id="300" r:id="rId31"/>
    <p:sldId id="302" r:id="rId32"/>
    <p:sldId id="303" r:id="rId33"/>
    <p:sldId id="276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5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AC17CE-7904-413D-83B3-391988F2E7DA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994D1F7-DEB4-4745-BF6E-6FF36057D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8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9478">
              <a:defRPr/>
            </a:pPr>
            <a:fld id="{A4D3F328-97D6-48B4-B3B1-F8F4006434F9}" type="slidenum">
              <a:rPr lang="en-US">
                <a:solidFill>
                  <a:prstClr val="black"/>
                </a:solidFill>
                <a:latin typeface="Calibri"/>
              </a:rPr>
              <a:pPr defTabSz="949478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735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4D1F7-DEB4-4745-BF6E-6FF36057DD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5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8969" indent="-28037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491" indent="-2242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087" indent="-2242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684" indent="-2242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281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5877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474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070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36A35-7AF6-4D78-A88F-306721002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8917" name="Header Placeholder 4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8969" indent="-28037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491" indent="-2242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087" indent="-2242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684" indent="-2242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281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5877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474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070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Norman CTP                                                               Subcommittee Meeting #3 - Needs and Projects           March 25, 2013</a:t>
            </a:r>
          </a:p>
        </p:txBody>
      </p:sp>
    </p:spTree>
    <p:extLst>
      <p:ext uri="{BB962C8B-B14F-4D97-AF65-F5344CB8AC3E}">
        <p14:creationId xmlns:p14="http://schemas.microsoft.com/office/powerpoint/2010/main" val="2675376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8969" indent="-28037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491" indent="-2242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087" indent="-2242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684" indent="-2242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281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5877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474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070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36A35-7AF6-4D78-A88F-306721002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8917" name="Header Placeholder 4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8969" indent="-28037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491" indent="-2242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087" indent="-2242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684" indent="-2242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281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5877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474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070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Norman CTP                                                               Subcommittee Meeting #3 - Needs and Projects           March 25, 2013</a:t>
            </a:r>
          </a:p>
        </p:txBody>
      </p:sp>
    </p:spTree>
    <p:extLst>
      <p:ext uri="{BB962C8B-B14F-4D97-AF65-F5344CB8AC3E}">
        <p14:creationId xmlns:p14="http://schemas.microsoft.com/office/powerpoint/2010/main" val="4125544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8969" indent="-28037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491" indent="-2242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087" indent="-2242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684" indent="-2242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281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5877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474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070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36A35-7AF6-4D78-A88F-306721002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8917" name="Header Placeholder 4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8969" indent="-28037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491" indent="-2242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087" indent="-2242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684" indent="-2242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281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5877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474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070" indent="-2242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Norman CTP                                                               Subcommittee Meeting #3 - Needs and Projects           March 25, 2013</a:t>
            </a:r>
          </a:p>
        </p:txBody>
      </p:sp>
    </p:spTree>
    <p:extLst>
      <p:ext uri="{BB962C8B-B14F-4D97-AF65-F5344CB8AC3E}">
        <p14:creationId xmlns:p14="http://schemas.microsoft.com/office/powerpoint/2010/main" val="3229574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A785-3AC1-4C37-9BB0-4DB6EBA0EA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5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F7-73CA-49D5-8646-050D8ADA0B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97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825ED-DA1F-48F3-A15E-6A06BF1852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7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B464-6F59-42CC-9382-5CA5BCCE6C1D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703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834E3-7288-4BDF-886F-3834FF644EE6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60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8F1C-B685-4C71-B17D-93F33535A318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58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79666-B9AB-44B5-BCC2-D5B75E6382D1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77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B73B-B737-40D9-A2E1-D9F2A9ADE882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041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BACB-F0E3-472C-94C6-608E8411B686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8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BE544-6933-4CEC-A458-3CDEA2251A35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46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55" indent="0">
              <a:buNone/>
              <a:defRPr sz="1600"/>
            </a:lvl2pPr>
            <a:lvl3pPr marL="1219110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D147-C3E7-4AF2-9AB0-3CB4FF88429D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8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6B56-A4FC-40EE-AADB-F72723E2ED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91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55" indent="0">
              <a:buNone/>
              <a:defRPr sz="3733"/>
            </a:lvl2pPr>
            <a:lvl3pPr marL="1219110" indent="0">
              <a:buNone/>
              <a:defRPr sz="3200"/>
            </a:lvl3pPr>
            <a:lvl4pPr marL="1828664" indent="0">
              <a:buNone/>
              <a:defRPr sz="2667"/>
            </a:lvl4pPr>
            <a:lvl5pPr marL="2438218" indent="0">
              <a:buNone/>
              <a:defRPr sz="2667"/>
            </a:lvl5pPr>
            <a:lvl6pPr marL="3047772" indent="0">
              <a:buNone/>
              <a:defRPr sz="2667"/>
            </a:lvl6pPr>
            <a:lvl7pPr marL="3657327" indent="0">
              <a:buNone/>
              <a:defRPr sz="2667"/>
            </a:lvl7pPr>
            <a:lvl8pPr marL="4266880" indent="0">
              <a:buNone/>
              <a:defRPr sz="2667"/>
            </a:lvl8pPr>
            <a:lvl9pPr marL="4876435" indent="0">
              <a:buNone/>
              <a:defRPr sz="2667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55" indent="0">
              <a:buNone/>
              <a:defRPr sz="1600"/>
            </a:lvl2pPr>
            <a:lvl3pPr marL="1219110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3C7ED-0473-48B9-A866-4311A83B5A44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876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1995-6931-4973-9C26-8DAD2DAC1D03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081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5A04E-89E9-4968-823C-FFC372580C12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04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FD59-88ED-4F9C-82C7-242EE8F265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12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6177C-AC10-4CAA-9FCE-8204986501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96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247C-EE20-468E-A89E-96BE4DB46C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7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58B5-3544-4C99-ADD7-86EC21BE49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86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9B2C-0FEA-4434-868A-429897FDBF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05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C5D47-7F32-4050-90F8-2557D68782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86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E68-A44D-4C0B-A49B-F40B0DED0E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6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5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7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2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14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6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1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C325-23F9-4C47-86F4-41026FF538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30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C3BF-7CC1-4E8E-A8B4-4F2398E9BE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22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7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F180-7AAC-4679-AD21-4CB2A8942B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4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A4F7-A161-48E9-845A-935CE91741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64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3768-F432-41AF-A7DD-CE24C84ACC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2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42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7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BD76-3E62-4D78-8B89-FCC6C84C04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84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33" b="1"/>
            </a:lvl4pPr>
            <a:lvl5pPr marL="2438098" indent="0">
              <a:buNone/>
              <a:defRPr sz="2133" b="1"/>
            </a:lvl5pPr>
            <a:lvl6pPr marL="3047620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1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33" b="1"/>
            </a:lvl4pPr>
            <a:lvl5pPr marL="2438098" indent="0">
              <a:buNone/>
              <a:defRPr sz="2133" b="1"/>
            </a:lvl5pPr>
            <a:lvl6pPr marL="3047620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1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FF8E-7725-483A-BAB0-C0BA3CFB08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5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29AE-C323-476A-953E-99B113E64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5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E7FE-4EA7-48EA-9424-55FC90AC2F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6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23" indent="0">
              <a:buNone/>
              <a:defRPr sz="1600"/>
            </a:lvl2pPr>
            <a:lvl3pPr marL="1219050" indent="0">
              <a:buNone/>
              <a:defRPr sz="1333"/>
            </a:lvl3pPr>
            <a:lvl4pPr marL="1828573" indent="0">
              <a:buNone/>
              <a:defRPr sz="1200"/>
            </a:lvl4pPr>
            <a:lvl5pPr marL="2438098" indent="0">
              <a:buNone/>
              <a:defRPr sz="1200"/>
            </a:lvl5pPr>
            <a:lvl6pPr marL="3047620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AC16-48AC-475F-AD6E-375E4F69F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9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23" indent="0">
              <a:buNone/>
              <a:defRPr sz="3733"/>
            </a:lvl2pPr>
            <a:lvl3pPr marL="1219050" indent="0">
              <a:buNone/>
              <a:defRPr sz="3200"/>
            </a:lvl3pPr>
            <a:lvl4pPr marL="1828573" indent="0">
              <a:buNone/>
              <a:defRPr sz="2667"/>
            </a:lvl4pPr>
            <a:lvl5pPr marL="2438098" indent="0">
              <a:buNone/>
              <a:defRPr sz="2667"/>
            </a:lvl5pPr>
            <a:lvl6pPr marL="3047620" indent="0">
              <a:buNone/>
              <a:defRPr sz="2667"/>
            </a:lvl6pPr>
            <a:lvl7pPr marL="3657143" indent="0">
              <a:buNone/>
              <a:defRPr sz="2667"/>
            </a:lvl7pPr>
            <a:lvl8pPr marL="4266667" indent="0">
              <a:buNone/>
              <a:defRPr sz="2667"/>
            </a:lvl8pPr>
            <a:lvl9pPr marL="4876191" indent="0">
              <a:buNone/>
              <a:defRPr sz="2667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23" indent="0">
              <a:buNone/>
              <a:defRPr sz="1600"/>
            </a:lvl2pPr>
            <a:lvl3pPr marL="1219050" indent="0">
              <a:buNone/>
              <a:defRPr sz="1333"/>
            </a:lvl3pPr>
            <a:lvl4pPr marL="1828573" indent="0">
              <a:buNone/>
              <a:defRPr sz="1200"/>
            </a:lvl4pPr>
            <a:lvl5pPr marL="2438098" indent="0">
              <a:buNone/>
              <a:defRPr sz="1200"/>
            </a:lvl5pPr>
            <a:lvl6pPr marL="3047620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0AB5-929F-4008-84CF-79236CA770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6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/>
            <a:fld id="{92DA1CCC-9089-41E2-BC68-2060170CF0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/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5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8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21905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1219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78" indent="-380953" algn="l" defTabSz="12190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1" indent="-304760" algn="l" defTabSz="1219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0" algn="l" defTabSz="12190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0" algn="l" defTabSz="121905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0" algn="l" defTabSz="1219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0" algn="l" defTabSz="1219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0" algn="l" defTabSz="1219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0" algn="l" defTabSz="1219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1AAF6-9C9B-478A-BE2B-0BD5E78379D9}" type="datetime1">
              <a:rPr lang="en-US" smtClean="0"/>
              <a:t>11/4/2022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4F986-84A2-4264-8B79-72D53E88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0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121911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00979-5680-4425-9505-D1D0BEA7A2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9D51-5EBA-4DBB-8D56-79727A3784A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8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21" r:id="rId12"/>
    <p:sldLayoutId id="2147483720" r:id="rId13"/>
  </p:sldLayoutIdLst>
  <p:hf hdr="0" ftr="0" dt="0"/>
  <p:txStyles>
    <p:titleStyle>
      <a:lvl1pPr algn="ctr" defTabSz="1219139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1" indent="-380982" algn="l" defTabSz="1219139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2.jp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2.jp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2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Planning commission"/>
          <p:cNvSpPr>
            <a:spLocks noGrp="1"/>
          </p:cNvSpPr>
          <p:nvPr>
            <p:ph type="ctrTitle"/>
          </p:nvPr>
        </p:nvSpPr>
        <p:spPr>
          <a:xfrm>
            <a:off x="553984" y="513015"/>
            <a:ext cx="10363200" cy="1543791"/>
          </a:xfrm>
        </p:spPr>
        <p:txBody>
          <a:bodyPr/>
          <a:lstStyle/>
          <a:p>
            <a:r>
              <a:rPr lang="en-US" b="1" dirty="0" smtClean="0"/>
              <a:t>CITY OF NORMAN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825237"/>
            <a:ext cx="9642368" cy="2958275"/>
          </a:xfrm>
        </p:spPr>
        <p:txBody>
          <a:bodyPr>
            <a:normAutofit fontScale="85000" lnSpcReduction="20000"/>
          </a:bodyPr>
          <a:lstStyle/>
          <a:p>
            <a:r>
              <a:rPr lang="en-US" sz="4400" cap="all" spc="-100" dirty="0">
                <a:solidFill>
                  <a:srgbClr val="1F497D"/>
                </a:solidFill>
                <a:ea typeface="+mj-ea"/>
                <a:cs typeface="+mj-cs"/>
              </a:rPr>
              <a:t>pre-proposal </a:t>
            </a:r>
            <a:r>
              <a:rPr lang="en-US" sz="4400" cap="all" spc="-100" dirty="0" smtClean="0">
                <a:solidFill>
                  <a:srgbClr val="1F497D"/>
                </a:solidFill>
                <a:ea typeface="+mj-ea"/>
                <a:cs typeface="+mj-cs"/>
              </a:rPr>
              <a:t>meeting</a:t>
            </a:r>
          </a:p>
          <a:p>
            <a:r>
              <a:rPr lang="en-US" sz="4400" cap="all" spc="-100" dirty="0" err="1" smtClean="0">
                <a:solidFill>
                  <a:srgbClr val="1F497D"/>
                </a:solidFill>
                <a:ea typeface="+mj-ea"/>
                <a:cs typeface="+mj-cs"/>
              </a:rPr>
              <a:t>Rfp</a:t>
            </a:r>
            <a:r>
              <a:rPr lang="en-US" sz="4400" cap="all" spc="-100" dirty="0" smtClean="0">
                <a:solidFill>
                  <a:srgbClr val="1F497D"/>
                </a:solidFill>
                <a:ea typeface="+mj-ea"/>
                <a:cs typeface="+mj-cs"/>
              </a:rPr>
              <a:t> 2223-29</a:t>
            </a:r>
          </a:p>
          <a:p>
            <a:r>
              <a:rPr lang="en-US" sz="4400" cap="all" spc="-100" dirty="0" smtClean="0">
                <a:solidFill>
                  <a:srgbClr val="1F497D"/>
                </a:solidFill>
                <a:ea typeface="+mj-ea"/>
                <a:cs typeface="+mj-cs"/>
              </a:rPr>
              <a:t>comprehensive plan and Master Plans</a:t>
            </a:r>
            <a:r>
              <a:rPr lang="en-US" sz="4400" cap="all" spc="-100" dirty="0">
                <a:solidFill>
                  <a:srgbClr val="1F497D"/>
                </a:solidFill>
                <a:ea typeface="+mj-ea"/>
                <a:cs typeface="+mj-cs"/>
              </a:rPr>
              <a:t/>
            </a:r>
            <a:br>
              <a:rPr lang="en-US" sz="4400" cap="all" spc="-100" dirty="0">
                <a:solidFill>
                  <a:srgbClr val="1F497D"/>
                </a:solidFill>
                <a:ea typeface="+mj-ea"/>
                <a:cs typeface="+mj-cs"/>
              </a:rPr>
            </a:br>
            <a:endParaRPr lang="en-US" sz="4400" cap="all" spc="-100" dirty="0" smtClean="0">
              <a:solidFill>
                <a:srgbClr val="1F497D"/>
              </a:solidFill>
              <a:ea typeface="+mj-ea"/>
              <a:cs typeface="+mj-cs"/>
            </a:endParaRPr>
          </a:p>
          <a:p>
            <a:r>
              <a:rPr lang="en-US" sz="4400" cap="all" spc="-100" smtClean="0">
                <a:solidFill>
                  <a:srgbClr val="1F497D"/>
                </a:solidFill>
                <a:ea typeface="+mj-ea"/>
                <a:cs typeface="+mj-cs"/>
              </a:rPr>
              <a:t>NOVEMBER 3, 2022</a:t>
            </a:r>
            <a:endParaRPr lang="en-US" sz="4400" cap="all" spc="-100" dirty="0">
              <a:solidFill>
                <a:srgbClr val="1F497D"/>
              </a:solidFill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City Master Plans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4420" y="1516539"/>
            <a:ext cx="10043160" cy="452596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Wastewater Master Plan – 2001 </a:t>
            </a:r>
          </a:p>
          <a:p>
            <a:r>
              <a:rPr lang="en-US" sz="3600" dirty="0" err="1" smtClean="0"/>
              <a:t>Stormwater</a:t>
            </a:r>
            <a:r>
              <a:rPr lang="en-US" sz="3600" dirty="0" smtClean="0"/>
              <a:t> Master Plan </a:t>
            </a:r>
            <a:r>
              <a:rPr lang="en-US" sz="3600" dirty="0"/>
              <a:t>– </a:t>
            </a:r>
            <a:r>
              <a:rPr lang="en-US" sz="3600" dirty="0" smtClean="0"/>
              <a:t>2009</a:t>
            </a:r>
          </a:p>
          <a:p>
            <a:r>
              <a:rPr lang="en-US" sz="3600" dirty="0"/>
              <a:t>Greenway Master Plan – 2009 </a:t>
            </a:r>
            <a:endParaRPr lang="en-US" sz="3600" dirty="0" smtClean="0"/>
          </a:p>
          <a:p>
            <a:r>
              <a:rPr lang="en-US" sz="3600" dirty="0"/>
              <a:t>Parks Master Plan – 2009</a:t>
            </a:r>
          </a:p>
          <a:p>
            <a:r>
              <a:rPr lang="en-US" sz="3600" dirty="0" smtClean="0"/>
              <a:t>Strategic Water Supply Plan </a:t>
            </a:r>
            <a:r>
              <a:rPr lang="en-US" sz="3600" dirty="0"/>
              <a:t>– </a:t>
            </a:r>
            <a:r>
              <a:rPr lang="en-US" sz="3600" dirty="0" smtClean="0"/>
              <a:t>2014 </a:t>
            </a:r>
          </a:p>
          <a:p>
            <a:r>
              <a:rPr lang="en-US" sz="3600" dirty="0"/>
              <a:t>Comprehensive Transportation Plan – 2014</a:t>
            </a:r>
          </a:p>
          <a:p>
            <a:r>
              <a:rPr lang="en-US" sz="3600" dirty="0" smtClean="0"/>
              <a:t>Wastewater Flow Monitoring &amp; </a:t>
            </a:r>
            <a:r>
              <a:rPr lang="en-US" sz="3600" dirty="0"/>
              <a:t>Modeling – 2018</a:t>
            </a:r>
            <a:endParaRPr lang="en-US" sz="3600" dirty="0" smtClean="0"/>
          </a:p>
          <a:p>
            <a:endParaRPr lang="en-US" sz="36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b="4312"/>
          <a:stretch>
            <a:fillRect/>
          </a:stretch>
        </p:blipFill>
        <p:spPr bwMode="auto">
          <a:xfrm>
            <a:off x="2858656" y="442782"/>
            <a:ext cx="18224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94" y="5048323"/>
            <a:ext cx="24098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>
            <a:spLocks noGrp="1"/>
          </p:cNvSpPr>
          <p:nvPr>
            <p:ph type="ctrTitle" idx="4294967295"/>
          </p:nvPr>
        </p:nvSpPr>
        <p:spPr>
          <a:xfrm>
            <a:off x="7366000" y="5140325"/>
            <a:ext cx="4826000" cy="990600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en-US" altLang="en-US" sz="2800" dirty="0"/>
              <a:t>The Norman Comprehensive</a:t>
            </a:r>
            <a:br>
              <a:rPr lang="en-US" altLang="en-US" sz="2800" dirty="0"/>
            </a:br>
            <a:r>
              <a:rPr lang="en-US" altLang="en-US" sz="2800" dirty="0"/>
              <a:t>Transportation Plan (CTP) </a:t>
            </a:r>
          </a:p>
        </p:txBody>
      </p:sp>
      <p:sp>
        <p:nvSpPr>
          <p:cNvPr id="10246" name="Subtitle 2"/>
          <p:cNvSpPr>
            <a:spLocks noGrp="1"/>
          </p:cNvSpPr>
          <p:nvPr>
            <p:ph type="subTitle" idx="4294967295"/>
          </p:nvPr>
        </p:nvSpPr>
        <p:spPr>
          <a:xfrm>
            <a:off x="8102600" y="6130925"/>
            <a:ext cx="4089400" cy="411163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US" sz="1800" dirty="0" smtClean="0"/>
              <a:t>Adopted by Norman City Council</a:t>
            </a:r>
          </a:p>
          <a:p>
            <a:pPr marL="0" indent="0" algn="ctr">
              <a:buNone/>
              <a:defRPr/>
            </a:pPr>
            <a:r>
              <a:rPr lang="en-US" sz="1800" dirty="0" smtClean="0"/>
              <a:t>April 2014</a:t>
            </a:r>
            <a:endParaRPr lang="en-US" sz="1800" dirty="0"/>
          </a:p>
        </p:txBody>
      </p:sp>
      <p:sp>
        <p:nvSpPr>
          <p:cNvPr id="24582" name="SessionQuestionData" hidden="1"/>
          <p:cNvSpPr txBox="1">
            <a:spLocks noChangeArrowheads="1"/>
          </p:cNvSpPr>
          <p:nvPr/>
        </p:nvSpPr>
        <p:spPr bwMode="auto">
          <a:xfrm>
            <a:off x="1524000" y="1"/>
            <a:ext cx="0" cy="978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&lt;?xml version="1.0"?&gt;&lt;AllQuestions /&gt;</a:t>
            </a:r>
          </a:p>
        </p:txBody>
      </p:sp>
      <p:sp>
        <p:nvSpPr>
          <p:cNvPr id="24583" name="SessionAnswerData" hidden="1"/>
          <p:cNvSpPr txBox="1">
            <a:spLocks noChangeArrowheads="1"/>
          </p:cNvSpPr>
          <p:nvPr/>
        </p:nvSpPr>
        <p:spPr bwMode="auto">
          <a:xfrm>
            <a:off x="2794000" y="1"/>
            <a:ext cx="0" cy="923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&lt;?xml version="1.0"?&gt;&lt;AllAnswers /&gt;</a:t>
            </a:r>
          </a:p>
        </p:txBody>
      </p:sp>
      <p:sp>
        <p:nvSpPr>
          <p:cNvPr id="24584" name="SessionResponseData" descr="&lt;?xml version=&quot;1.0&quot;?&gt;&lt;AllResponses /&gt;" hidden="1"/>
          <p:cNvSpPr txBox="1">
            <a:spLocks noChangeArrowheads="1"/>
          </p:cNvSpPr>
          <p:nvPr/>
        </p:nvSpPr>
        <p:spPr bwMode="auto">
          <a:xfrm>
            <a:off x="1524000" y="0"/>
            <a:ext cx="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4585" name="SessionPresentationSettingsData" hidden="1"/>
          <p:cNvSpPr txBox="1">
            <a:spLocks noChangeArrowheads="1"/>
          </p:cNvSpPr>
          <p:nvPr/>
        </p:nvSpPr>
        <p:spPr bwMode="auto">
          <a:xfrm>
            <a:off x="1524000" y="1"/>
            <a:ext cx="0" cy="9202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&lt;?xml version="1.0"?&gt;&lt;Settings&gt;&lt;answerBulletFormat&gt;Numeric&lt;/answerBulletFormat&gt;&lt;answerNowAutoInsert&gt;No&lt;/answerNowAutoInsert&gt;&lt;answerNowStyle&gt;Explosion&lt;/answerNowStyle&gt;&lt;answerNowText&gt;Answer Now&lt;/answerNowText&gt;&lt;chartColors&gt;Use PowerPoint Color Scheme&lt;/chartColors&gt;&lt;chartType&gt;Horizontal&lt;/chartType&gt;&lt;correctAnswerIndicator&gt;Checkmark&lt;/correctAnswerIndicator&gt;&lt;countdownAutoInsert&gt;No&lt;/countdownAutoInsert&gt;&lt;countdownSeconds&gt;10&lt;/countdownSeconds&gt;&lt;countdownSound&gt;TicToc.wav&lt;/countdownSound&gt;&lt;countdownStyle&gt;Box&lt;/countdownStyle&gt;&lt;gridAutoInsert&gt;No&lt;/gridAutoInsert&gt;&lt;gridFillStyle&gt;Answered&lt;/gridFillStyle&gt;&lt;gridFillColor&gt;0,0,0&lt;/gridFillColor&gt;&lt;gridOpacity&gt;100%&lt;/gridOpacity&gt;&lt;gridTextStyle&gt;Keypad #&lt;/gridTextStyle&gt;&lt;inputSource&gt;Response Devices&lt;/inputSource&gt;&lt;multipleResponseDivisor&gt;# of Responses&lt;/multipleResponseDivisor&gt;&lt;participantsLeaderBoard&gt;5&lt;/participantsLeaderBoard&gt;&lt;percentageDecimalPlaces&gt;0&lt;/percentageDecimalPlaces&gt;&lt;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responseCounterAutoInsert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&gt;No&lt;/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responseCounterAutoInsert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responseCounterStyle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&gt;Oval&lt;/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responseCounterStyle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responseCounterDisplayValue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&gt;# of Votes Received&lt;/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responseCounterDisplayValue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insertObjectUsingColor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&gt;Blue&lt;/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insertObjectUsingColor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showResults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showResults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teamColors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&gt;User Defined&lt;/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teamColors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&gt;None&lt;/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&gt;Voting pads only&lt;/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teamScoringDecimalPlaces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&gt;1&lt;/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teamScoringDecimalPlaces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teamIdentificationItem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teamIdentificationItem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teamsLeaderBoard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&gt;5&lt;/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teamsLeaderBoard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teamName1&gt;&lt;/teamName1&gt;&lt;teamName2&gt;&lt;/teamName2&gt;&lt;teamName3&gt;&lt;/teamName3&gt;&lt;teamName4&gt;&lt;/teamName4&gt;&lt;teamName5&gt;&lt;/teamName5&gt;&lt;teamName6&gt;&lt;/teamName6&gt;&lt;teamName7&gt;&lt;/teamName7&gt;&lt;teamName8&gt;&lt;/teamName8&gt;&lt;teamName9&gt;&lt;/teamName9&gt;&lt;teamName10&gt;&lt;/teamName10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showControlBar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&gt;Slides with Get Feedback Objects&lt;/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showControlBar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&gt;100&lt;/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defaultIncorrectPointValue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&gt;0&lt;/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defaultIncorrectPointValue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chartColor1&gt;187,224,227&lt;/chartColor1&gt;&lt;chartColor2&gt;51,51,153&lt;/chartColor2&gt;&lt;chartColor3&gt;0,153,153&lt;/chartColor3&gt;&lt;chartColor4&gt;153,204,0&lt;/chartColor4&gt;&lt;chartColor5&gt;128,128,128&lt;/chartColor5&gt;&lt;chartColor6&gt;0,0,0&lt;/chartColor6&gt;&lt;chartColor7&gt;0,102,204&lt;/chartColor7&gt;&lt;chartColor8&gt;204,204,255&lt;/chartColor8&gt;&lt;chartColor9&gt;255,0,0&lt;/chartColor9&gt;&lt;chartColor10&gt;255,255,0&lt;/chartColor10&gt;&lt;teamColor1&gt;187,224,227&lt;/teamColor1&gt;&lt;teamColor2&gt;51,51,153&lt;/teamColor2&gt;&lt;teamColor3&gt;0,153,153&lt;/teamColor3&gt;&lt;teamColor4&gt;153,204,0&lt;/teamColor4&gt;&lt;teamColor5&gt;128,128,128&lt;/teamColor5&gt;&lt;teamColor6&gt;0,0,0&lt;/teamColor6&gt;&lt;teamColor7&gt;0,102,204&lt;/teamColor7&gt;&lt;teamColor8&gt;204,204,255&lt;/teamColor8&gt;&lt;teamColor9&gt;255,0,0&lt;/teamColor9&gt;&lt;teamColor10&gt;255,255,0&lt;/teamColor10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questionSlideID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questionSlideID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controlBarState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&gt;Expanded&lt;/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controlBarState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isGridColorKnownColor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&gt;True&lt;/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isGridColorKnownColor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gridColorName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&gt;Yellow&lt;/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gridColorName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AutoRecTimeIntrvl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AutoRecTimeIntrvl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chartVotesView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&gt;Percentage&lt;/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chartVotesView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chartLabelsColor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&gt;0,0,0&lt;/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chartLabelsColor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isChartLabelColorKnownColor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&gt;True&lt;/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isChartLabelColorKnownColor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&gt;Black&lt;/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chartXAxisLabelType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&gt;Full Text&lt;/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chartXAxisLabelType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&gt;&lt;/Settings&gt;</a:t>
            </a:r>
          </a:p>
        </p:txBody>
      </p:sp>
      <p:sp>
        <p:nvSpPr>
          <p:cNvPr id="24586" name="Title 1"/>
          <p:cNvSpPr txBox="1">
            <a:spLocks/>
          </p:cNvSpPr>
          <p:nvPr/>
        </p:nvSpPr>
        <p:spPr bwMode="auto">
          <a:xfrm>
            <a:off x="6053580" y="5682741"/>
            <a:ext cx="5864226" cy="72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2458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30124" r="40045" b="28487"/>
          <a:stretch>
            <a:fillRect/>
          </a:stretch>
        </p:blipFill>
        <p:spPr bwMode="auto">
          <a:xfrm>
            <a:off x="7714384" y="442782"/>
            <a:ext cx="24098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9327" r="40482" b="27477"/>
          <a:stretch>
            <a:fillRect/>
          </a:stretch>
        </p:blipFill>
        <p:spPr bwMode="auto">
          <a:xfrm>
            <a:off x="5127625" y="442782"/>
            <a:ext cx="22383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39" y="456540"/>
            <a:ext cx="1295400" cy="23530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youcity.bombardier.com/attachments/idea_438_266_1339394366,2088_Belo_Horizont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78" y="1926960"/>
            <a:ext cx="6686802" cy="28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359740" y="3035419"/>
            <a:ext cx="2478404" cy="3387679"/>
            <a:chOff x="7235826" y="4442276"/>
            <a:chExt cx="1865504" cy="2311949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826" y="4442276"/>
              <a:ext cx="1865504" cy="231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996351" y="4868328"/>
              <a:ext cx="278606" cy="97631"/>
            </a:xfrm>
            <a:prstGeom prst="rect">
              <a:avLst/>
            </a:prstGeom>
            <a:solidFill>
              <a:srgbClr val="95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034338" y="6610856"/>
              <a:ext cx="576262" cy="111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228601"/>
            <a:ext cx="7742238" cy="1470025"/>
          </a:xfrm>
        </p:spPr>
        <p:txBody>
          <a:bodyPr>
            <a:normAutofit/>
          </a:bodyPr>
          <a:lstStyle/>
          <a:p>
            <a:pPr algn="ctr"/>
            <a:r>
              <a:rPr lang="en-US" altLang="en-US" sz="3800" dirty="0" err="1" smtClean="0"/>
              <a:t>Stormwater</a:t>
            </a:r>
            <a:r>
              <a:rPr lang="en-US" altLang="en-US" sz="3800" dirty="0" smtClean="0"/>
              <a:t> </a:t>
            </a:r>
            <a:r>
              <a:rPr lang="en-US" altLang="en-US" sz="3800" dirty="0"/>
              <a:t>Master </a:t>
            </a:r>
            <a:r>
              <a:rPr lang="en-US" altLang="en-US" sz="3800" dirty="0" smtClean="0"/>
              <a:t>Plan</a:t>
            </a:r>
            <a:r>
              <a:rPr lang="en-US" altLang="en-US" sz="4000" dirty="0" smtClean="0"/>
              <a:t> 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endParaRPr lang="en-US" altLang="en-US" sz="40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26575" y="4572000"/>
            <a:ext cx="6741621" cy="1752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i="1" dirty="0" smtClean="0">
                <a:solidFill>
                  <a:schemeClr val="tx1"/>
                </a:solidFill>
              </a:rPr>
              <a:t>Adopted by Norman City Council</a:t>
            </a:r>
            <a:endParaRPr lang="en-US" altLang="en-US" sz="2800" i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800" i="1" dirty="0">
                <a:solidFill>
                  <a:schemeClr val="tx1"/>
                </a:solidFill>
              </a:rPr>
              <a:t>	</a:t>
            </a:r>
            <a:r>
              <a:rPr lang="en-US" altLang="en-US" sz="2800" dirty="0">
                <a:solidFill>
                  <a:schemeClr val="tx1"/>
                </a:solidFill>
              </a:rPr>
              <a:t>			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November, </a:t>
            </a:r>
            <a:r>
              <a:rPr lang="en-US" altLang="en-US" sz="2800" dirty="0">
                <a:solidFill>
                  <a:schemeClr val="tx1"/>
                </a:solidFill>
              </a:rPr>
              <a:t>2009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5" y="1170711"/>
            <a:ext cx="6409112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5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45" y="836217"/>
            <a:ext cx="9690710" cy="539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43375"/>
            <a:ext cx="10972800" cy="1143000"/>
          </a:xfrm>
        </p:spPr>
        <p:txBody>
          <a:bodyPr/>
          <a:lstStyle/>
          <a:p>
            <a:pPr algn="ctr"/>
            <a:r>
              <a:rPr lang="en-US" altLang="en-US" dirty="0" smtClean="0"/>
              <a:t> </a:t>
            </a:r>
            <a:r>
              <a:rPr lang="en-US" altLang="en-US" dirty="0" err="1" smtClean="0"/>
              <a:t>Stormwater</a:t>
            </a:r>
            <a:r>
              <a:rPr lang="en-US" altLang="en-US" dirty="0"/>
              <a:t> </a:t>
            </a:r>
            <a:r>
              <a:rPr lang="en-US" altLang="en-US" dirty="0" smtClean="0"/>
              <a:t>Study </a:t>
            </a:r>
            <a:r>
              <a:rPr lang="en-US" altLang="en-US" dirty="0"/>
              <a:t>Areas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96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SessionQuestionData" hidden="1"/>
          <p:cNvSpPr txBox="1">
            <a:spLocks noChangeArrowheads="1"/>
          </p:cNvSpPr>
          <p:nvPr/>
        </p:nvSpPr>
        <p:spPr bwMode="auto">
          <a:xfrm>
            <a:off x="1524000" y="1"/>
            <a:ext cx="0" cy="978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&lt;?xml version="1.0"?&gt;&lt;AllQuestions /&gt;</a:t>
            </a:r>
          </a:p>
        </p:txBody>
      </p:sp>
      <p:sp>
        <p:nvSpPr>
          <p:cNvPr id="24583" name="SessionAnswerData" hidden="1"/>
          <p:cNvSpPr txBox="1">
            <a:spLocks noChangeArrowheads="1"/>
          </p:cNvSpPr>
          <p:nvPr/>
        </p:nvSpPr>
        <p:spPr bwMode="auto">
          <a:xfrm>
            <a:off x="2794000" y="1"/>
            <a:ext cx="0" cy="923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&lt;?xml version="1.0"?&gt;&lt;AllAnswers /&gt;</a:t>
            </a:r>
          </a:p>
        </p:txBody>
      </p:sp>
      <p:sp>
        <p:nvSpPr>
          <p:cNvPr id="24584" name="SessionResponseData" descr="&lt;?xml version=&quot;1.0&quot;?&gt;&lt;AllResponses /&gt;" hidden="1"/>
          <p:cNvSpPr txBox="1">
            <a:spLocks noChangeArrowheads="1"/>
          </p:cNvSpPr>
          <p:nvPr/>
        </p:nvSpPr>
        <p:spPr bwMode="auto">
          <a:xfrm>
            <a:off x="1524000" y="0"/>
            <a:ext cx="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4585" name="SessionPresentationSettingsData" hidden="1"/>
          <p:cNvSpPr txBox="1">
            <a:spLocks noChangeArrowheads="1"/>
          </p:cNvSpPr>
          <p:nvPr/>
        </p:nvSpPr>
        <p:spPr bwMode="auto">
          <a:xfrm>
            <a:off x="1524000" y="1"/>
            <a:ext cx="0" cy="9202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&lt;?xml version="1.0"?&gt;&lt;Settings&gt;&lt;answerBulletFormat&gt;Numeric&lt;/answerBulletFormat&gt;&lt;answerNowAutoInsert&gt;No&lt;/answerNowAutoInsert&gt;&lt;answerNowStyle&gt;Explosion&lt;/answerNowStyle&gt;&lt;answerNowText&gt;Answer Now&lt;/answerNowText&gt;&lt;chartColors&gt;Use PowerPoint Color Scheme&lt;/chartColors&gt;&lt;chartType&gt;Horizontal&lt;/chartType&gt;&lt;correctAnswerIndicator&gt;Checkmark&lt;/correctAnswerIndicator&gt;&lt;countdownAutoInsert&gt;No&lt;/countdownAutoInsert&gt;&lt;countdownSeconds&gt;10&lt;/countdownSeconds&gt;&lt;countdownSound&gt;TicToc.wav&lt;/countdownSound&gt;&lt;countdownStyle&gt;Box&lt;/countdownStyle&gt;&lt;gridAutoInsert&gt;No&lt;/gridAutoInsert&gt;&lt;gridFillStyle&gt;Answered&lt;/gridFillStyle&gt;&lt;gridFillColor&gt;0,0,0&lt;/gridFillColor&gt;&lt;gridOpacity&gt;100%&lt;/gridOpacity&gt;&lt;gridTextStyle&gt;Keypad #&lt;/gridTextStyle&gt;&lt;inputSource&gt;Response Devices&lt;/inputSource&gt;&lt;multipleResponseDivisor&gt;# of Responses&lt;/multipleResponseDivisor&gt;&lt;participantsLeaderBoard&gt;5&lt;/participantsLeaderBoard&gt;&lt;percentageDecimalPlaces&gt;0&lt;/percentageDecimalPlaces&gt;&lt;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responseCounterAutoInsert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&gt;No&lt;/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responseCounterAutoInsert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responseCounterStyle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&gt;Oval&lt;/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responseCounterStyle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responseCounterDisplayValue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&gt;# of Votes Received&lt;/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responseCounterDisplayValue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insertObjectUsingColor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&gt;Blue&lt;/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insertObjectUsingColor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showResults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showResults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teamColors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&gt;User Defined&lt;/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teamColors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&gt;None&lt;/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&gt;Voting pads only&lt;/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teamScoringDecimalPlaces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&gt;1&lt;/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teamScoringDecimalPlaces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teamIdentificationItem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teamIdentificationItem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teamsLeaderBoard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&gt;5&lt;/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teamsLeaderBoard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teamName1&gt;&lt;/teamName1&gt;&lt;teamName2&gt;&lt;/teamName2&gt;&lt;teamName3&gt;&lt;/teamName3&gt;&lt;teamName4&gt;&lt;/teamName4&gt;&lt;teamName5&gt;&lt;/teamName5&gt;&lt;teamName6&gt;&lt;/teamName6&gt;&lt;teamName7&gt;&lt;/teamName7&gt;&lt;teamName8&gt;&lt;/teamName8&gt;&lt;teamName9&gt;&lt;/teamName9&gt;&lt;teamName10&gt;&lt;/teamName10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showControlBar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&gt;Slides with Get Feedback Objects&lt;/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showControlBar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&gt;100&lt;/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defaultIncorrectPointValue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&gt;0&lt;/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defaultIncorrectPointValue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chartColor1&gt;187,224,227&lt;/chartColor1&gt;&lt;chartColor2&gt;51,51,153&lt;/chartColor2&gt;&lt;chartColor3&gt;0,153,153&lt;/chartColor3&gt;&lt;chartColor4&gt;153,204,0&lt;/chartColor4&gt;&lt;chartColor5&gt;128,128,128&lt;/chartColor5&gt;&lt;chartColor6&gt;0,0,0&lt;/chartColor6&gt;&lt;chartColor7&gt;0,102,204&lt;/chartColor7&gt;&lt;chartColor8&gt;204,204,255&lt;/chartColor8&gt;&lt;chartColor9&gt;255,0,0&lt;/chartColor9&gt;&lt;chartColor10&gt;255,255,0&lt;/chartColor10&gt;&lt;teamColor1&gt;187,224,227&lt;/teamColor1&gt;&lt;teamColor2&gt;51,51,153&lt;/teamColor2&gt;&lt;teamColor3&gt;0,153,153&lt;/teamColor3&gt;&lt;teamColor4&gt;153,204,0&lt;/teamColor4&gt;&lt;teamColor5&gt;128,128,128&lt;/teamColor5&gt;&lt;teamColor6&gt;0,0,0&lt;/teamColor6&gt;&lt;teamColor7&gt;0,102,204&lt;/teamColor7&gt;&lt;teamColor8&gt;204,204,255&lt;/teamColor8&gt;&lt;teamColor9&gt;255,0,0&lt;/teamColor9&gt;&lt;teamColor10&gt;255,255,0&lt;/teamColor10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questionSlideID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questionSlideID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controlBarState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&gt;Expanded&lt;/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controlBarState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isGridColorKnownColor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&gt;True&lt;/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isGridColorKnownColor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gridColorName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&gt;Yellow&lt;/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gridColorName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AutoRecTimeIntrvl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AutoRecTimeIntrvl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chartVotesView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&gt;Percentage&lt;/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chartVotesView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chartLabelsColor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&gt;0,0,0&lt;/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chartLabelsColor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isChartLabelColorKnownColor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&gt;True&lt;/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isChartLabelColorKnownColor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&gt;Black&lt;/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chartXAxisLabelType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&gt;Full Text&lt;/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chartXAxisLabelType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&gt;&lt;/Settings&gt;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499" y="407625"/>
            <a:ext cx="8057002" cy="60427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59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SessionQuestionData" hidden="1"/>
          <p:cNvSpPr txBox="1">
            <a:spLocks noChangeArrowheads="1"/>
          </p:cNvSpPr>
          <p:nvPr/>
        </p:nvSpPr>
        <p:spPr bwMode="auto">
          <a:xfrm>
            <a:off x="1524000" y="1"/>
            <a:ext cx="0" cy="978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&lt;?xml version="1.0"?&gt;&lt;AllQuestions /&gt;</a:t>
            </a:r>
          </a:p>
        </p:txBody>
      </p:sp>
      <p:sp>
        <p:nvSpPr>
          <p:cNvPr id="24583" name="SessionAnswerData" hidden="1"/>
          <p:cNvSpPr txBox="1">
            <a:spLocks noChangeArrowheads="1"/>
          </p:cNvSpPr>
          <p:nvPr/>
        </p:nvSpPr>
        <p:spPr bwMode="auto">
          <a:xfrm>
            <a:off x="2794000" y="1"/>
            <a:ext cx="0" cy="923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&lt;?xml version="1.0"?&gt;&lt;AllAnswers /&gt;</a:t>
            </a:r>
          </a:p>
        </p:txBody>
      </p:sp>
      <p:sp>
        <p:nvSpPr>
          <p:cNvPr id="24584" name="SessionResponseData" descr="&lt;?xml version=&quot;1.0&quot;?&gt;&lt;AllResponses /&gt;" hidden="1"/>
          <p:cNvSpPr txBox="1">
            <a:spLocks noChangeArrowheads="1"/>
          </p:cNvSpPr>
          <p:nvPr/>
        </p:nvSpPr>
        <p:spPr bwMode="auto">
          <a:xfrm>
            <a:off x="1524000" y="0"/>
            <a:ext cx="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4585" name="SessionPresentationSettingsData" hidden="1"/>
          <p:cNvSpPr txBox="1">
            <a:spLocks noChangeArrowheads="1"/>
          </p:cNvSpPr>
          <p:nvPr/>
        </p:nvSpPr>
        <p:spPr bwMode="auto">
          <a:xfrm>
            <a:off x="1524000" y="1"/>
            <a:ext cx="0" cy="9202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&lt;?xml version="1.0"?&gt;&lt;Settings&gt;&lt;answerBulletFormat&gt;Numeric&lt;/answerBulletFormat&gt;&lt;answerNowAutoInsert&gt;No&lt;/answerNowAutoInsert&gt;&lt;answerNowStyle&gt;Explosion&lt;/answerNowStyle&gt;&lt;answerNowText&gt;Answer Now&lt;/answerNowText&gt;&lt;chartColors&gt;Use PowerPoint Color Scheme&lt;/chartColors&gt;&lt;chartType&gt;Horizontal&lt;/chartType&gt;&lt;correctAnswerIndicator&gt;Checkmark&lt;/correctAnswerIndicator&gt;&lt;countdownAutoInsert&gt;No&lt;/countdownAutoInsert&gt;&lt;countdownSeconds&gt;10&lt;/countdownSeconds&gt;&lt;countdownSound&gt;TicToc.wav&lt;/countdownSound&gt;&lt;countdownStyle&gt;Box&lt;/countdownStyle&gt;&lt;gridAutoInsert&gt;No&lt;/gridAutoInsert&gt;&lt;gridFillStyle&gt;Answered&lt;/gridFillStyle&gt;&lt;gridFillColor&gt;0,0,0&lt;/gridFillColor&gt;&lt;gridOpacity&gt;100%&lt;/gridOpacity&gt;&lt;gridTextStyle&gt;Keypad #&lt;/gridTextStyle&gt;&lt;inputSource&gt;Response Devices&lt;/inputSource&gt;&lt;multipleResponseDivisor&gt;# of Responses&lt;/multipleResponseDivisor&gt;&lt;participantsLeaderBoard&gt;5&lt;/participantsLeaderBoard&gt;&lt;percentageDecimalPlaces&gt;0&lt;/percentageDecimalPlaces&gt;&lt;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responseCounterAutoInsert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&gt;No&lt;/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responseCounterAutoInsert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responseCounterStyle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&gt;Oval&lt;/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responseCounterStyle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responseCounterDisplayValue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&gt;# of Votes Received&lt;/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responseCounterDisplayValue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insertObjectUsingColor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&gt;Blue&lt;/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insertObjectUsingColor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showResults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showResults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teamColors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&gt;User Defined&lt;/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teamColors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&gt;None&lt;/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&gt;Voting pads only&lt;/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teamScoringDecimalPlaces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&gt;1&lt;/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teamScoringDecimalPlaces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teamIdentificationItem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teamIdentificationItem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teamsLeaderBoard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&gt;5&lt;/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teamsLeaderBoard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teamName1&gt;&lt;/teamName1&gt;&lt;teamName2&gt;&lt;/teamName2&gt;&lt;teamName3&gt;&lt;/teamName3&gt;&lt;teamName4&gt;&lt;/teamName4&gt;&lt;teamName5&gt;&lt;/teamName5&gt;&lt;teamName6&gt;&lt;/teamName6&gt;&lt;teamName7&gt;&lt;/teamName7&gt;&lt;teamName8&gt;&lt;/teamName8&gt;&lt;teamName9&gt;&lt;/teamName9&gt;&lt;teamName10&gt;&lt;/teamName10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showControlBar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&gt;Slides with Get Feedback Objects&lt;/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showControlBar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&gt;100&lt;/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defaultIncorrectPointValue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&gt;0&lt;/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defaultIncorrectPointValue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chartColor1&gt;187,224,227&lt;/chartColor1&gt;&lt;chartColor2&gt;51,51,153&lt;/chartColor2&gt;&lt;chartColor3&gt;0,153,153&lt;/chartColor3&gt;&lt;chartColor4&gt;153,204,0&lt;/chartColor4&gt;&lt;chartColor5&gt;128,128,128&lt;/chartColor5&gt;&lt;chartColor6&gt;0,0,0&lt;/chartColor6&gt;&lt;chartColor7&gt;0,102,204&lt;/chartColor7&gt;&lt;chartColor8&gt;204,204,255&lt;/chartColor8&gt;&lt;chartColor9&gt;255,0,0&lt;/chartColor9&gt;&lt;chartColor10&gt;255,255,0&lt;/chartColor10&gt;&lt;teamColor1&gt;187,224,227&lt;/teamColor1&gt;&lt;teamColor2&gt;51,51,153&lt;/teamColor2&gt;&lt;teamColor3&gt;0,153,153&lt;/teamColor3&gt;&lt;teamColor4&gt;153,204,0&lt;/teamColor4&gt;&lt;teamColor5&gt;128,128,128&lt;/teamColor5&gt;&lt;teamColor6&gt;0,0,0&lt;/teamColor6&gt;&lt;teamColor7&gt;0,102,204&lt;/teamColor7&gt;&lt;teamColor8&gt;204,204,255&lt;/teamColor8&gt;&lt;teamColor9&gt;255,0,0&lt;/teamColor9&gt;&lt;teamColor10&gt;255,255,0&lt;/teamColor10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displayAnswerImagesWithResponses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displayAnswerTextDuringVote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&gt;Yes&lt;/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displayAnswerTextWithResponses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questionSlideID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questionSlideID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controlBarState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&gt;Expanded&lt;/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controlBarState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isGridColorKnownColor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&gt;True&lt;/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isGridColorKnownColor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gridColorName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&gt;Yellow&lt;/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gridColorName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AutoRecTimeIntrvl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AutoRecTimeIntrvl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chartVotesView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&gt;Percentage&lt;/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chartVotesView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chartLabelsColor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&gt;0,0,0&lt;/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chartLabelsColor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isChartLabelColorKnownColor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&gt;True&lt;/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isChartLabelColorKnownColor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&gt;Black&lt;/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chartLabelColorName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chartXAxisLabelType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&gt;Full Text&lt;/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chartXAxisLabelType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&gt;&lt;/Settings&gt;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240" y="348930"/>
            <a:ext cx="8213521" cy="61601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27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276" y="192923"/>
            <a:ext cx="9117291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Key Word is </a:t>
            </a:r>
            <a:r>
              <a:rPr lang="en-US" sz="5900" b="1" u="sng" dirty="0"/>
              <a:t>MULTIMODAL</a:t>
            </a:r>
          </a:p>
        </p:txBody>
      </p:sp>
      <p:pic>
        <p:nvPicPr>
          <p:cNvPr id="6146" name="Picture 2" descr="http://www.centerfortheenvironment.org/tl_files/cfte/images/adult_child_bicyclists_greenway_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016426"/>
            <a:ext cx="2514599" cy="188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ityphile.com/photo/wp-content/uploads/2011/08/Bicyclist-at-Summer-Streets-6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66" y="1173633"/>
            <a:ext cx="2312301" cy="15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blog.pennlive.com/lvbreakingnews/2008/01/bicycli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73634"/>
            <a:ext cx="2514600" cy="18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balancebiketrainer.com/blog/wp-content/uploads/2011/03/kids_bik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51939"/>
            <a:ext cx="1514416" cy="166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rueziffra.com/wp-content/uploads/2011/06/Pedestrian_Crossing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83" y="4297833"/>
            <a:ext cx="3471085" cy="231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safety.fhwa.dot.gov/intersection/roundabouts/roundaboutsummit/images/rndabtapp80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16" y="4297833"/>
            <a:ext cx="1541460" cy="231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bwcharity.org.uk/sites/default/files/styles/lf_landing_page/public/RH-Wheelchair-on-pedestrian-stree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52" y="4934197"/>
            <a:ext cx="2345448" cy="166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visualizenashua.com/wp-content/uploads/2011/09/Commuter-Rail-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31" y="1171558"/>
            <a:ext cx="4097336" cy="307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s://www.ou.edu/content/parking/jcr%3acontent/lft_i_par/textimage_0/image.img.jpg/137901566412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81" y="4260664"/>
            <a:ext cx="638259" cy="6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630" y="2739272"/>
            <a:ext cx="2308206" cy="149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U:\Photos\CampusCorner\DSCF147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444" y="4260664"/>
            <a:ext cx="477794" cy="63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824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437" y="274638"/>
            <a:ext cx="10708850" cy="9445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 Key Concept is </a:t>
            </a:r>
            <a:r>
              <a:rPr lang="en-US" sz="4800" b="1" u="sng" dirty="0"/>
              <a:t>COMPLETE STREETS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78" y="1147356"/>
            <a:ext cx="828884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1708" y="6233565"/>
            <a:ext cx="203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 Lindsey Street</a:t>
            </a:r>
          </a:p>
        </p:txBody>
      </p:sp>
    </p:spTree>
    <p:extLst>
      <p:ext uri="{BB962C8B-B14F-4D97-AF65-F5344CB8AC3E}">
        <p14:creationId xmlns:p14="http://schemas.microsoft.com/office/powerpoint/2010/main" val="438649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68" y="527374"/>
            <a:ext cx="8968664" cy="5803253"/>
          </a:xfrm>
        </p:spPr>
      </p:pic>
    </p:spTree>
    <p:extLst>
      <p:ext uri="{BB962C8B-B14F-4D97-AF65-F5344CB8AC3E}">
        <p14:creationId xmlns:p14="http://schemas.microsoft.com/office/powerpoint/2010/main" val="104551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t="1293" r="1865" b="2418"/>
          <a:stretch/>
        </p:blipFill>
        <p:spPr>
          <a:xfrm>
            <a:off x="1557809" y="511592"/>
            <a:ext cx="9076382" cy="583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96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872" y="25333"/>
            <a:ext cx="8821461" cy="68160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87889" y="5278581"/>
            <a:ext cx="161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189.2 Sq. Mi.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8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025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4400" dirty="0" smtClean="0"/>
              <a:t> Solid Waste and Urban/Recycling Service Area</a:t>
            </a:r>
            <a:endParaRPr lang="en-US" alt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272" y="895869"/>
            <a:ext cx="5381457" cy="567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89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609600" y="45720"/>
            <a:ext cx="10972800" cy="1394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1219139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Reasons for a New Comprehensive Plan</a:t>
            </a:r>
            <a:endParaRPr lang="en-US" sz="4800" dirty="0"/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1266568" y="1524002"/>
            <a:ext cx="9658865" cy="4525963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 smtClean="0"/>
              <a:t>Current plan is 18 </a:t>
            </a:r>
            <a:r>
              <a:rPr lang="en-US" sz="4500" dirty="0"/>
              <a:t>years </a:t>
            </a:r>
            <a:r>
              <a:rPr lang="en-US" sz="4500" dirty="0" smtClean="0"/>
              <a:t>old and expires in 2025</a:t>
            </a:r>
            <a:endParaRPr lang="en-US" sz="4500" dirty="0"/>
          </a:p>
          <a:p>
            <a:r>
              <a:rPr lang="en-US" sz="4500" dirty="0"/>
              <a:t>Population and housing growth since 2000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4500" dirty="0"/>
              <a:t>2000 </a:t>
            </a:r>
            <a:r>
              <a:rPr lang="en-US" sz="4500" dirty="0" smtClean="0"/>
              <a:t>Population: </a:t>
            </a:r>
            <a:r>
              <a:rPr lang="en-US" sz="4500" dirty="0"/>
              <a:t>97,000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4500" dirty="0" smtClean="0"/>
              <a:t>2022 Population: 131,500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4500" dirty="0" smtClean="0"/>
              <a:t>36% Growth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4500" dirty="0" smtClean="0"/>
              <a:t>Population density of 735 people per square mile</a:t>
            </a:r>
            <a:endParaRPr lang="en-US" sz="4500" dirty="0"/>
          </a:p>
          <a:p>
            <a:r>
              <a:rPr lang="en-US" sz="4500" dirty="0" smtClean="0"/>
              <a:t>Numerous </a:t>
            </a:r>
            <a:r>
              <a:rPr lang="en-US" sz="4500" dirty="0"/>
              <a:t>Land Use Plan Amendments since </a:t>
            </a:r>
            <a:r>
              <a:rPr lang="en-US" sz="4500" dirty="0" smtClean="0"/>
              <a:t>adoption</a:t>
            </a:r>
            <a:endParaRPr lang="en-US" sz="4500" dirty="0"/>
          </a:p>
          <a:p>
            <a:r>
              <a:rPr lang="en-US" sz="4500" dirty="0" smtClean="0"/>
              <a:t>Increase </a:t>
            </a:r>
            <a:r>
              <a:rPr lang="en-US" sz="4500" dirty="0"/>
              <a:t>in </a:t>
            </a:r>
            <a:r>
              <a:rPr lang="en-US" sz="4500" dirty="0" smtClean="0"/>
              <a:t>multi-family/private student </a:t>
            </a:r>
            <a:r>
              <a:rPr lang="en-US" sz="4500" dirty="0"/>
              <a:t>h</a:t>
            </a:r>
            <a:r>
              <a:rPr lang="en-US" sz="4500" dirty="0" smtClean="0"/>
              <a:t>ousing units </a:t>
            </a:r>
            <a:r>
              <a:rPr lang="en-US" sz="4500" dirty="0"/>
              <a:t>construction in the last </a:t>
            </a:r>
            <a:r>
              <a:rPr lang="en-US" sz="4500" dirty="0" smtClean="0"/>
              <a:t>ten years, Core Area</a:t>
            </a:r>
          </a:p>
          <a:p>
            <a:r>
              <a:rPr lang="en-US" sz="4500" dirty="0" smtClean="0"/>
              <a:t>OTA Proposal for two Turnpikes </a:t>
            </a:r>
            <a:endParaRPr lang="en-US" sz="45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76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1302" b="11015"/>
          <a:stretch/>
        </p:blipFill>
        <p:spPr>
          <a:xfrm>
            <a:off x="1622742" y="451227"/>
            <a:ext cx="8946517" cy="5374538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598" y="5825765"/>
            <a:ext cx="5286804" cy="980219"/>
          </a:xfrm>
        </p:spPr>
        <p:txBody>
          <a:bodyPr>
            <a:normAutofit/>
            <a:scene3d>
              <a:camera prst="orthographicFront">
                <a:rot lat="0" lon="21299999" rev="0"/>
              </a:camera>
              <a:lightRig rig="threePt" dir="t"/>
            </a:scene3d>
          </a:bodyPr>
          <a:lstStyle/>
          <a:p>
            <a:r>
              <a:rPr lang="en-US" sz="4400" dirty="0" smtClean="0"/>
              <a:t>2023 Information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59" y="294589"/>
            <a:ext cx="9710551" cy="62688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0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209" y="856271"/>
            <a:ext cx="8649582" cy="514545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5520" y="6171686"/>
            <a:ext cx="260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Urban Service Area - Key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15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Goals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1" y="1624014"/>
            <a:ext cx="118059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D</a:t>
            </a:r>
            <a:r>
              <a:rPr lang="en-US" sz="3600" dirty="0" smtClean="0"/>
              <a:t>evelop </a:t>
            </a:r>
            <a:r>
              <a:rPr lang="en-US" sz="3600" dirty="0"/>
              <a:t>a Comprehensive Plan </a:t>
            </a:r>
            <a:r>
              <a:rPr lang="en-US" sz="3600" dirty="0" smtClean="0"/>
              <a:t>to  guide </a:t>
            </a:r>
            <a:r>
              <a:rPr lang="en-US" sz="3600" dirty="0"/>
              <a:t>future </a:t>
            </a:r>
            <a:r>
              <a:rPr lang="en-US" sz="3600" dirty="0" smtClean="0"/>
              <a:t>development in conjunction with incorporation of Comprehensive Transportation Plan, </a:t>
            </a:r>
            <a:r>
              <a:rPr lang="en-US" sz="3600" dirty="0" err="1" smtClean="0"/>
              <a:t>Stormwater</a:t>
            </a:r>
            <a:r>
              <a:rPr lang="en-US" sz="3600" dirty="0" smtClean="0"/>
              <a:t> Master Plan &amp; Utilities Master Plans</a:t>
            </a:r>
          </a:p>
          <a:p>
            <a:pPr marL="0" indent="0">
              <a:buNone/>
            </a:pPr>
            <a:endParaRPr lang="en-US" sz="3600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Plans &amp; Studies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6678" y="1600201"/>
            <a:ext cx="10091957" cy="4525963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Comprehensive Plan</a:t>
            </a:r>
          </a:p>
          <a:p>
            <a:r>
              <a:rPr lang="en-US" sz="3600" dirty="0" smtClean="0"/>
              <a:t>Housing Market Analysis</a:t>
            </a:r>
          </a:p>
          <a:p>
            <a:r>
              <a:rPr lang="en-US" sz="3600" dirty="0" smtClean="0"/>
              <a:t>Comprehensive Transportation Plan Update</a:t>
            </a:r>
          </a:p>
          <a:p>
            <a:r>
              <a:rPr lang="en-US" sz="3600" dirty="0" err="1" smtClean="0"/>
              <a:t>Stormwater</a:t>
            </a:r>
            <a:r>
              <a:rPr lang="en-US" sz="3600" dirty="0" smtClean="0"/>
              <a:t> Master Plan Update</a:t>
            </a:r>
          </a:p>
          <a:p>
            <a:r>
              <a:rPr lang="en-US" sz="3600" dirty="0" smtClean="0"/>
              <a:t>Water Hydraulic Modeling Update</a:t>
            </a:r>
          </a:p>
          <a:p>
            <a:r>
              <a:rPr lang="en-US" sz="3600" dirty="0" smtClean="0"/>
              <a:t>Wastewater Master Plan</a:t>
            </a:r>
          </a:p>
          <a:p>
            <a:r>
              <a:rPr lang="en-US" sz="3600" dirty="0" smtClean="0"/>
              <a:t>Sanitation Master Plan</a:t>
            </a:r>
            <a:endParaRPr lang="en-US" sz="36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Comprehensive Plan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6678" y="1600201"/>
            <a:ext cx="10091957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Both </a:t>
            </a:r>
            <a:r>
              <a:rPr lang="en-US" sz="3600" dirty="0"/>
              <a:t>a physical plan and a policy </a:t>
            </a:r>
            <a:r>
              <a:rPr lang="en-US" sz="3600" dirty="0" smtClean="0"/>
              <a:t>guide</a:t>
            </a:r>
            <a:endParaRPr lang="en-US" sz="3600" dirty="0"/>
          </a:p>
          <a:p>
            <a:r>
              <a:rPr lang="en-US" sz="3600" dirty="0" smtClean="0"/>
              <a:t>Executive </a:t>
            </a:r>
            <a:r>
              <a:rPr lang="en-US" sz="3600" dirty="0"/>
              <a:t>Summary </a:t>
            </a:r>
          </a:p>
          <a:p>
            <a:r>
              <a:rPr lang="en-US" sz="3600" dirty="0" smtClean="0"/>
              <a:t>Easily </a:t>
            </a:r>
            <a:r>
              <a:rPr lang="en-US" sz="3600" dirty="0"/>
              <a:t>distributed </a:t>
            </a:r>
          </a:p>
          <a:p>
            <a:r>
              <a:rPr lang="en-US" sz="3600" dirty="0" smtClean="0"/>
              <a:t>Paper </a:t>
            </a:r>
            <a:r>
              <a:rPr lang="en-US" sz="3600" dirty="0"/>
              <a:t>and digital format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6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Consultant Engagement Strategy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27463" y="1600201"/>
            <a:ext cx="10337074" cy="391419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Work with Steering Committee</a:t>
            </a:r>
          </a:p>
          <a:p>
            <a:r>
              <a:rPr lang="en-US" sz="3200" dirty="0" smtClean="0"/>
              <a:t>Innovative &amp; </a:t>
            </a:r>
            <a:r>
              <a:rPr lang="en-US" sz="3200" dirty="0"/>
              <a:t>c</a:t>
            </a:r>
            <a:r>
              <a:rPr lang="en-US" sz="3200" dirty="0" smtClean="0"/>
              <a:t>reative </a:t>
            </a:r>
            <a:r>
              <a:rPr lang="en-US" sz="3200" dirty="0"/>
              <a:t>a</a:t>
            </a:r>
            <a:r>
              <a:rPr lang="en-US" sz="3200" dirty="0" smtClean="0"/>
              <a:t>pproach to ensure participation</a:t>
            </a:r>
            <a:endParaRPr lang="en-US" sz="3200" dirty="0"/>
          </a:p>
          <a:p>
            <a:r>
              <a:rPr lang="en-US" sz="3200" dirty="0" smtClean="0"/>
              <a:t>Latest engagement techniques</a:t>
            </a:r>
          </a:p>
          <a:p>
            <a:r>
              <a:rPr lang="en-US" sz="3200" dirty="0" smtClean="0"/>
              <a:t>Develop </a:t>
            </a:r>
            <a:r>
              <a:rPr lang="en-US" sz="3200" dirty="0"/>
              <a:t>a public engagement strategy – </a:t>
            </a:r>
          </a:p>
          <a:p>
            <a:pPr lvl="1"/>
            <a:r>
              <a:rPr lang="en-US" sz="2666" dirty="0"/>
              <a:t>Citizen participation in various formats/venues throughout the process to </a:t>
            </a:r>
            <a:r>
              <a:rPr lang="en-US" sz="2666" dirty="0" smtClean="0"/>
              <a:t>engage </a:t>
            </a:r>
            <a:r>
              <a:rPr lang="en-US" sz="2666" dirty="0"/>
              <a:t>different demographics and geographic locations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200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Proposal Content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2"/>
            <a:r>
              <a:rPr lang="en-US" dirty="0" smtClean="0"/>
              <a:t>Transmittal </a:t>
            </a:r>
            <a:r>
              <a:rPr lang="en-US" dirty="0"/>
              <a:t>Letter</a:t>
            </a:r>
          </a:p>
          <a:p>
            <a:pPr lvl="2"/>
            <a:r>
              <a:rPr lang="en-US" dirty="0"/>
              <a:t>Table of Contents</a:t>
            </a:r>
          </a:p>
          <a:p>
            <a:pPr lvl="2"/>
            <a:r>
              <a:rPr lang="en-US" dirty="0"/>
              <a:t>Executive Summary</a:t>
            </a:r>
          </a:p>
          <a:p>
            <a:pPr lvl="2"/>
            <a:r>
              <a:rPr lang="en-US" dirty="0"/>
              <a:t>Project Approach</a:t>
            </a:r>
          </a:p>
          <a:p>
            <a:pPr lvl="2"/>
            <a:r>
              <a:rPr lang="en-US" dirty="0"/>
              <a:t>Public Participation Approach</a:t>
            </a:r>
          </a:p>
          <a:p>
            <a:pPr lvl="2"/>
            <a:r>
              <a:rPr lang="en-US" dirty="0"/>
              <a:t>Project Team</a:t>
            </a:r>
          </a:p>
          <a:p>
            <a:pPr lvl="2"/>
            <a:r>
              <a:rPr lang="en-US" dirty="0"/>
              <a:t>Experience of Project Team with same or similar Planning and Infrastructure Experience</a:t>
            </a:r>
          </a:p>
          <a:p>
            <a:pPr lvl="2"/>
            <a:r>
              <a:rPr lang="en-US" dirty="0"/>
              <a:t>Anticipated schedule</a:t>
            </a:r>
          </a:p>
          <a:p>
            <a:pPr lvl="2"/>
            <a:r>
              <a:rPr lang="en-US" dirty="0"/>
              <a:t>Appendices (misc., exhibits, illustrations, etc.)</a:t>
            </a:r>
          </a:p>
          <a:p>
            <a:pPr lvl="2"/>
            <a:r>
              <a:rPr lang="en-US" dirty="0"/>
              <a:t>Proof of Insurance</a:t>
            </a:r>
          </a:p>
          <a:p>
            <a:pPr lvl="2"/>
            <a:r>
              <a:rPr lang="en-US" dirty="0"/>
              <a:t>References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3" y="30448"/>
            <a:ext cx="12183687" cy="1874795"/>
          </a:xfrm>
        </p:spPr>
        <p:txBody>
          <a:bodyPr>
            <a:normAutofit/>
          </a:bodyPr>
          <a:lstStyle/>
          <a:p>
            <a:r>
              <a:rPr lang="en-US" sz="4800" dirty="0"/>
              <a:t>Norman Community History &amp; Background</a:t>
            </a:r>
          </a:p>
        </p:txBody>
      </p:sp>
      <p:sp>
        <p:nvSpPr>
          <p:cNvPr id="3" name="Rectangle 2"/>
          <p:cNvSpPr/>
          <p:nvPr/>
        </p:nvSpPr>
        <p:spPr>
          <a:xfrm>
            <a:off x="924888" y="1714171"/>
            <a:ext cx="103505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Established in 1889 and incorporated in 1891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Located </a:t>
            </a:r>
            <a:r>
              <a:rPr lang="en-US" sz="2800" dirty="0" smtClean="0"/>
              <a:t>in Oklahoma City Metro Area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Population </a:t>
            </a:r>
            <a:r>
              <a:rPr lang="en-US" sz="2800" dirty="0" smtClean="0"/>
              <a:t>- 131,500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Third </a:t>
            </a:r>
            <a:r>
              <a:rPr lang="en-US" sz="2800" dirty="0"/>
              <a:t>largest city in Oklahoma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189.2 </a:t>
            </a:r>
            <a:r>
              <a:rPr lang="en-US" sz="2800" dirty="0"/>
              <a:t>Square Miles, more than half is rural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University of Oklahoma (OU)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 smtClean="0"/>
              <a:t>Established </a:t>
            </a:r>
            <a:r>
              <a:rPr lang="en-US" sz="2800" dirty="0"/>
              <a:t>in 1890 </a:t>
            </a:r>
            <a:endParaRPr lang="en-US" sz="2800" dirty="0" smtClean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A</a:t>
            </a:r>
            <a:r>
              <a:rPr lang="en-US" sz="2800" dirty="0" smtClean="0"/>
              <a:t>pproximately 29,000 students, </a:t>
            </a:r>
            <a:r>
              <a:rPr lang="en-US" sz="2800" dirty="0"/>
              <a:t>2,400 faculty and 12,000 </a:t>
            </a:r>
            <a:r>
              <a:rPr lang="en-US" sz="2800" dirty="0" smtClean="0"/>
              <a:t>employees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 smtClean="0"/>
              <a:t>Southeastern Conference for athletics in 2025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Schedule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7703420"/>
              </p:ext>
            </p:extLst>
          </p:nvPr>
        </p:nvGraphicFramePr>
        <p:xfrm>
          <a:off x="1305887" y="1929472"/>
          <a:ext cx="9580227" cy="3644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8853">
                  <a:extLst>
                    <a:ext uri="{9D8B030D-6E8A-4147-A177-3AD203B41FA5}">
                      <a16:colId xmlns:a16="http://schemas.microsoft.com/office/drawing/2014/main" val="3904252921"/>
                    </a:ext>
                  </a:extLst>
                </a:gridCol>
                <a:gridCol w="4561374">
                  <a:extLst>
                    <a:ext uri="{9D8B030D-6E8A-4147-A177-3AD203B41FA5}">
                      <a16:colId xmlns:a16="http://schemas.microsoft.com/office/drawing/2014/main" val="961171611"/>
                    </a:ext>
                  </a:extLst>
                </a:gridCol>
              </a:tblGrid>
              <a:tr h="3003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Milestone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Schedule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9604959"/>
                  </a:ext>
                </a:extLst>
              </a:tr>
              <a:tr h="3003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RFP Released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September 30, 2022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9924774"/>
                  </a:ext>
                </a:extLst>
              </a:tr>
              <a:tr h="3003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*Pre-proposal Conference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October 13, 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2022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November 3,</a:t>
                      </a:r>
                      <a:r>
                        <a:rPr lang="en-US" sz="20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2022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0149773"/>
                  </a:ext>
                </a:extLst>
              </a:tr>
              <a:tr h="3003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Questions Due to the City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trike="sng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October 20, </a:t>
                      </a:r>
                      <a:r>
                        <a:rPr lang="en-US" sz="2000" strike="sng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2022</a:t>
                      </a:r>
                      <a:r>
                        <a:rPr lang="en-US" sz="2000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      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November 10,2022</a:t>
                      </a: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8384273"/>
                  </a:ext>
                </a:extLst>
              </a:tr>
              <a:tr h="3003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Responses Posted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trike="sng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October 28, </a:t>
                      </a:r>
                      <a:r>
                        <a:rPr lang="en-US" sz="2000" strike="sng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2022</a:t>
                      </a:r>
                      <a:r>
                        <a:rPr lang="en-US" sz="2000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      </a:t>
                      </a:r>
                      <a:r>
                        <a:rPr lang="en-US" sz="2000" b="1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November 16, 2022</a:t>
                      </a:r>
                      <a:endParaRPr lang="en-US" sz="2000" b="1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3790970"/>
                  </a:ext>
                </a:extLst>
              </a:tr>
              <a:tr h="3003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Proposals Due to the City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trike="sng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November 10, </a:t>
                      </a:r>
                      <a:r>
                        <a:rPr lang="en-US" sz="2000" strike="sng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2022</a:t>
                      </a:r>
                      <a:r>
                        <a:rPr lang="en-US" sz="2000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lang="en-US" sz="2000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1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December</a:t>
                      </a:r>
                      <a:r>
                        <a:rPr lang="en-US" sz="2000" b="1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1, 2022</a:t>
                      </a:r>
                      <a:endParaRPr lang="en-US" sz="2000" b="1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1715957"/>
                  </a:ext>
                </a:extLst>
              </a:tr>
              <a:tr h="3003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Proposal Evaluation and Interviews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trike="sng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November – December </a:t>
                      </a:r>
                      <a:r>
                        <a:rPr lang="en-US" sz="2000" strike="sng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December 2022 – January 2023</a:t>
                      </a:r>
                      <a:endParaRPr lang="en-US" sz="2000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4953045"/>
                  </a:ext>
                </a:extLst>
              </a:tr>
              <a:tr h="90097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Contract Negotiations and Contract Award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by City Council	 		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trike="sng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December 2022 – January </a:t>
                      </a:r>
                      <a:r>
                        <a:rPr lang="en-US" sz="2000" strike="sng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January – February 2023  </a:t>
                      </a:r>
                      <a:endParaRPr lang="en-US" sz="2000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31142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 OR COMMENTS?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05"/>
            <a:ext cx="10972800" cy="1663218"/>
          </a:xfrm>
        </p:spPr>
        <p:txBody>
          <a:bodyPr>
            <a:normAutofit/>
          </a:bodyPr>
          <a:lstStyle/>
          <a:p>
            <a:r>
              <a:rPr lang="en-US" dirty="0"/>
              <a:t>Norman </a:t>
            </a:r>
            <a:r>
              <a:rPr lang="en-US" dirty="0" smtClean="0"/>
              <a:t>Attractions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33995" y="1759611"/>
            <a:ext cx="103240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OU</a:t>
            </a:r>
            <a:r>
              <a:rPr lang="en-US" sz="2800" dirty="0"/>
              <a:t> Sporting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Sam </a:t>
            </a:r>
            <a:r>
              <a:rPr lang="en-US" sz="2800" dirty="0"/>
              <a:t>Noble Museum of Natural </a:t>
            </a:r>
            <a:r>
              <a:rPr lang="en-US" sz="2800" dirty="0" smtClean="0"/>
              <a:t>History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National Weather Center – Storm Prediction Center, National </a:t>
            </a:r>
            <a:r>
              <a:rPr lang="en-US" sz="2800" dirty="0" smtClean="0"/>
              <a:t>Severe </a:t>
            </a:r>
            <a:r>
              <a:rPr lang="en-US" sz="2800" dirty="0"/>
              <a:t>Storms Lab, National Oceanic Atmospheric </a:t>
            </a:r>
            <a:r>
              <a:rPr lang="en-US" sz="2800" dirty="0" smtClean="0"/>
              <a:t>Administration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Fred Jones Museum of </a:t>
            </a:r>
            <a:r>
              <a:rPr lang="en-US" sz="2800" dirty="0" smtClean="0"/>
              <a:t>Art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Second Friday Art 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Norman </a:t>
            </a:r>
            <a:r>
              <a:rPr lang="en-US" sz="2800" dirty="0"/>
              <a:t>Festivals – Norman Music Fest, Medieval Fair, National Weather Festival, Downtown Norman Fall </a:t>
            </a:r>
            <a:r>
              <a:rPr lang="en-US" sz="2800" dirty="0" smtClean="0"/>
              <a:t>Fest, Jazz in June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Norman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996" y="17894"/>
            <a:ext cx="5290457" cy="68423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42" y="616849"/>
            <a:ext cx="8707117" cy="5624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F986-84A2-4264-8B79-72D53E88E8C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45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Background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Norman 2025 Comprehensive Plan </a:t>
            </a:r>
            <a:r>
              <a:rPr lang="en-US" dirty="0"/>
              <a:t>– </a:t>
            </a:r>
            <a:r>
              <a:rPr lang="en-US" dirty="0" smtClean="0"/>
              <a:t>2004</a:t>
            </a:r>
          </a:p>
          <a:p>
            <a:r>
              <a:rPr lang="en-US" dirty="0" smtClean="0"/>
              <a:t>Zoning Ordinance </a:t>
            </a:r>
            <a:r>
              <a:rPr lang="en-US" dirty="0"/>
              <a:t>– </a:t>
            </a:r>
            <a:r>
              <a:rPr lang="en-US" dirty="0" smtClean="0"/>
              <a:t>1954/1973</a:t>
            </a:r>
          </a:p>
          <a:p>
            <a:r>
              <a:rPr lang="en-US" dirty="0" smtClean="0"/>
              <a:t>Subdivision Regulations </a:t>
            </a:r>
            <a:r>
              <a:rPr lang="en-US" dirty="0"/>
              <a:t>–</a:t>
            </a:r>
            <a:r>
              <a:rPr lang="en-US" dirty="0" smtClean="0"/>
              <a:t> 1957</a:t>
            </a:r>
          </a:p>
          <a:p>
            <a:r>
              <a:rPr lang="en-US" dirty="0" smtClean="0"/>
              <a:t>Housing Market </a:t>
            </a:r>
            <a:r>
              <a:rPr lang="en-US" dirty="0"/>
              <a:t>Analysis – </a:t>
            </a:r>
            <a:r>
              <a:rPr lang="en-US" dirty="0" smtClean="0"/>
              <a:t>2015</a:t>
            </a:r>
          </a:p>
          <a:p>
            <a:r>
              <a:rPr lang="en-US" dirty="0" err="1" smtClean="0"/>
              <a:t>PlanNorman</a:t>
            </a:r>
            <a:r>
              <a:rPr lang="en-US" dirty="0" smtClean="0"/>
              <a:t> 2018 – Not adopted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8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011" y="246029"/>
            <a:ext cx="9363979" cy="56141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10834" y="137463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670" y="586754"/>
            <a:ext cx="9568661" cy="56844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1428" y="6413160"/>
            <a:ext cx="41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 Zoning Districts with 5 Overlay Districts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9D51-5EBA-4DBB-8D56-79727A378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8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N PPT Template Red and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oN PPT Template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1769</Words>
  <Application>Microsoft Office PowerPoint</Application>
  <PresentationFormat>Widescreen</PresentationFormat>
  <Paragraphs>178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Courier New</vt:lpstr>
      <vt:lpstr>Times New Roman</vt:lpstr>
      <vt:lpstr>1_CoN PPT Template Red and Blue</vt:lpstr>
      <vt:lpstr>3_CoN PPT Template Blue</vt:lpstr>
      <vt:lpstr>1_Office Theme</vt:lpstr>
      <vt:lpstr>CITY OF NORMAN</vt:lpstr>
      <vt:lpstr>PowerPoint Presentation</vt:lpstr>
      <vt:lpstr>Norman Community History &amp; Background</vt:lpstr>
      <vt:lpstr>Norman Attractions</vt:lpstr>
      <vt:lpstr>City of Norman</vt:lpstr>
      <vt:lpstr>PowerPoint Presentation</vt:lpstr>
      <vt:lpstr>Planning Background</vt:lpstr>
      <vt:lpstr>PowerPoint Presentation</vt:lpstr>
      <vt:lpstr>PowerPoint Presentation</vt:lpstr>
      <vt:lpstr>Other City Master Plans</vt:lpstr>
      <vt:lpstr>The Norman Comprehensive Transportation Plan (CTP) </vt:lpstr>
      <vt:lpstr>Stormwater Master Plan  </vt:lpstr>
      <vt:lpstr> Stormwater Study Areas</vt:lpstr>
      <vt:lpstr>PowerPoint Presentation</vt:lpstr>
      <vt:lpstr>PowerPoint Presentation</vt:lpstr>
      <vt:lpstr>The Key Word is MULTIMODAL</vt:lpstr>
      <vt:lpstr>The Key Concept is COMPLETE STREETS</vt:lpstr>
      <vt:lpstr>PowerPoint Presentation</vt:lpstr>
      <vt:lpstr>PowerPoint Presentation</vt:lpstr>
      <vt:lpstr> Solid Waste and Urban/Recycling Service Area</vt:lpstr>
      <vt:lpstr>PowerPoint Presentation</vt:lpstr>
      <vt:lpstr>2023 Information</vt:lpstr>
      <vt:lpstr>PowerPoint Presentation</vt:lpstr>
      <vt:lpstr>PowerPoint Presentation</vt:lpstr>
      <vt:lpstr>Project Goals</vt:lpstr>
      <vt:lpstr>Plans &amp; Studies</vt:lpstr>
      <vt:lpstr>Comprehensive Plan</vt:lpstr>
      <vt:lpstr>Consultant Engagement Strategy</vt:lpstr>
      <vt:lpstr>Proposal Content</vt:lpstr>
      <vt:lpstr>Project Schedule</vt:lpstr>
      <vt:lpstr>QUESTIONS OR COMMENTS?</vt:lpstr>
    </vt:vector>
  </TitlesOfParts>
  <Company>City of Norman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NORMAN</dc:title>
  <dc:creator>Rick  Hoffstatter</dc:creator>
  <cp:lastModifiedBy>Jane Hudson</cp:lastModifiedBy>
  <cp:revision>112</cp:revision>
  <cp:lastPrinted>2022-10-13T12:55:08Z</cp:lastPrinted>
  <dcterms:created xsi:type="dcterms:W3CDTF">2021-11-17T17:29:12Z</dcterms:created>
  <dcterms:modified xsi:type="dcterms:W3CDTF">2022-11-04T13:22:39Z</dcterms:modified>
</cp:coreProperties>
</file>