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1008" r:id="rId3"/>
    <p:sldId id="258" r:id="rId4"/>
    <p:sldId id="259" r:id="rId5"/>
    <p:sldId id="260" r:id="rId6"/>
    <p:sldId id="359" r:id="rId7"/>
    <p:sldId id="1031" r:id="rId8"/>
    <p:sldId id="1041" r:id="rId9"/>
    <p:sldId id="1043" r:id="rId10"/>
    <p:sldId id="1047" r:id="rId11"/>
    <p:sldId id="1044" r:id="rId12"/>
    <p:sldId id="1045" r:id="rId13"/>
    <p:sldId id="1048" r:id="rId14"/>
    <p:sldId id="1046" r:id="rId15"/>
    <p:sldId id="1055" r:id="rId16"/>
    <p:sldId id="341" r:id="rId17"/>
    <p:sldId id="342" r:id="rId18"/>
    <p:sldId id="343" r:id="rId19"/>
    <p:sldId id="344" r:id="rId20"/>
    <p:sldId id="345" r:id="rId21"/>
    <p:sldId id="1014" r:id="rId22"/>
    <p:sldId id="337" r:id="rId23"/>
    <p:sldId id="335" r:id="rId24"/>
    <p:sldId id="338" r:id="rId25"/>
    <p:sldId id="339" r:id="rId26"/>
    <p:sldId id="1060" r:id="rId27"/>
    <p:sldId id="340" r:id="rId28"/>
    <p:sldId id="1056" r:id="rId29"/>
    <p:sldId id="1057" r:id="rId30"/>
    <p:sldId id="1058" r:id="rId31"/>
    <p:sldId id="1059" r:id="rId32"/>
    <p:sldId id="269" r:id="rId33"/>
    <p:sldId id="1050" r:id="rId34"/>
    <p:sldId id="348" r:id="rId35"/>
    <p:sldId id="1049" r:id="rId36"/>
    <p:sldId id="32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F4B23"/>
    <a:srgbClr val="CA673C"/>
    <a:srgbClr val="1A5632"/>
    <a:srgbClr val="1E3C55"/>
    <a:srgbClr val="008000"/>
    <a:srgbClr val="0000FF"/>
    <a:srgbClr val="A4CA5D"/>
    <a:srgbClr val="9D2A3B"/>
    <a:srgbClr val="507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5309" autoAdjust="0"/>
  </p:normalViewPr>
  <p:slideViewPr>
    <p:cSldViewPr snapToGrid="0">
      <p:cViewPr varScale="1">
        <p:scale>
          <a:sx n="103" d="100"/>
          <a:sy n="103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F2795-C1A4-4DCC-B14F-70088B751D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8B2387-17FB-456A-AC9A-44F393ED3B03}">
      <dgm:prSet/>
      <dgm:spPr/>
      <dgm:t>
        <a:bodyPr/>
        <a:lstStyle/>
        <a:p>
          <a:r>
            <a:rPr lang="en-US" dirty="0"/>
            <a:t>To objectively assess usage, satisfaction, and needs for a wide range of park and recreation facilities and programs</a:t>
          </a:r>
        </a:p>
      </dgm:t>
    </dgm:pt>
    <dgm:pt modelId="{418B6605-DCF4-43E1-9D64-5891DBE69ACF}" type="parTrans" cxnId="{7708A210-A328-4DE4-958F-E0E9FFB7F2B3}">
      <dgm:prSet/>
      <dgm:spPr/>
      <dgm:t>
        <a:bodyPr/>
        <a:lstStyle/>
        <a:p>
          <a:endParaRPr lang="en-US"/>
        </a:p>
      </dgm:t>
    </dgm:pt>
    <dgm:pt modelId="{DE041D7B-63DE-4FAC-8ABE-6C0908499893}" type="sibTrans" cxnId="{7708A210-A328-4DE4-958F-E0E9FFB7F2B3}">
      <dgm:prSet/>
      <dgm:spPr/>
      <dgm:t>
        <a:bodyPr/>
        <a:lstStyle/>
        <a:p>
          <a:endParaRPr lang="en-US"/>
        </a:p>
      </dgm:t>
    </dgm:pt>
    <dgm:pt modelId="{06D33775-8C5D-4DA8-899B-53262D3990B9}">
      <dgm:prSet/>
      <dgm:spPr/>
      <dgm:t>
        <a:bodyPr/>
        <a:lstStyle/>
        <a:p>
          <a:r>
            <a:rPr lang="en-US"/>
            <a:t>To help identify opportunities for the City to better serve the leisure and recreation needs of the community</a:t>
          </a:r>
        </a:p>
      </dgm:t>
    </dgm:pt>
    <dgm:pt modelId="{A783B47C-949D-4124-9967-4FAD47CD2969}" type="parTrans" cxnId="{5D173770-0837-4A4B-8742-2D8DF4E35A73}">
      <dgm:prSet/>
      <dgm:spPr/>
      <dgm:t>
        <a:bodyPr/>
        <a:lstStyle/>
        <a:p>
          <a:endParaRPr lang="en-US"/>
        </a:p>
      </dgm:t>
    </dgm:pt>
    <dgm:pt modelId="{7B9CE8F7-2F60-42F2-B058-6E6D7D851E6B}" type="sibTrans" cxnId="{5D173770-0837-4A4B-8742-2D8DF4E35A73}">
      <dgm:prSet/>
      <dgm:spPr/>
      <dgm:t>
        <a:bodyPr/>
        <a:lstStyle/>
        <a:p>
          <a:endParaRPr lang="en-US"/>
        </a:p>
      </dgm:t>
    </dgm:pt>
    <dgm:pt modelId="{456C3035-5D35-40AF-B7B1-7C3386C3AD84}" type="pres">
      <dgm:prSet presAssocID="{EB9F2795-C1A4-4DCC-B14F-70088B751D29}" presName="linear" presStyleCnt="0">
        <dgm:presLayoutVars>
          <dgm:animLvl val="lvl"/>
          <dgm:resizeHandles val="exact"/>
        </dgm:presLayoutVars>
      </dgm:prSet>
      <dgm:spPr/>
    </dgm:pt>
    <dgm:pt modelId="{006E5EC3-3098-4992-8222-2D70D5040BC5}" type="pres">
      <dgm:prSet presAssocID="{388B2387-17FB-456A-AC9A-44F393ED3B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F27455-B0B2-4C50-B4BF-980FFAA48ED0}" type="pres">
      <dgm:prSet presAssocID="{DE041D7B-63DE-4FAC-8ABE-6C0908499893}" presName="spacer" presStyleCnt="0"/>
      <dgm:spPr/>
    </dgm:pt>
    <dgm:pt modelId="{D2A3DCE9-9A72-4434-945C-05972B19D2E8}" type="pres">
      <dgm:prSet presAssocID="{06D33775-8C5D-4DA8-899B-53262D3990B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708A210-A328-4DE4-958F-E0E9FFB7F2B3}" srcId="{EB9F2795-C1A4-4DCC-B14F-70088B751D29}" destId="{388B2387-17FB-456A-AC9A-44F393ED3B03}" srcOrd="0" destOrd="0" parTransId="{418B6605-DCF4-43E1-9D64-5891DBE69ACF}" sibTransId="{DE041D7B-63DE-4FAC-8ABE-6C0908499893}"/>
    <dgm:cxn modelId="{5D173770-0837-4A4B-8742-2D8DF4E35A73}" srcId="{EB9F2795-C1A4-4DCC-B14F-70088B751D29}" destId="{06D33775-8C5D-4DA8-899B-53262D3990B9}" srcOrd="1" destOrd="0" parTransId="{A783B47C-949D-4124-9967-4FAD47CD2969}" sibTransId="{7B9CE8F7-2F60-42F2-B058-6E6D7D851E6B}"/>
    <dgm:cxn modelId="{AC81F9D3-78AE-4086-9FA3-BA20F61B325E}" type="presOf" srcId="{388B2387-17FB-456A-AC9A-44F393ED3B03}" destId="{006E5EC3-3098-4992-8222-2D70D5040BC5}" srcOrd="0" destOrd="0" presId="urn:microsoft.com/office/officeart/2005/8/layout/vList2"/>
    <dgm:cxn modelId="{53B495E4-ADB4-4080-91D1-12468CF5922B}" type="presOf" srcId="{06D33775-8C5D-4DA8-899B-53262D3990B9}" destId="{D2A3DCE9-9A72-4434-945C-05972B19D2E8}" srcOrd="0" destOrd="0" presId="urn:microsoft.com/office/officeart/2005/8/layout/vList2"/>
    <dgm:cxn modelId="{16E8A8E6-D116-4DAE-B119-785BE2739B18}" type="presOf" srcId="{EB9F2795-C1A4-4DCC-B14F-70088B751D29}" destId="{456C3035-5D35-40AF-B7B1-7C3386C3AD84}" srcOrd="0" destOrd="0" presId="urn:microsoft.com/office/officeart/2005/8/layout/vList2"/>
    <dgm:cxn modelId="{3EA5D303-3514-4FB7-8ED0-412B6D7677B8}" type="presParOf" srcId="{456C3035-5D35-40AF-B7B1-7C3386C3AD84}" destId="{006E5EC3-3098-4992-8222-2D70D5040BC5}" srcOrd="0" destOrd="0" presId="urn:microsoft.com/office/officeart/2005/8/layout/vList2"/>
    <dgm:cxn modelId="{82D958EF-5E7C-40E9-AC3B-2AA1475D1C74}" type="presParOf" srcId="{456C3035-5D35-40AF-B7B1-7C3386C3AD84}" destId="{97F27455-B0B2-4C50-B4BF-980FFAA48ED0}" srcOrd="1" destOrd="0" presId="urn:microsoft.com/office/officeart/2005/8/layout/vList2"/>
    <dgm:cxn modelId="{6FDF3067-A28F-4677-94A4-F9DAD453EC90}" type="presParOf" srcId="{456C3035-5D35-40AF-B7B1-7C3386C3AD84}" destId="{D2A3DCE9-9A72-4434-945C-05972B19D2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A3708-41C8-47D0-9A78-546594E535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4F9F8C-D94A-4182-8EDA-E4F17FFE751D}">
      <dgm:prSet/>
      <dgm:spPr/>
      <dgm:t>
        <a:bodyPr/>
        <a:lstStyle/>
        <a:p>
          <a:r>
            <a:rPr lang="en-US" b="1"/>
            <a:t>Survey Description</a:t>
          </a:r>
          <a:endParaRPr lang="en-US"/>
        </a:p>
      </dgm:t>
    </dgm:pt>
    <dgm:pt modelId="{1FD93A41-76DA-48A1-9361-48AFB840E8BF}" type="parTrans" cxnId="{D92234A6-88D5-4851-945D-920708E85382}">
      <dgm:prSet/>
      <dgm:spPr/>
      <dgm:t>
        <a:bodyPr/>
        <a:lstStyle/>
        <a:p>
          <a:endParaRPr lang="en-US"/>
        </a:p>
      </dgm:t>
    </dgm:pt>
    <dgm:pt modelId="{77DDF9E9-CF55-4F87-A9FA-41057037695A}" type="sibTrans" cxnId="{D92234A6-88D5-4851-945D-920708E85382}">
      <dgm:prSet/>
      <dgm:spPr/>
      <dgm:t>
        <a:bodyPr/>
        <a:lstStyle/>
        <a:p>
          <a:endParaRPr lang="en-US"/>
        </a:p>
      </dgm:t>
    </dgm:pt>
    <dgm:pt modelId="{325401DB-6A3C-4F23-B05D-AFCBA58DF2F0}">
      <dgm:prSet/>
      <dgm:spPr/>
      <dgm:t>
        <a:bodyPr/>
        <a:lstStyle/>
        <a:p>
          <a:r>
            <a:rPr lang="en-US" dirty="0"/>
            <a:t>Six-page survey</a:t>
          </a:r>
        </a:p>
      </dgm:t>
    </dgm:pt>
    <dgm:pt modelId="{D644ABF0-ECEC-42D1-92D8-5A29A033949E}" type="parTrans" cxnId="{996F93EB-C734-4EAC-8440-2DFD65EE0B0A}">
      <dgm:prSet/>
      <dgm:spPr/>
      <dgm:t>
        <a:bodyPr/>
        <a:lstStyle/>
        <a:p>
          <a:endParaRPr lang="en-US"/>
        </a:p>
      </dgm:t>
    </dgm:pt>
    <dgm:pt modelId="{C7E88F9E-87C6-48DF-A66A-512D4F0010AE}" type="sibTrans" cxnId="{996F93EB-C734-4EAC-8440-2DFD65EE0B0A}">
      <dgm:prSet/>
      <dgm:spPr/>
      <dgm:t>
        <a:bodyPr/>
        <a:lstStyle/>
        <a:p>
          <a:endParaRPr lang="en-US"/>
        </a:p>
      </dgm:t>
    </dgm:pt>
    <dgm:pt modelId="{323ECB83-54AD-487F-ACD4-E598B3AA98D1}">
      <dgm:prSet/>
      <dgm:spPr/>
      <dgm:t>
        <a:bodyPr/>
        <a:lstStyle/>
        <a:p>
          <a:r>
            <a:rPr lang="en-US" b="1"/>
            <a:t>Method of Administration</a:t>
          </a:r>
          <a:endParaRPr lang="en-US"/>
        </a:p>
      </dgm:t>
    </dgm:pt>
    <dgm:pt modelId="{4D0FE41E-093A-436D-8F9B-78ADA0561D45}" type="parTrans" cxnId="{D78AD935-3F3B-40E0-8605-A3698A6BF4EB}">
      <dgm:prSet/>
      <dgm:spPr/>
      <dgm:t>
        <a:bodyPr/>
        <a:lstStyle/>
        <a:p>
          <a:endParaRPr lang="en-US"/>
        </a:p>
      </dgm:t>
    </dgm:pt>
    <dgm:pt modelId="{791CBCCB-E8CE-495D-BBFC-1B0821F012FE}" type="sibTrans" cxnId="{D78AD935-3F3B-40E0-8605-A3698A6BF4EB}">
      <dgm:prSet/>
      <dgm:spPr/>
      <dgm:t>
        <a:bodyPr/>
        <a:lstStyle/>
        <a:p>
          <a:endParaRPr lang="en-US"/>
        </a:p>
      </dgm:t>
    </dgm:pt>
    <dgm:pt modelId="{8B9C43E0-5ACD-4504-8109-30C004DB7FE2}">
      <dgm:prSet/>
      <dgm:spPr/>
      <dgm:t>
        <a:bodyPr/>
        <a:lstStyle/>
        <a:p>
          <a:r>
            <a:rPr lang="en-US" dirty="0"/>
            <a:t>By mail and online to a random sample of households in the City</a:t>
          </a:r>
        </a:p>
      </dgm:t>
    </dgm:pt>
    <dgm:pt modelId="{36183ED0-1C13-44C7-B556-2B998C383B71}" type="parTrans" cxnId="{C474F04E-513D-4B37-971B-62C3EAC774DE}">
      <dgm:prSet/>
      <dgm:spPr/>
      <dgm:t>
        <a:bodyPr/>
        <a:lstStyle/>
        <a:p>
          <a:endParaRPr lang="en-US"/>
        </a:p>
      </dgm:t>
    </dgm:pt>
    <dgm:pt modelId="{5303B4D2-FCB3-4F40-8AF9-5E2F033840F1}" type="sibTrans" cxnId="{C474F04E-513D-4B37-971B-62C3EAC774DE}">
      <dgm:prSet/>
      <dgm:spPr/>
      <dgm:t>
        <a:bodyPr/>
        <a:lstStyle/>
        <a:p>
          <a:endParaRPr lang="en-US"/>
        </a:p>
      </dgm:t>
    </dgm:pt>
    <dgm:pt modelId="{23114E16-1AD8-4598-A75A-6AE0C3D47017}">
      <dgm:prSet/>
      <dgm:spPr/>
      <dgm:t>
        <a:bodyPr/>
        <a:lstStyle/>
        <a:p>
          <a:r>
            <a:rPr lang="en-US" dirty="0"/>
            <a:t>Each survey took approximately 15-20 minutes to complete</a:t>
          </a:r>
        </a:p>
      </dgm:t>
    </dgm:pt>
    <dgm:pt modelId="{6657E0F5-A5F0-4D14-939B-DEEC38183C99}" type="parTrans" cxnId="{10179C97-5090-4A4F-904C-87515692B1B9}">
      <dgm:prSet/>
      <dgm:spPr/>
      <dgm:t>
        <a:bodyPr/>
        <a:lstStyle/>
        <a:p>
          <a:endParaRPr lang="en-US"/>
        </a:p>
      </dgm:t>
    </dgm:pt>
    <dgm:pt modelId="{043521DF-08CB-4DA8-964E-9046D5E3A34F}" type="sibTrans" cxnId="{10179C97-5090-4A4F-904C-87515692B1B9}">
      <dgm:prSet/>
      <dgm:spPr/>
      <dgm:t>
        <a:bodyPr/>
        <a:lstStyle/>
        <a:p>
          <a:endParaRPr lang="en-US"/>
        </a:p>
      </dgm:t>
    </dgm:pt>
    <dgm:pt modelId="{2CEE27B1-B274-4471-B8E1-6B3DD3854322}">
      <dgm:prSet/>
      <dgm:spPr/>
      <dgm:t>
        <a:bodyPr/>
        <a:lstStyle/>
        <a:p>
          <a:r>
            <a:rPr lang="en-US" b="1"/>
            <a:t>Sample Size</a:t>
          </a:r>
          <a:endParaRPr lang="en-US"/>
        </a:p>
      </dgm:t>
    </dgm:pt>
    <dgm:pt modelId="{9AD59B5C-EACC-45F6-8A50-E691332D1E7D}" type="parTrans" cxnId="{94D4509E-5B69-442B-969C-341D7B3BB87F}">
      <dgm:prSet/>
      <dgm:spPr/>
      <dgm:t>
        <a:bodyPr/>
        <a:lstStyle/>
        <a:p>
          <a:endParaRPr lang="en-US"/>
        </a:p>
      </dgm:t>
    </dgm:pt>
    <dgm:pt modelId="{87EAEEA8-F1F2-42C9-B860-99A1067641EA}" type="sibTrans" cxnId="{94D4509E-5B69-442B-969C-341D7B3BB87F}">
      <dgm:prSet/>
      <dgm:spPr/>
      <dgm:t>
        <a:bodyPr/>
        <a:lstStyle/>
        <a:p>
          <a:endParaRPr lang="en-US"/>
        </a:p>
      </dgm:t>
    </dgm:pt>
    <dgm:pt modelId="{D3DAB098-9F37-4CBD-806F-4502C52A4CE1}">
      <dgm:prSet/>
      <dgm:spPr/>
      <dgm:t>
        <a:bodyPr/>
        <a:lstStyle/>
        <a:p>
          <a:r>
            <a:rPr lang="en-US" dirty="0"/>
            <a:t>417 completed surveys</a:t>
          </a:r>
        </a:p>
      </dgm:t>
    </dgm:pt>
    <dgm:pt modelId="{B3F3158B-B162-45D0-AC72-4463D9C2C6CB}" type="parTrans" cxnId="{6A5675AE-A6FE-41F9-ACBC-1E8A214A9377}">
      <dgm:prSet/>
      <dgm:spPr/>
      <dgm:t>
        <a:bodyPr/>
        <a:lstStyle/>
        <a:p>
          <a:endParaRPr lang="en-US"/>
        </a:p>
      </dgm:t>
    </dgm:pt>
    <dgm:pt modelId="{3557F0B2-CBEF-4091-A686-145EB0668F90}" type="sibTrans" cxnId="{6A5675AE-A6FE-41F9-ACBC-1E8A214A9377}">
      <dgm:prSet/>
      <dgm:spPr/>
      <dgm:t>
        <a:bodyPr/>
        <a:lstStyle/>
        <a:p>
          <a:endParaRPr lang="en-US"/>
        </a:p>
      </dgm:t>
    </dgm:pt>
    <dgm:pt modelId="{1FE4253F-BDE7-4997-BB9F-550B3084AE71}">
      <dgm:prSet/>
      <dgm:spPr/>
      <dgm:t>
        <a:bodyPr/>
        <a:lstStyle/>
        <a:p>
          <a:r>
            <a:rPr lang="en-US" b="1"/>
            <a:t>Margin of Error</a:t>
          </a:r>
          <a:endParaRPr lang="en-US"/>
        </a:p>
      </dgm:t>
    </dgm:pt>
    <dgm:pt modelId="{5191DB17-8A5A-4CF7-8D6D-522E73D69155}" type="parTrans" cxnId="{2E12F8C9-1D8A-4CDF-ACF5-0B3F8264B57D}">
      <dgm:prSet/>
      <dgm:spPr/>
      <dgm:t>
        <a:bodyPr/>
        <a:lstStyle/>
        <a:p>
          <a:endParaRPr lang="en-US"/>
        </a:p>
      </dgm:t>
    </dgm:pt>
    <dgm:pt modelId="{6C5D17C9-5AF7-4260-8E2A-D88E2D37920F}" type="sibTrans" cxnId="{2E12F8C9-1D8A-4CDF-ACF5-0B3F8264B57D}">
      <dgm:prSet/>
      <dgm:spPr/>
      <dgm:t>
        <a:bodyPr/>
        <a:lstStyle/>
        <a:p>
          <a:endParaRPr lang="en-US"/>
        </a:p>
      </dgm:t>
    </dgm:pt>
    <dgm:pt modelId="{7286C2B4-F6C6-47D2-BF78-C8530C668F78}">
      <dgm:prSet/>
      <dgm:spPr/>
      <dgm:t>
        <a:bodyPr/>
        <a:lstStyle/>
        <a:p>
          <a:r>
            <a:rPr lang="en-US" dirty="0"/>
            <a:t>+/- 4.8% at the 95% level of confidence</a:t>
          </a:r>
        </a:p>
      </dgm:t>
    </dgm:pt>
    <dgm:pt modelId="{373546B4-D149-49D1-A3F5-0F1D81EF9EC0}" type="parTrans" cxnId="{256E575F-7BE1-42A9-9A66-AC7AF80DE916}">
      <dgm:prSet/>
      <dgm:spPr/>
      <dgm:t>
        <a:bodyPr/>
        <a:lstStyle/>
        <a:p>
          <a:endParaRPr lang="en-US"/>
        </a:p>
      </dgm:t>
    </dgm:pt>
    <dgm:pt modelId="{E853FE84-40E6-41E7-9D73-1D55AE64DFA4}" type="sibTrans" cxnId="{256E575F-7BE1-42A9-9A66-AC7AF80DE916}">
      <dgm:prSet/>
      <dgm:spPr/>
      <dgm:t>
        <a:bodyPr/>
        <a:lstStyle/>
        <a:p>
          <a:endParaRPr lang="en-US"/>
        </a:p>
      </dgm:t>
    </dgm:pt>
    <dgm:pt modelId="{B4C805E1-89B0-4A9E-AC5A-84C0F9079EB0}" type="pres">
      <dgm:prSet presAssocID="{434A3708-41C8-47D0-9A78-546594E535A6}" presName="linear" presStyleCnt="0">
        <dgm:presLayoutVars>
          <dgm:animLvl val="lvl"/>
          <dgm:resizeHandles val="exact"/>
        </dgm:presLayoutVars>
      </dgm:prSet>
      <dgm:spPr/>
    </dgm:pt>
    <dgm:pt modelId="{945CB8B9-378A-4851-9D76-4EAD0EFBDEF0}" type="pres">
      <dgm:prSet presAssocID="{4C4F9F8C-D94A-4182-8EDA-E4F17FFE75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80B7CB-3EFB-49AA-9D03-44304EF10590}" type="pres">
      <dgm:prSet presAssocID="{4C4F9F8C-D94A-4182-8EDA-E4F17FFE751D}" presName="childText" presStyleLbl="revTx" presStyleIdx="0" presStyleCnt="4">
        <dgm:presLayoutVars>
          <dgm:bulletEnabled val="1"/>
        </dgm:presLayoutVars>
      </dgm:prSet>
      <dgm:spPr/>
    </dgm:pt>
    <dgm:pt modelId="{1F44D2BE-AF8C-45A4-8991-1D82ADB4EDDB}" type="pres">
      <dgm:prSet presAssocID="{323ECB83-54AD-487F-ACD4-E598B3AA98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539422-A7B6-4CA6-96BC-281799D04528}" type="pres">
      <dgm:prSet presAssocID="{323ECB83-54AD-487F-ACD4-E598B3AA98D1}" presName="childText" presStyleLbl="revTx" presStyleIdx="1" presStyleCnt="4">
        <dgm:presLayoutVars>
          <dgm:bulletEnabled val="1"/>
        </dgm:presLayoutVars>
      </dgm:prSet>
      <dgm:spPr/>
    </dgm:pt>
    <dgm:pt modelId="{58F52D81-ED33-47BB-9ADF-3DABC7DC6FA9}" type="pres">
      <dgm:prSet presAssocID="{2CEE27B1-B274-4471-B8E1-6B3DD38543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98F16A-78E7-4403-979F-F9515AFDBA87}" type="pres">
      <dgm:prSet presAssocID="{2CEE27B1-B274-4471-B8E1-6B3DD3854322}" presName="childText" presStyleLbl="revTx" presStyleIdx="2" presStyleCnt="4">
        <dgm:presLayoutVars>
          <dgm:bulletEnabled val="1"/>
        </dgm:presLayoutVars>
      </dgm:prSet>
      <dgm:spPr/>
    </dgm:pt>
    <dgm:pt modelId="{EC5ECF16-A9EC-41E5-81B3-CE10E20B8081}" type="pres">
      <dgm:prSet presAssocID="{1FE4253F-BDE7-4997-BB9F-550B3084AE7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A039BD7-7B54-4C57-93F8-225DDF03ADC1}" type="pres">
      <dgm:prSet presAssocID="{1FE4253F-BDE7-4997-BB9F-550B3084AE7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467D406-85F9-466C-87D6-265C89FE5396}" type="presOf" srcId="{325401DB-6A3C-4F23-B05D-AFCBA58DF2F0}" destId="{8C80B7CB-3EFB-49AA-9D03-44304EF10590}" srcOrd="0" destOrd="0" presId="urn:microsoft.com/office/officeart/2005/8/layout/vList2"/>
    <dgm:cxn modelId="{8E42BA0A-917E-4D46-A7D5-E31626762583}" type="presOf" srcId="{434A3708-41C8-47D0-9A78-546594E535A6}" destId="{B4C805E1-89B0-4A9E-AC5A-84C0F9079EB0}" srcOrd="0" destOrd="0" presId="urn:microsoft.com/office/officeart/2005/8/layout/vList2"/>
    <dgm:cxn modelId="{02AA161E-C688-4FE8-8447-2298645B543C}" type="presOf" srcId="{1FE4253F-BDE7-4997-BB9F-550B3084AE71}" destId="{EC5ECF16-A9EC-41E5-81B3-CE10E20B8081}" srcOrd="0" destOrd="0" presId="urn:microsoft.com/office/officeart/2005/8/layout/vList2"/>
    <dgm:cxn modelId="{9E2BD221-00ED-4D18-9405-15F216B1590F}" type="presOf" srcId="{2CEE27B1-B274-4471-B8E1-6B3DD3854322}" destId="{58F52D81-ED33-47BB-9ADF-3DABC7DC6FA9}" srcOrd="0" destOrd="0" presId="urn:microsoft.com/office/officeart/2005/8/layout/vList2"/>
    <dgm:cxn modelId="{48E57D22-E6CB-4F49-AD25-0C771FE6438E}" type="presOf" srcId="{23114E16-1AD8-4598-A75A-6AE0C3D47017}" destId="{31539422-A7B6-4CA6-96BC-281799D04528}" srcOrd="0" destOrd="1" presId="urn:microsoft.com/office/officeart/2005/8/layout/vList2"/>
    <dgm:cxn modelId="{E5112929-A867-42BD-B5A0-671134B316CA}" type="presOf" srcId="{7286C2B4-F6C6-47D2-BF78-C8530C668F78}" destId="{7A039BD7-7B54-4C57-93F8-225DDF03ADC1}" srcOrd="0" destOrd="0" presId="urn:microsoft.com/office/officeart/2005/8/layout/vList2"/>
    <dgm:cxn modelId="{D78AD935-3F3B-40E0-8605-A3698A6BF4EB}" srcId="{434A3708-41C8-47D0-9A78-546594E535A6}" destId="{323ECB83-54AD-487F-ACD4-E598B3AA98D1}" srcOrd="1" destOrd="0" parTransId="{4D0FE41E-093A-436D-8F9B-78ADA0561D45}" sibTransId="{791CBCCB-E8CE-495D-BBFC-1B0821F012FE}"/>
    <dgm:cxn modelId="{256E575F-7BE1-42A9-9A66-AC7AF80DE916}" srcId="{1FE4253F-BDE7-4997-BB9F-550B3084AE71}" destId="{7286C2B4-F6C6-47D2-BF78-C8530C668F78}" srcOrd="0" destOrd="0" parTransId="{373546B4-D149-49D1-A3F5-0F1D81EF9EC0}" sibTransId="{E853FE84-40E6-41E7-9D73-1D55AE64DFA4}"/>
    <dgm:cxn modelId="{C474F04E-513D-4B37-971B-62C3EAC774DE}" srcId="{323ECB83-54AD-487F-ACD4-E598B3AA98D1}" destId="{8B9C43E0-5ACD-4504-8109-30C004DB7FE2}" srcOrd="0" destOrd="0" parTransId="{36183ED0-1C13-44C7-B556-2B998C383B71}" sibTransId="{5303B4D2-FCB3-4F40-8AF9-5E2F033840F1}"/>
    <dgm:cxn modelId="{EA5EBF79-CF1D-4853-965C-13049A1DEC9C}" type="presOf" srcId="{8B9C43E0-5ACD-4504-8109-30C004DB7FE2}" destId="{31539422-A7B6-4CA6-96BC-281799D04528}" srcOrd="0" destOrd="0" presId="urn:microsoft.com/office/officeart/2005/8/layout/vList2"/>
    <dgm:cxn modelId="{10179C97-5090-4A4F-904C-87515692B1B9}" srcId="{323ECB83-54AD-487F-ACD4-E598B3AA98D1}" destId="{23114E16-1AD8-4598-A75A-6AE0C3D47017}" srcOrd="1" destOrd="0" parTransId="{6657E0F5-A5F0-4D14-939B-DEEC38183C99}" sibTransId="{043521DF-08CB-4DA8-964E-9046D5E3A34F}"/>
    <dgm:cxn modelId="{94D4509E-5B69-442B-969C-341D7B3BB87F}" srcId="{434A3708-41C8-47D0-9A78-546594E535A6}" destId="{2CEE27B1-B274-4471-B8E1-6B3DD3854322}" srcOrd="2" destOrd="0" parTransId="{9AD59B5C-EACC-45F6-8A50-E691332D1E7D}" sibTransId="{87EAEEA8-F1F2-42C9-B860-99A1067641EA}"/>
    <dgm:cxn modelId="{D92234A6-88D5-4851-945D-920708E85382}" srcId="{434A3708-41C8-47D0-9A78-546594E535A6}" destId="{4C4F9F8C-D94A-4182-8EDA-E4F17FFE751D}" srcOrd="0" destOrd="0" parTransId="{1FD93A41-76DA-48A1-9361-48AFB840E8BF}" sibTransId="{77DDF9E9-CF55-4F87-A9FA-41057037695A}"/>
    <dgm:cxn modelId="{6A5675AE-A6FE-41F9-ACBC-1E8A214A9377}" srcId="{2CEE27B1-B274-4471-B8E1-6B3DD3854322}" destId="{D3DAB098-9F37-4CBD-806F-4502C52A4CE1}" srcOrd="0" destOrd="0" parTransId="{B3F3158B-B162-45D0-AC72-4463D9C2C6CB}" sibTransId="{3557F0B2-CBEF-4091-A686-145EB0668F90}"/>
    <dgm:cxn modelId="{2E12F8C9-1D8A-4CDF-ACF5-0B3F8264B57D}" srcId="{434A3708-41C8-47D0-9A78-546594E535A6}" destId="{1FE4253F-BDE7-4997-BB9F-550B3084AE71}" srcOrd="3" destOrd="0" parTransId="{5191DB17-8A5A-4CF7-8D6D-522E73D69155}" sibTransId="{6C5D17C9-5AF7-4260-8E2A-D88E2D37920F}"/>
    <dgm:cxn modelId="{EC4622D4-3829-4894-9CEE-87454CBD5887}" type="presOf" srcId="{4C4F9F8C-D94A-4182-8EDA-E4F17FFE751D}" destId="{945CB8B9-378A-4851-9D76-4EAD0EFBDEF0}" srcOrd="0" destOrd="0" presId="urn:microsoft.com/office/officeart/2005/8/layout/vList2"/>
    <dgm:cxn modelId="{83BDF3DF-78AB-406E-A379-0E308B777540}" type="presOf" srcId="{323ECB83-54AD-487F-ACD4-E598B3AA98D1}" destId="{1F44D2BE-AF8C-45A4-8991-1D82ADB4EDDB}" srcOrd="0" destOrd="0" presId="urn:microsoft.com/office/officeart/2005/8/layout/vList2"/>
    <dgm:cxn modelId="{996F93EB-C734-4EAC-8440-2DFD65EE0B0A}" srcId="{4C4F9F8C-D94A-4182-8EDA-E4F17FFE751D}" destId="{325401DB-6A3C-4F23-B05D-AFCBA58DF2F0}" srcOrd="0" destOrd="0" parTransId="{D644ABF0-ECEC-42D1-92D8-5A29A033949E}" sibTransId="{C7E88F9E-87C6-48DF-A66A-512D4F0010AE}"/>
    <dgm:cxn modelId="{87B19BEF-1FB5-4BC9-BFAF-8528FE941552}" type="presOf" srcId="{D3DAB098-9F37-4CBD-806F-4502C52A4CE1}" destId="{FF98F16A-78E7-4403-979F-F9515AFDBA87}" srcOrd="0" destOrd="0" presId="urn:microsoft.com/office/officeart/2005/8/layout/vList2"/>
    <dgm:cxn modelId="{3485B60F-31AC-4A9B-B5C5-FACA92013171}" type="presParOf" srcId="{B4C805E1-89B0-4A9E-AC5A-84C0F9079EB0}" destId="{945CB8B9-378A-4851-9D76-4EAD0EFBDEF0}" srcOrd="0" destOrd="0" presId="urn:microsoft.com/office/officeart/2005/8/layout/vList2"/>
    <dgm:cxn modelId="{2F020F20-2FB4-4723-8CEC-7EDE97E89DC7}" type="presParOf" srcId="{B4C805E1-89B0-4A9E-AC5A-84C0F9079EB0}" destId="{8C80B7CB-3EFB-49AA-9D03-44304EF10590}" srcOrd="1" destOrd="0" presId="urn:microsoft.com/office/officeart/2005/8/layout/vList2"/>
    <dgm:cxn modelId="{75251ED4-537F-4D69-BDC4-93293DCAE91A}" type="presParOf" srcId="{B4C805E1-89B0-4A9E-AC5A-84C0F9079EB0}" destId="{1F44D2BE-AF8C-45A4-8991-1D82ADB4EDDB}" srcOrd="2" destOrd="0" presId="urn:microsoft.com/office/officeart/2005/8/layout/vList2"/>
    <dgm:cxn modelId="{2254437A-DA4A-450A-A903-6FEF01AB1D70}" type="presParOf" srcId="{B4C805E1-89B0-4A9E-AC5A-84C0F9079EB0}" destId="{31539422-A7B6-4CA6-96BC-281799D04528}" srcOrd="3" destOrd="0" presId="urn:microsoft.com/office/officeart/2005/8/layout/vList2"/>
    <dgm:cxn modelId="{028AE989-8764-485C-8A10-CFF69994A1EF}" type="presParOf" srcId="{B4C805E1-89B0-4A9E-AC5A-84C0F9079EB0}" destId="{58F52D81-ED33-47BB-9ADF-3DABC7DC6FA9}" srcOrd="4" destOrd="0" presId="urn:microsoft.com/office/officeart/2005/8/layout/vList2"/>
    <dgm:cxn modelId="{94ADA901-E414-4F3F-8636-6186C2AB5CB4}" type="presParOf" srcId="{B4C805E1-89B0-4A9E-AC5A-84C0F9079EB0}" destId="{FF98F16A-78E7-4403-979F-F9515AFDBA87}" srcOrd="5" destOrd="0" presId="urn:microsoft.com/office/officeart/2005/8/layout/vList2"/>
    <dgm:cxn modelId="{854B6CC0-E2D6-49D3-A74D-5C02140B9B62}" type="presParOf" srcId="{B4C805E1-89B0-4A9E-AC5A-84C0F9079EB0}" destId="{EC5ECF16-A9EC-41E5-81B3-CE10E20B8081}" srcOrd="6" destOrd="0" presId="urn:microsoft.com/office/officeart/2005/8/layout/vList2"/>
    <dgm:cxn modelId="{72DBDC7D-E609-4B2E-8426-2561BF231EC1}" type="presParOf" srcId="{B4C805E1-89B0-4A9E-AC5A-84C0F9079EB0}" destId="{7A039BD7-7B54-4C57-93F8-225DDF03ADC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E5EC3-3098-4992-8222-2D70D5040BC5}">
      <dsp:nvSpPr>
        <dsp:cNvPr id="0" name=""/>
        <dsp:cNvSpPr/>
      </dsp:nvSpPr>
      <dsp:spPr>
        <a:xfrm>
          <a:off x="0" y="203796"/>
          <a:ext cx="6797675" cy="2569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 objectively assess usage, satisfaction, and needs for a wide range of park and recreation facilities and programs</a:t>
          </a:r>
        </a:p>
      </dsp:txBody>
      <dsp:txXfrm>
        <a:off x="125424" y="329220"/>
        <a:ext cx="6546827" cy="2318471"/>
      </dsp:txXfrm>
    </dsp:sp>
    <dsp:sp modelId="{D2A3DCE9-9A72-4434-945C-05972B19D2E8}">
      <dsp:nvSpPr>
        <dsp:cNvPr id="0" name=""/>
        <dsp:cNvSpPr/>
      </dsp:nvSpPr>
      <dsp:spPr>
        <a:xfrm>
          <a:off x="0" y="2876796"/>
          <a:ext cx="6797675" cy="2569319"/>
        </a:xfrm>
        <a:prstGeom prst="roundRect">
          <a:avLst/>
        </a:prstGeom>
        <a:solidFill>
          <a:schemeClr val="accent2">
            <a:hueOff val="934598"/>
            <a:satOff val="34404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To help identify opportunities for the City to better serve the leisure and recreation needs of the community</a:t>
          </a:r>
        </a:p>
      </dsp:txBody>
      <dsp:txXfrm>
        <a:off x="125424" y="3002220"/>
        <a:ext cx="6546827" cy="2318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CB8B9-378A-4851-9D76-4EAD0EFBDEF0}">
      <dsp:nvSpPr>
        <dsp:cNvPr id="0" name=""/>
        <dsp:cNvSpPr/>
      </dsp:nvSpPr>
      <dsp:spPr>
        <a:xfrm>
          <a:off x="0" y="90756"/>
          <a:ext cx="6797675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Survey Description</a:t>
          </a:r>
          <a:endParaRPr lang="en-US" sz="2800" kern="1200"/>
        </a:p>
      </dsp:txBody>
      <dsp:txXfrm>
        <a:off x="32784" y="123540"/>
        <a:ext cx="6732107" cy="606012"/>
      </dsp:txXfrm>
    </dsp:sp>
    <dsp:sp modelId="{8C80B7CB-3EFB-49AA-9D03-44304EF10590}">
      <dsp:nvSpPr>
        <dsp:cNvPr id="0" name=""/>
        <dsp:cNvSpPr/>
      </dsp:nvSpPr>
      <dsp:spPr>
        <a:xfrm>
          <a:off x="0" y="762336"/>
          <a:ext cx="679767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Six-page survey</a:t>
          </a:r>
        </a:p>
      </dsp:txBody>
      <dsp:txXfrm>
        <a:off x="0" y="762336"/>
        <a:ext cx="6797675" cy="463680"/>
      </dsp:txXfrm>
    </dsp:sp>
    <dsp:sp modelId="{1F44D2BE-AF8C-45A4-8991-1D82ADB4EDDB}">
      <dsp:nvSpPr>
        <dsp:cNvPr id="0" name=""/>
        <dsp:cNvSpPr/>
      </dsp:nvSpPr>
      <dsp:spPr>
        <a:xfrm>
          <a:off x="0" y="1226016"/>
          <a:ext cx="6797675" cy="671580"/>
        </a:xfrm>
        <a:prstGeom prst="roundRect">
          <a:avLst/>
        </a:prstGeom>
        <a:solidFill>
          <a:schemeClr val="accent2">
            <a:hueOff val="311533"/>
            <a:satOff val="11468"/>
            <a:lumOff val="52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Method of Administration</a:t>
          </a:r>
          <a:endParaRPr lang="en-US" sz="2800" kern="1200"/>
        </a:p>
      </dsp:txBody>
      <dsp:txXfrm>
        <a:off x="32784" y="1258800"/>
        <a:ext cx="6732107" cy="606012"/>
      </dsp:txXfrm>
    </dsp:sp>
    <dsp:sp modelId="{31539422-A7B6-4CA6-96BC-281799D04528}">
      <dsp:nvSpPr>
        <dsp:cNvPr id="0" name=""/>
        <dsp:cNvSpPr/>
      </dsp:nvSpPr>
      <dsp:spPr>
        <a:xfrm>
          <a:off x="0" y="1897596"/>
          <a:ext cx="6797675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By mail and online to a random sample of households in the City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Each survey took approximately 15-20 minutes to complete</a:t>
          </a:r>
        </a:p>
      </dsp:txBody>
      <dsp:txXfrm>
        <a:off x="0" y="1897596"/>
        <a:ext cx="6797675" cy="1391040"/>
      </dsp:txXfrm>
    </dsp:sp>
    <dsp:sp modelId="{58F52D81-ED33-47BB-9ADF-3DABC7DC6FA9}">
      <dsp:nvSpPr>
        <dsp:cNvPr id="0" name=""/>
        <dsp:cNvSpPr/>
      </dsp:nvSpPr>
      <dsp:spPr>
        <a:xfrm>
          <a:off x="0" y="3288636"/>
          <a:ext cx="6797675" cy="671580"/>
        </a:xfrm>
        <a:prstGeom prst="roundRect">
          <a:avLst/>
        </a:prstGeom>
        <a:solidFill>
          <a:schemeClr val="accent2">
            <a:hueOff val="623065"/>
            <a:satOff val="22936"/>
            <a:lumOff val="104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Sample Size</a:t>
          </a:r>
          <a:endParaRPr lang="en-US" sz="2800" kern="1200"/>
        </a:p>
      </dsp:txBody>
      <dsp:txXfrm>
        <a:off x="32784" y="3321420"/>
        <a:ext cx="6732107" cy="606012"/>
      </dsp:txXfrm>
    </dsp:sp>
    <dsp:sp modelId="{FF98F16A-78E7-4403-979F-F9515AFDBA87}">
      <dsp:nvSpPr>
        <dsp:cNvPr id="0" name=""/>
        <dsp:cNvSpPr/>
      </dsp:nvSpPr>
      <dsp:spPr>
        <a:xfrm>
          <a:off x="0" y="3960216"/>
          <a:ext cx="679767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417 completed surveys</a:t>
          </a:r>
        </a:p>
      </dsp:txBody>
      <dsp:txXfrm>
        <a:off x="0" y="3960216"/>
        <a:ext cx="6797675" cy="463680"/>
      </dsp:txXfrm>
    </dsp:sp>
    <dsp:sp modelId="{EC5ECF16-A9EC-41E5-81B3-CE10E20B8081}">
      <dsp:nvSpPr>
        <dsp:cNvPr id="0" name=""/>
        <dsp:cNvSpPr/>
      </dsp:nvSpPr>
      <dsp:spPr>
        <a:xfrm>
          <a:off x="0" y="4423896"/>
          <a:ext cx="6797675" cy="671580"/>
        </a:xfrm>
        <a:prstGeom prst="roundRect">
          <a:avLst/>
        </a:prstGeom>
        <a:solidFill>
          <a:schemeClr val="accent2">
            <a:hueOff val="934598"/>
            <a:satOff val="34404"/>
            <a:lumOff val="1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Margin of Error</a:t>
          </a:r>
          <a:endParaRPr lang="en-US" sz="2800" kern="1200"/>
        </a:p>
      </dsp:txBody>
      <dsp:txXfrm>
        <a:off x="32784" y="4456680"/>
        <a:ext cx="6732107" cy="606012"/>
      </dsp:txXfrm>
    </dsp:sp>
    <dsp:sp modelId="{7A039BD7-7B54-4C57-93F8-225DDF03ADC1}">
      <dsp:nvSpPr>
        <dsp:cNvPr id="0" name=""/>
        <dsp:cNvSpPr/>
      </dsp:nvSpPr>
      <dsp:spPr>
        <a:xfrm>
          <a:off x="0" y="5095476"/>
          <a:ext cx="679767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+/- 4.8% at the 95% level of confidence</a:t>
          </a:r>
        </a:p>
      </dsp:txBody>
      <dsp:txXfrm>
        <a:off x="0" y="5095476"/>
        <a:ext cx="6797675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672A8-2D2B-4119-A4B5-79FD6104443E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9403A-3838-4406-8FB8-13C6C8F44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5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7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0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Waiting for Senior Wellness Center to open will help reduce that gap between the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8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4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2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 three choices align with the level of support shown for each of the top 3 items listed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9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9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11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6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2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STRONG DEMOGRAPHICS COMPARED TO CENSUS NUMBERS (INCOME/RACE/ETHNICITY).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43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FACILITIES: </a:t>
            </a:r>
            <a:r>
              <a:rPr lang="en-US" dirty="0"/>
              <a:t>82% gave excellent (24%) or good (58%) ratings (15% gave fair  and 3% gave poor rating)</a:t>
            </a:r>
          </a:p>
          <a:p>
            <a:r>
              <a:rPr lang="en-US" b="1" dirty="0"/>
              <a:t>PROGRAMS: </a:t>
            </a:r>
            <a:r>
              <a:rPr lang="en-US" dirty="0"/>
              <a:t>89% gave excellent (28%) or good (61%) ratings (9% gave fair  and 3% gave poor rating)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easy to draw lines from the amenities that topped the list to the programming respondents want and need – a good breakdown of responses that shows the continuity in responses and the thoughtfulness of respondents.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2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0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3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9403A-3838-4406-8FB8-13C6C8F445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DA377-1A46-44EB-9C3B-C7DFD9F2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6800" dirty="0"/>
              <a:t>2022 Community Interest and Opinion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BC182-2867-4F7A-941D-60B0F65F0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 ETC Institute</a:t>
            </a:r>
          </a:p>
        </p:txBody>
      </p:sp>
      <p:pic>
        <p:nvPicPr>
          <p:cNvPr id="5" name="Picture 4" descr="A red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ED84DF6-91AA-5E9B-2C49-F0F46BCE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C0D1FC6-352C-4C7D-825F-C4E2F6A80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C73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1AFC2C-CD98-4478-AB71-1A864026D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44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021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72D02-8B8E-ED72-088A-BB210DF2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39" y="0"/>
            <a:ext cx="8337722" cy="6333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45B3F-919F-05EF-C091-589F5A3EECC9}"/>
              </a:ext>
            </a:extLst>
          </p:cNvPr>
          <p:cNvSpPr txBox="1"/>
          <p:nvPr/>
        </p:nvSpPr>
        <p:spPr>
          <a:xfrm>
            <a:off x="9287199" y="1649605"/>
            <a:ext cx="23425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Average: 32%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D7490-E1B9-8BDB-65C6-DA1DDB251411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Participation programs are aligned with National Average</a:t>
            </a:r>
          </a:p>
        </p:txBody>
      </p:sp>
    </p:spTree>
    <p:extLst>
      <p:ext uri="{BB962C8B-B14F-4D97-AF65-F5344CB8AC3E}">
        <p14:creationId xmlns:p14="http://schemas.microsoft.com/office/powerpoint/2010/main" val="399729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2901B3-A6E0-9512-D736-4149A57E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21" y="0"/>
            <a:ext cx="8534557" cy="6324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76CC5-16C5-D393-D98C-7E35AF2F236F}"/>
              </a:ext>
            </a:extLst>
          </p:cNvPr>
          <p:cNvSpPr txBox="1"/>
          <p:nvPr/>
        </p:nvSpPr>
        <p:spPr>
          <a:xfrm>
            <a:off x="695649" y="1192405"/>
            <a:ext cx="1823128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National Average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Excellent: 25%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Good: 44%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CB834-7B08-CB62-4C2C-7DE0836C55DA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Overall ratings are significantly higher than National Average</a:t>
            </a:r>
          </a:p>
        </p:txBody>
      </p:sp>
    </p:spTree>
    <p:extLst>
      <p:ext uri="{BB962C8B-B14F-4D97-AF65-F5344CB8AC3E}">
        <p14:creationId xmlns:p14="http://schemas.microsoft.com/office/powerpoint/2010/main" val="273254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4960F-6621-08EF-2DB3-3A70710B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17" y="0"/>
            <a:ext cx="8424766" cy="632900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8378A5C-EB66-BF74-0E2C-4391233958B7}"/>
              </a:ext>
            </a:extLst>
          </p:cNvPr>
          <p:cNvSpPr/>
          <p:nvPr/>
        </p:nvSpPr>
        <p:spPr>
          <a:xfrm>
            <a:off x="2607493" y="3419475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7D8B9B-5159-DFB4-BBFA-6F9E0E60A8F7}"/>
              </a:ext>
            </a:extLst>
          </p:cNvPr>
          <p:cNvSpPr/>
          <p:nvPr/>
        </p:nvSpPr>
        <p:spPr>
          <a:xfrm>
            <a:off x="1940767" y="5410200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30DAEA-D180-2AD2-9CAF-D9409365C420}"/>
              </a:ext>
            </a:extLst>
          </p:cNvPr>
          <p:cNvSpPr/>
          <p:nvPr/>
        </p:nvSpPr>
        <p:spPr>
          <a:xfrm>
            <a:off x="1912192" y="1323975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CF91B91-D5FE-32EC-92D9-E27A20315F8C}"/>
              </a:ext>
            </a:extLst>
          </p:cNvPr>
          <p:cNvSpPr/>
          <p:nvPr/>
        </p:nvSpPr>
        <p:spPr>
          <a:xfrm>
            <a:off x="2083642" y="4114800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0741D7B-7957-5957-93FB-A368A07D2D2F}"/>
              </a:ext>
            </a:extLst>
          </p:cNvPr>
          <p:cNvSpPr/>
          <p:nvPr/>
        </p:nvSpPr>
        <p:spPr>
          <a:xfrm>
            <a:off x="1573121" y="3065420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A188A6-4B3B-1914-A804-1D9D1A3A1B35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Items highlighted received the highest level of importance ratings</a:t>
            </a:r>
          </a:p>
        </p:txBody>
      </p:sp>
    </p:spTree>
    <p:extLst>
      <p:ext uri="{BB962C8B-B14F-4D97-AF65-F5344CB8AC3E}">
        <p14:creationId xmlns:p14="http://schemas.microsoft.com/office/powerpoint/2010/main" val="26325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CF6816-06F0-F9CF-736E-429C680BC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121" y="0"/>
            <a:ext cx="8397757" cy="632423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A9C9A7D-F21B-4B1E-3BDF-DC2F9D816EE4}"/>
              </a:ext>
            </a:extLst>
          </p:cNvPr>
          <p:cNvSpPr/>
          <p:nvPr/>
        </p:nvSpPr>
        <p:spPr>
          <a:xfrm>
            <a:off x="1969342" y="1038225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C139490-5DB1-CD4F-8788-96413051D2F6}"/>
              </a:ext>
            </a:extLst>
          </p:cNvPr>
          <p:cNvSpPr/>
          <p:nvPr/>
        </p:nvSpPr>
        <p:spPr>
          <a:xfrm>
            <a:off x="2641787" y="1390650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B39A5B-2052-EAAC-2710-E9A0E76EC2AA}"/>
              </a:ext>
            </a:extLst>
          </p:cNvPr>
          <p:cNvSpPr/>
          <p:nvPr/>
        </p:nvSpPr>
        <p:spPr>
          <a:xfrm>
            <a:off x="1997917" y="1624945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6D9C8DD-44B6-9F7E-F060-BAC2E6CE500A}"/>
              </a:ext>
            </a:extLst>
          </p:cNvPr>
          <p:cNvSpPr/>
          <p:nvPr/>
        </p:nvSpPr>
        <p:spPr>
          <a:xfrm>
            <a:off x="1611221" y="2076450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19146D5-2526-392F-EF69-6DF2261C3DDF}"/>
              </a:ext>
            </a:extLst>
          </p:cNvPr>
          <p:cNvSpPr/>
          <p:nvPr/>
        </p:nvSpPr>
        <p:spPr>
          <a:xfrm>
            <a:off x="2106053" y="2445961"/>
            <a:ext cx="735291" cy="17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52708D-9846-D64C-C6CC-312F04A8CABF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Items with above average importance and below average satisfaction should receive the highest level of investment</a:t>
            </a:r>
          </a:p>
        </p:txBody>
      </p:sp>
    </p:spTree>
    <p:extLst>
      <p:ext uri="{BB962C8B-B14F-4D97-AF65-F5344CB8AC3E}">
        <p14:creationId xmlns:p14="http://schemas.microsoft.com/office/powerpoint/2010/main" val="60199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38FE0-43F8-3BEA-20D6-BFFC78D5B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381000"/>
            <a:ext cx="12202246" cy="5619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732F3D-BC3E-F131-FF87-5FAA3C4E4CBA}"/>
              </a:ext>
            </a:extLst>
          </p:cNvPr>
          <p:cNvSpPr/>
          <p:nvPr/>
        </p:nvSpPr>
        <p:spPr>
          <a:xfrm>
            <a:off x="-9525" y="3286126"/>
            <a:ext cx="12201525" cy="676274"/>
          </a:xfrm>
          <a:prstGeom prst="rect">
            <a:avLst/>
          </a:prstGeom>
          <a:solidFill>
            <a:srgbClr val="FFFF00">
              <a:alpha val="1882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67005-9841-187A-E8FD-CC61F152555B}"/>
              </a:ext>
            </a:extLst>
          </p:cNvPr>
          <p:cNvSpPr/>
          <p:nvPr/>
        </p:nvSpPr>
        <p:spPr>
          <a:xfrm>
            <a:off x="-9525" y="2752726"/>
            <a:ext cx="12201525" cy="533400"/>
          </a:xfrm>
          <a:prstGeom prst="rect">
            <a:avLst/>
          </a:prstGeom>
          <a:solidFill>
            <a:srgbClr val="FF00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96046-44E4-6DBD-5C60-E7C672D4E034}"/>
              </a:ext>
            </a:extLst>
          </p:cNvPr>
          <p:cNvSpPr/>
          <p:nvPr/>
        </p:nvSpPr>
        <p:spPr>
          <a:xfrm>
            <a:off x="-10246" y="3962400"/>
            <a:ext cx="12201525" cy="2038350"/>
          </a:xfrm>
          <a:prstGeom prst="rect">
            <a:avLst/>
          </a:prstGeom>
          <a:solidFill>
            <a:srgbClr val="00B050">
              <a:alpha val="1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C785F-F1E2-86EE-309C-350393339F83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IS Ratings above 0.1000 are high priorities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376650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AB9D2-CA35-7166-B461-36C11F46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470" y="0"/>
            <a:ext cx="8383060" cy="632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7A3F82-6947-9E84-381B-321761DA98FC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City and the University of Oklahoma are the primary recreation providers in the area</a:t>
            </a:r>
          </a:p>
        </p:txBody>
      </p:sp>
    </p:spTree>
    <p:extLst>
      <p:ext uri="{BB962C8B-B14F-4D97-AF65-F5344CB8AC3E}">
        <p14:creationId xmlns:p14="http://schemas.microsoft.com/office/powerpoint/2010/main" val="250661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 Priorities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Unmet Needs and Priorities for Programs</a:t>
            </a:r>
          </a:p>
        </p:txBody>
      </p:sp>
    </p:spTree>
    <p:extLst>
      <p:ext uri="{BB962C8B-B14F-4D97-AF65-F5344CB8AC3E}">
        <p14:creationId xmlns:p14="http://schemas.microsoft.com/office/powerpoint/2010/main" val="371526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E8D70-DDE1-8BDE-BA2C-5C562B0A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33" y="0"/>
            <a:ext cx="8338534" cy="63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EB96E-B20E-4274-922F-463F5CDC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890" y="0"/>
            <a:ext cx="8362220" cy="63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BD619-9D60-DAE8-1316-00E0B92F4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41" y="0"/>
            <a:ext cx="8432318" cy="6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5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0802AB3-2612-4383-BFA1-5973DEAB9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204686"/>
            <a:ext cx="12293600" cy="8545286"/>
          </a:xfrm>
          <a:prstGeom prst="rect">
            <a:avLst/>
          </a:prstGeom>
          <a:effectLst>
            <a:outerShdw blurRad="317500" sx="102000" sy="102000" algn="ctr" rotWithShape="0">
              <a:prstClr val="black">
                <a:alpha val="59000"/>
              </a:prstClr>
            </a:outerShdw>
            <a:softEdge rad="0"/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EC5F562-3901-4138-BDAB-D6CF707C4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086" y="5181402"/>
            <a:ext cx="4380125" cy="11303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0488" tIns="44450" rIns="90488" bIns="4445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 more than 35 years,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our mission </a:t>
            </a:r>
            <a:r>
              <a:rPr lang="en-US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has been to help municipal governments gather and use survey data to enhance organizational performance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763874" y="181174"/>
            <a:ext cx="5713166" cy="164592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lIns="90488" tIns="44450" rIns="90488" bIns="44450" anchor="t"/>
          <a:lstStyle/>
          <a:p>
            <a:pPr algn="ctr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ETC Institute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is a National Leader in Market Research for Local Governmental Organizations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56297" y="463750"/>
            <a:ext cx="2538904" cy="5930499"/>
          </a:xfrm>
          <a:prstGeom prst="rect">
            <a:avLst/>
          </a:prstGeom>
          <a:solidFill>
            <a:schemeClr val="tx2">
              <a:lumMod val="50000"/>
              <a:alpha val="39000"/>
            </a:schemeClr>
          </a:solidFill>
          <a:ln>
            <a:noFill/>
          </a:ln>
          <a:effectLst>
            <a:outerShdw blurRad="571500" sx="97000" sy="97000" algn="ctr" rotWithShape="0">
              <a:schemeClr val="tx2">
                <a:lumMod val="75000"/>
                <a:alpha val="13000"/>
              </a:schemeClr>
            </a:outerShdw>
            <a:softEdge rad="1117600"/>
          </a:effectLst>
        </p:spPr>
        <p:txBody>
          <a:bodyPr lIns="90488" tIns="44450" rIns="90488" bIns="44450" anchor="t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Since 2006,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ETC Institute Has,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In More Than 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1,000 Cities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</a:b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49 States,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Surveyed More Than </a:t>
            </a:r>
            <a:r>
              <a:rPr lang="en-US" sz="3000" b="1" dirty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3,000,000</a:t>
            </a:r>
            <a:r>
              <a:rPr lang="en-US" sz="3000" b="1" dirty="0">
                <a:ln w="0"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000" b="1" dirty="0">
                <a:ln w="0">
                  <a:solidFill>
                    <a:sysClr val="windowText" lastClr="000000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Persons.</a:t>
            </a:r>
          </a:p>
        </p:txBody>
      </p:sp>
    </p:spTree>
    <p:extLst>
      <p:ext uri="{BB962C8B-B14F-4D97-AF65-F5344CB8AC3E}">
        <p14:creationId xmlns:p14="http://schemas.microsoft.com/office/powerpoint/2010/main" val="35071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45888E-E275-CBB9-82FC-6B10FBAD0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09" y="0"/>
            <a:ext cx="8414982" cy="63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21B7B-B498-2525-7916-BF76737D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0"/>
            <a:ext cx="8465223" cy="6320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44507F-BD18-4D71-A480-D58E3DA14106}"/>
              </a:ext>
            </a:extLst>
          </p:cNvPr>
          <p:cNvSpPr txBox="1"/>
          <p:nvPr/>
        </p:nvSpPr>
        <p:spPr>
          <a:xfrm>
            <a:off x="8656667" y="1082168"/>
            <a:ext cx="3345404" cy="892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Top Priorities</a:t>
            </a:r>
          </a:p>
          <a:p>
            <a:pPr algn="ctr"/>
            <a:r>
              <a:rPr lang="en-US" sz="1600" dirty="0"/>
              <a:t>(high importance/higher unmet need)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C5DDB-BC16-43DC-B156-5962281C3B76}"/>
              </a:ext>
            </a:extLst>
          </p:cNvPr>
          <p:cNvSpPr txBox="1"/>
          <p:nvPr/>
        </p:nvSpPr>
        <p:spPr>
          <a:xfrm>
            <a:off x="8656667" y="2057979"/>
            <a:ext cx="3345404" cy="1384995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Continued </a:t>
            </a:r>
          </a:p>
          <a:p>
            <a:pPr algn="ctr"/>
            <a:r>
              <a:rPr lang="en-US" sz="3600" b="1" dirty="0"/>
              <a:t>Emphasis</a:t>
            </a:r>
          </a:p>
          <a:p>
            <a:pPr algn="ctr"/>
            <a:r>
              <a:rPr lang="en-US" sz="1200" dirty="0"/>
              <a:t>(high importance/lower unmet need)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D5F27-AB6A-45BE-81DB-B3F4AF0BA535}"/>
              </a:ext>
            </a:extLst>
          </p:cNvPr>
          <p:cNvSpPr txBox="1"/>
          <p:nvPr/>
        </p:nvSpPr>
        <p:spPr>
          <a:xfrm>
            <a:off x="8679913" y="3679330"/>
            <a:ext cx="3342486" cy="193899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Lower </a:t>
            </a:r>
          </a:p>
          <a:p>
            <a:pPr algn="ctr"/>
            <a:r>
              <a:rPr lang="en-US" sz="3600" b="1" dirty="0"/>
              <a:t>Immediate </a:t>
            </a:r>
          </a:p>
          <a:p>
            <a:pPr algn="ctr"/>
            <a:r>
              <a:rPr lang="en-US" sz="3600" b="1" dirty="0"/>
              <a:t>Need</a:t>
            </a:r>
          </a:p>
          <a:p>
            <a:pPr algn="ctr"/>
            <a:r>
              <a:rPr lang="en-US" sz="1200" dirty="0"/>
              <a:t>(lower importance/lower unmet need)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BE867DF-6642-4B94-A58B-86B6238F9138}"/>
              </a:ext>
            </a:extLst>
          </p:cNvPr>
          <p:cNvSpPr/>
          <p:nvPr/>
        </p:nvSpPr>
        <p:spPr>
          <a:xfrm>
            <a:off x="8343861" y="751222"/>
            <a:ext cx="289560" cy="15544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11CD592-8EE5-4739-AF57-910D9D41E0A5}"/>
              </a:ext>
            </a:extLst>
          </p:cNvPr>
          <p:cNvSpPr/>
          <p:nvPr/>
        </p:nvSpPr>
        <p:spPr>
          <a:xfrm>
            <a:off x="8343861" y="2310079"/>
            <a:ext cx="289560" cy="8807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CE1242B-0401-4D29-B26F-1376E8C2ADBE}"/>
              </a:ext>
            </a:extLst>
          </p:cNvPr>
          <p:cNvSpPr/>
          <p:nvPr/>
        </p:nvSpPr>
        <p:spPr>
          <a:xfrm>
            <a:off x="8367107" y="3190875"/>
            <a:ext cx="289560" cy="29159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28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Facility Priorities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Unmet Needs and Priorities for Facilities</a:t>
            </a:r>
          </a:p>
        </p:txBody>
      </p:sp>
    </p:spTree>
    <p:extLst>
      <p:ext uri="{BB962C8B-B14F-4D97-AF65-F5344CB8AC3E}">
        <p14:creationId xmlns:p14="http://schemas.microsoft.com/office/powerpoint/2010/main" val="479602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5B0DB9-12EF-E698-A9BC-71E290D53A7F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Showing the 20 most selected items – a total of 39 items were included in this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408D9-D863-A44D-912F-91079DEC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33" y="0"/>
            <a:ext cx="8338534" cy="63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683E5-CFF6-8B93-D3CA-731579158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572" y="0"/>
            <a:ext cx="8354855" cy="63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5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09839-A93B-F6B6-8B61-9D574437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710" y="0"/>
            <a:ext cx="8404580" cy="63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F169F-65A0-A7E5-8D05-614E580E1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09" y="0"/>
            <a:ext cx="8414982" cy="63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0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9BD2B-1384-CC0B-1F4E-217688C2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9362" cy="6324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44507F-BD18-4D71-A480-D58E3DA14106}"/>
              </a:ext>
            </a:extLst>
          </p:cNvPr>
          <p:cNvSpPr txBox="1"/>
          <p:nvPr/>
        </p:nvSpPr>
        <p:spPr>
          <a:xfrm>
            <a:off x="8777147" y="808426"/>
            <a:ext cx="3345404" cy="892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Top Priorities</a:t>
            </a:r>
          </a:p>
          <a:p>
            <a:pPr algn="ctr"/>
            <a:r>
              <a:rPr lang="en-US" sz="1600" dirty="0"/>
              <a:t>(high importance/higher unmet need)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C5DDB-BC16-43DC-B156-5962281C3B76}"/>
              </a:ext>
            </a:extLst>
          </p:cNvPr>
          <p:cNvSpPr txBox="1"/>
          <p:nvPr/>
        </p:nvSpPr>
        <p:spPr>
          <a:xfrm>
            <a:off x="8752065" y="1996380"/>
            <a:ext cx="3345404" cy="1384995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Continued </a:t>
            </a:r>
          </a:p>
          <a:p>
            <a:pPr algn="ctr"/>
            <a:r>
              <a:rPr lang="en-US" sz="3600" b="1" dirty="0"/>
              <a:t>Emphasis</a:t>
            </a:r>
          </a:p>
          <a:p>
            <a:pPr algn="ctr"/>
            <a:r>
              <a:rPr lang="en-US" sz="1200" dirty="0"/>
              <a:t>(high importance/lower unmet need)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D5F27-AB6A-45BE-81DB-B3F4AF0BA535}"/>
              </a:ext>
            </a:extLst>
          </p:cNvPr>
          <p:cNvSpPr txBox="1"/>
          <p:nvPr/>
        </p:nvSpPr>
        <p:spPr>
          <a:xfrm>
            <a:off x="8777147" y="3909901"/>
            <a:ext cx="3342486" cy="193899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Lower </a:t>
            </a:r>
          </a:p>
          <a:p>
            <a:pPr algn="ctr"/>
            <a:r>
              <a:rPr lang="en-US" sz="3600" b="1" dirty="0"/>
              <a:t>Immediate </a:t>
            </a:r>
          </a:p>
          <a:p>
            <a:pPr algn="ctr"/>
            <a:r>
              <a:rPr lang="en-US" sz="3600" b="1" dirty="0"/>
              <a:t>Need</a:t>
            </a:r>
          </a:p>
          <a:p>
            <a:pPr algn="ctr"/>
            <a:r>
              <a:rPr lang="en-US" sz="1200" dirty="0"/>
              <a:t>(lower importance/lower unmet need)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BE867DF-6642-4B94-A58B-86B6238F9138}"/>
              </a:ext>
            </a:extLst>
          </p:cNvPr>
          <p:cNvSpPr/>
          <p:nvPr/>
        </p:nvSpPr>
        <p:spPr>
          <a:xfrm>
            <a:off x="8462505" y="728230"/>
            <a:ext cx="289560" cy="10529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11CD592-8EE5-4739-AF57-910D9D41E0A5}"/>
              </a:ext>
            </a:extLst>
          </p:cNvPr>
          <p:cNvSpPr/>
          <p:nvPr/>
        </p:nvSpPr>
        <p:spPr>
          <a:xfrm>
            <a:off x="8462505" y="1781175"/>
            <a:ext cx="289560" cy="18478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CE1242B-0401-4D29-B26F-1376E8C2ADBE}"/>
              </a:ext>
            </a:extLst>
          </p:cNvPr>
          <p:cNvSpPr/>
          <p:nvPr/>
        </p:nvSpPr>
        <p:spPr>
          <a:xfrm>
            <a:off x="8478292" y="3629025"/>
            <a:ext cx="289560" cy="25007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7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Improvements and Support Mechanisms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36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058FA7-4F1B-5715-1044-44EA4F8EB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10" y="0"/>
            <a:ext cx="8404580" cy="63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3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537A67-D7CE-4937-BB32-454EAE0B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Purpose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D0C3F06-926D-2087-632C-A1E49369A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4519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318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7CC56-6DDE-B50E-843B-E596D65BB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59" y="0"/>
            <a:ext cx="8417882" cy="63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8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4FA91-AD1F-911D-B18A-178F13612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17" y="0"/>
            <a:ext cx="8424766" cy="63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22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Communication and Barriers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9925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06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EC422-A256-7D6F-142B-52C9950E2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12" y="0"/>
            <a:ext cx="9114176" cy="63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50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4B4B1-E0B5-601A-1D01-BA18E4276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312" y="0"/>
            <a:ext cx="8373375" cy="63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26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78C6F7-53DB-E944-0F39-6AEE6C56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67" y="0"/>
            <a:ext cx="8519866" cy="63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5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70B290C-2CFA-4371-A606-64E8E1DC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/>
          <a:lstStyle/>
          <a:p>
            <a:r>
              <a:rPr lang="en-US" dirty="0"/>
              <a:t>Thank you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2056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EB484-E2E3-46E1-902F-FB34EE2F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Methodology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D677D-E4E5-A0A1-889C-EA311D458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02191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08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B72F-A1AE-47E8-9D44-ACA128E1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5176-895C-4CCC-8D1E-DB05F7DB9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57704"/>
          </a:xfrm>
        </p:spPr>
        <p:txBody>
          <a:bodyPr>
            <a:normAutofit/>
          </a:bodyPr>
          <a:lstStyle/>
          <a:p>
            <a:pPr>
              <a:buClr>
                <a:srgbClr val="CA673C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85% of respondents indicated their household used parks or facilities offered by the City during the past year</a:t>
            </a:r>
          </a:p>
          <a:p>
            <a:pPr>
              <a:buClr>
                <a:srgbClr val="CA673C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35% of respondents indicated their household has participated in programs offered by Norman during the past year</a:t>
            </a:r>
          </a:p>
          <a:p>
            <a:pPr>
              <a:buClr>
                <a:srgbClr val="CA673C"/>
              </a:buClr>
              <a:buFont typeface="Wingdings" panose="05000000000000000000" pitchFamily="2" charset="2"/>
              <a:buChar char="§"/>
            </a:pPr>
            <a:r>
              <a:rPr lang="en-US" sz="3000" dirty="0"/>
              <a:t>Most respondents depend on the City of Norman Parks and Recreation (73%) or the University of Oklahoma (54%) for parks, recreation facilities, or recreation programs</a:t>
            </a:r>
          </a:p>
          <a:p>
            <a:pPr>
              <a:buClr>
                <a:srgbClr val="CA673C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264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B72F-A1AE-47E8-9D44-ACA128E1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Top Priorities Based on PIR Analysis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706CBA-AE3E-4643-9726-BDF6D761C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Recreation amenities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2743E9-7B47-4F30-A573-6163FCC63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818465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Trails, steps, pathways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Indoor swimming pool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Community gardens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Dedicated social space for active older adults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Park benches to relax, read, enjoy nature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Indoor fitness classes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Dog parks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A188F8-4FAB-4749-B7A5-2FDF77A31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Recreation programs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B5C7CC-E404-466E-B4C3-8F765F4AF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19" y="2582333"/>
            <a:ext cx="5561216" cy="3818465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Adult fitness and wellness programs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Community event programs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Nature/environmental education programs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Fitness/exercise classes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Community garden programs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Outdoor hiking/walking clubs</a:t>
            </a:r>
          </a:p>
          <a:p>
            <a:pPr marL="457200" indent="-457200">
              <a:buClr>
                <a:srgbClr val="CA673C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Adult art/performing arts programs</a:t>
            </a:r>
          </a:p>
        </p:txBody>
      </p:sp>
    </p:spTree>
    <p:extLst>
      <p:ext uri="{BB962C8B-B14F-4D97-AF65-F5344CB8AC3E}">
        <p14:creationId xmlns:p14="http://schemas.microsoft.com/office/powerpoint/2010/main" val="308119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B2172B-DFA2-4D3E-9686-73ACF2FB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Usage and System Ratings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60D7C-943C-4257-9EF5-67EFC7747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6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E69FD2-5752-B5AF-1694-C2426D3A2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08" y="0"/>
            <a:ext cx="8325184" cy="6324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45B3F-919F-05EF-C091-589F5A3EECC9}"/>
              </a:ext>
            </a:extLst>
          </p:cNvPr>
          <p:cNvSpPr txBox="1"/>
          <p:nvPr/>
        </p:nvSpPr>
        <p:spPr>
          <a:xfrm>
            <a:off x="686124" y="1640080"/>
            <a:ext cx="23425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National Average: 76%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37960-2B2F-4AC2-D9FB-80141E8727A3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Usage/visitation is significantly higher than the National Average</a:t>
            </a:r>
          </a:p>
        </p:txBody>
      </p:sp>
    </p:spTree>
    <p:extLst>
      <p:ext uri="{BB962C8B-B14F-4D97-AF65-F5344CB8AC3E}">
        <p14:creationId xmlns:p14="http://schemas.microsoft.com/office/powerpoint/2010/main" val="161939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E9E8A3-FA34-471D-8040-9A496719A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76" y="0"/>
            <a:ext cx="8490848" cy="6307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BDBE65-C512-FB6F-4765-3A623AADD680}"/>
              </a:ext>
            </a:extLst>
          </p:cNvPr>
          <p:cNvSpPr txBox="1"/>
          <p:nvPr/>
        </p:nvSpPr>
        <p:spPr>
          <a:xfrm>
            <a:off x="10115874" y="1040005"/>
            <a:ext cx="1823128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National Average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Excellent: 27%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Good: 52%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D6069-A6E5-8D47-6C31-B8DB561DB0D9}"/>
              </a:ext>
            </a:extLst>
          </p:cNvPr>
          <p:cNvSpPr txBox="1"/>
          <p:nvPr/>
        </p:nvSpPr>
        <p:spPr>
          <a:xfrm>
            <a:off x="0" y="644113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City’s “excellent” and “good” ratings are much higher than National Average</a:t>
            </a:r>
          </a:p>
        </p:txBody>
      </p:sp>
    </p:spTree>
    <p:extLst>
      <p:ext uri="{BB962C8B-B14F-4D97-AF65-F5344CB8AC3E}">
        <p14:creationId xmlns:p14="http://schemas.microsoft.com/office/powerpoint/2010/main" val="32855103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8">
      <a:dk1>
        <a:srgbClr val="000000"/>
      </a:dk1>
      <a:lt1>
        <a:sysClr val="window" lastClr="FFFFFF"/>
      </a:lt1>
      <a:dk2>
        <a:srgbClr val="000000"/>
      </a:dk2>
      <a:lt2>
        <a:srgbClr val="D9E0E6"/>
      </a:lt2>
      <a:accent1>
        <a:srgbClr val="FF0000"/>
      </a:accent1>
      <a:accent2>
        <a:srgbClr val="6D4643"/>
      </a:accent2>
      <a:accent3>
        <a:srgbClr val="CA6736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1622</TotalTime>
  <Words>690</Words>
  <Application>Microsoft Office PowerPoint</Application>
  <PresentationFormat>Widescreen</PresentationFormat>
  <Paragraphs>109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Calibri Light</vt:lpstr>
      <vt:lpstr>Wingdings</vt:lpstr>
      <vt:lpstr>Retrospect</vt:lpstr>
      <vt:lpstr>2022 Community Interest and Opinion Survey</vt:lpstr>
      <vt:lpstr>PowerPoint Presentation</vt:lpstr>
      <vt:lpstr>Purpose</vt:lpstr>
      <vt:lpstr>Methodology</vt:lpstr>
      <vt:lpstr>What We Learned</vt:lpstr>
      <vt:lpstr>Top Priorities Based on PIR Analysis</vt:lpstr>
      <vt:lpstr>Usage and System Ratings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Facility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Improvements and Support Mechanisms</vt:lpstr>
      <vt:lpstr>PowerPoint Presentation</vt:lpstr>
      <vt:lpstr>PowerPoint Presentation</vt:lpstr>
      <vt:lpstr>PowerPoint Presentation</vt:lpstr>
      <vt:lpstr>Communication and Barriers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Murray</dc:creator>
  <cp:lastModifiedBy>Ryan Murray</cp:lastModifiedBy>
  <cp:revision>80</cp:revision>
  <dcterms:created xsi:type="dcterms:W3CDTF">2019-06-10T16:19:00Z</dcterms:created>
  <dcterms:modified xsi:type="dcterms:W3CDTF">2022-09-23T21:03:40Z</dcterms:modified>
</cp:coreProperties>
</file>